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51" r:id="rId4"/>
  </p:sldMasterIdLst>
  <p:notesMasterIdLst>
    <p:notesMasterId r:id="rId66"/>
  </p:notesMasterIdLst>
  <p:sldIdLst>
    <p:sldId id="256" r:id="rId5"/>
    <p:sldId id="1455" r:id="rId6"/>
    <p:sldId id="266" r:id="rId7"/>
    <p:sldId id="1484" r:id="rId8"/>
    <p:sldId id="1485" r:id="rId9"/>
    <p:sldId id="1487" r:id="rId10"/>
    <p:sldId id="1486" r:id="rId11"/>
    <p:sldId id="1356" r:id="rId12"/>
    <p:sldId id="269" r:id="rId13"/>
    <p:sldId id="1526" r:id="rId14"/>
    <p:sldId id="1357" r:id="rId15"/>
    <p:sldId id="1456" r:id="rId16"/>
    <p:sldId id="1392" r:id="rId17"/>
    <p:sldId id="1518" r:id="rId18"/>
    <p:sldId id="1555" r:id="rId19"/>
    <p:sldId id="1478" r:id="rId20"/>
    <p:sldId id="1381" r:id="rId21"/>
    <p:sldId id="1556" r:id="rId22"/>
    <p:sldId id="1457" r:id="rId23"/>
    <p:sldId id="1359" r:id="rId24"/>
    <p:sldId id="1488" r:id="rId25"/>
    <p:sldId id="1536" r:id="rId26"/>
    <p:sldId id="1544" r:id="rId27"/>
    <p:sldId id="1490" r:id="rId28"/>
    <p:sldId id="1514" r:id="rId29"/>
    <p:sldId id="1515" r:id="rId30"/>
    <p:sldId id="1516" r:id="rId31"/>
    <p:sldId id="1491" r:id="rId32"/>
    <p:sldId id="1493" r:id="rId33"/>
    <p:sldId id="1557" r:id="rId34"/>
    <p:sldId id="1545" r:id="rId35"/>
    <p:sldId id="1547" r:id="rId36"/>
    <p:sldId id="1508" r:id="rId37"/>
    <p:sldId id="1528" r:id="rId38"/>
    <p:sldId id="1562" r:id="rId39"/>
    <p:sldId id="1558" r:id="rId40"/>
    <p:sldId id="1500" r:id="rId41"/>
    <p:sldId id="1551" r:id="rId42"/>
    <p:sldId id="1461" r:id="rId43"/>
    <p:sldId id="1464" r:id="rId44"/>
    <p:sldId id="1463" r:id="rId45"/>
    <p:sldId id="1474" r:id="rId46"/>
    <p:sldId id="1470" r:id="rId47"/>
    <p:sldId id="1559" r:id="rId48"/>
    <p:sldId id="1539" r:id="rId49"/>
    <p:sldId id="1567" r:id="rId50"/>
    <p:sldId id="1568" r:id="rId51"/>
    <p:sldId id="1469" r:id="rId52"/>
    <p:sldId id="1542" r:id="rId53"/>
    <p:sldId id="1566" r:id="rId54"/>
    <p:sldId id="1471" r:id="rId55"/>
    <p:sldId id="1505" r:id="rId56"/>
    <p:sldId id="1477" r:id="rId57"/>
    <p:sldId id="1472" r:id="rId58"/>
    <p:sldId id="1473" r:id="rId59"/>
    <p:sldId id="1495" r:id="rId60"/>
    <p:sldId id="1498" r:id="rId61"/>
    <p:sldId id="1388" r:id="rId62"/>
    <p:sldId id="1563" r:id="rId63"/>
    <p:sldId id="1565" r:id="rId64"/>
    <p:sldId id="152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58B08-E58E-A965-45ED-7EB29068E6FD}" name="Ellie Wroe Wright" initials="EWW" userId="S::ewroewright@britainthinks.com::ba9097cb-fccd-4fa8-8d65-f9f866e03aa7" providerId="AD"/>
  <p188:author id="{EB202A1F-A939-668A-AD99-89A6AEBCFCC8}" name="Isabelle Evans" initials="IE" userId="S::ievans@britainthinks.com::dee55bde-b81b-45d7-be04-52c16868a944" providerId="AD"/>
  <p188:author id="{763CD533-2943-75E2-E8F2-C5B371EA60D9}" name="Lucy Farrow" initials="LF" userId="S::lfarrow@britainthinks.com::3c9f9c92-6867-4d71-966a-52a6358cd0ad" providerId="AD"/>
  <p188:author id="{F3B32445-DE52-520E-040A-A187EF8C0DE2}" name="Chantal Aberdeen" initials="CA" userId="S::caberdeen@britainthinks.com::51feec05-2520-439e-b052-5f3515f29219" providerId="AD"/>
  <p188:author id="{C03C8E53-7818-9C4B-01B7-D9D8ED203244}" name="Jennifer Summers" initials="JS" userId="S::jsummers@britainthinks.com::cd44cdea-0401-4c2a-b880-d308820456da" providerId="AD"/>
  <p188:author id="{02C7C2A7-EE48-812A-3647-0D9306CFC45C}" name="Gemma Rosenblatt" initials="GR" userId="S::Gemma.Rosenblatt@ofwat.gov.uk::a2c6a421-8556-4557-98eb-48d1bac33fb3" providerId="AD"/>
  <p188:author id="{6B6B80AA-5AE9-3225-A112-A9FD64BA8C09}" name="Molly Jeffries" initials="MJ" userId="S::mjeffries@britainthinks.com::15bd6954-e808-4a0d-88ce-e12dd8beb893" providerId="AD"/>
  <p188:author id="{DDE7A2EB-5154-58E3-430F-30CEDC4BF56B}" name="Clare Palmer" initials="CP" userId="S::cpalmer@britainthinks.com::2eb3f52d-b967-4e32-8639-19000417547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ula Gill" initials="PG" lastIdx="25" clrIdx="0">
    <p:extLst>
      <p:ext uri="{19B8F6BF-5375-455C-9EA6-DF929625EA0E}">
        <p15:presenceInfo xmlns:p15="http://schemas.microsoft.com/office/powerpoint/2012/main" userId="S::paula.gill4@england.nhs.uk::0945247d-0c5d-47f7-9faf-259d25a1050c" providerId="AD"/>
      </p:ext>
    </p:extLst>
  </p:cmAuthor>
  <p:cmAuthor id="2" name="Jennifer Summers" initials="JS" lastIdx="53" clrIdx="1">
    <p:extLst>
      <p:ext uri="{19B8F6BF-5375-455C-9EA6-DF929625EA0E}">
        <p15:presenceInfo xmlns:p15="http://schemas.microsoft.com/office/powerpoint/2012/main" userId="S::jsummers@britainthinks.com::cd44cdea-0401-4c2a-b880-d308820456da" providerId="AD"/>
      </p:ext>
    </p:extLst>
  </p:cmAuthor>
  <p:cmAuthor id="3" name="Ellie Wroe Wright" initials="EWW" lastIdx="3" clrIdx="2">
    <p:extLst>
      <p:ext uri="{19B8F6BF-5375-455C-9EA6-DF929625EA0E}">
        <p15:presenceInfo xmlns:p15="http://schemas.microsoft.com/office/powerpoint/2012/main" userId="S::ewroewright@britainthinks.com::ba9097cb-fccd-4fa8-8d65-f9f866e03aa7" providerId="AD"/>
      </p:ext>
    </p:extLst>
  </p:cmAuthor>
  <p:cmAuthor id="4" name="Selini Papanelopoulou" initials="SP" lastIdx="10" clrIdx="3">
    <p:extLst>
      <p:ext uri="{19B8F6BF-5375-455C-9EA6-DF929625EA0E}">
        <p15:presenceInfo xmlns:p15="http://schemas.microsoft.com/office/powerpoint/2012/main" userId="S::spapanelopoulou@britainthinks.com::2526dc2e-f681-43e3-972f-b97e02d617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BDB"/>
    <a:srgbClr val="C6420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5DDAFF-B5A7-452A-BD07-40D5C0A4917A}" v="19" dt="2022-05-18T19:00:47.800"/>
    <p1510:client id="{883D1929-C944-8412-8B2A-E1E0328CC6D2}" v="18" dt="2022-05-18T18:07:00.862"/>
    <p1510:client id="{BBE9E5FC-91E9-4EF8-83C1-7A7350313771}" v="1" dt="2022-05-18T19:17:28.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10" autoAdjust="0"/>
    <p:restoredTop sz="95666"/>
  </p:normalViewPr>
  <p:slideViewPr>
    <p:cSldViewPr snapToGrid="0">
      <p:cViewPr varScale="1">
        <p:scale>
          <a:sx n="89" d="100"/>
          <a:sy n="89" d="100"/>
        </p:scale>
        <p:origin x="129"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C3CA2-FF65-6543-963B-CAD991C97399}" type="datetimeFigureOut">
              <a:rPr lang="en-GB" smtClean="0"/>
              <a:t>18/05/2022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B80909-E887-AB4C-98AB-97E9508BC4BF}" type="slidenum">
              <a:rPr lang="en-GB" smtClean="0"/>
              <a:t>‹#›</a:t>
            </a:fld>
            <a:endParaRPr lang="en-GB"/>
          </a:p>
        </p:txBody>
      </p:sp>
    </p:spTree>
    <p:extLst>
      <p:ext uri="{BB962C8B-B14F-4D97-AF65-F5344CB8AC3E}">
        <p14:creationId xmlns:p14="http://schemas.microsoft.com/office/powerpoint/2010/main" val="198435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CB80909-E887-AB4C-98AB-97E9508BC4BF}" type="slidenum">
              <a:rPr lang="en-GB" smtClean="0"/>
              <a:t>2</a:t>
            </a:fld>
            <a:endParaRPr lang="en-GB"/>
          </a:p>
        </p:txBody>
      </p:sp>
    </p:spTree>
    <p:extLst>
      <p:ext uri="{BB962C8B-B14F-4D97-AF65-F5344CB8AC3E}">
        <p14:creationId xmlns:p14="http://schemas.microsoft.com/office/powerpoint/2010/main" val="451131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80909-E887-AB4C-98AB-97E9508BC4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881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17</a:t>
            </a:fld>
            <a:endParaRPr lang="en-GB"/>
          </a:p>
        </p:txBody>
      </p:sp>
    </p:spTree>
    <p:extLst>
      <p:ext uri="{BB962C8B-B14F-4D97-AF65-F5344CB8AC3E}">
        <p14:creationId xmlns:p14="http://schemas.microsoft.com/office/powerpoint/2010/main" val="221169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22</a:t>
            </a:fld>
            <a:endParaRPr lang="en-GB"/>
          </a:p>
        </p:txBody>
      </p:sp>
    </p:spTree>
    <p:extLst>
      <p:ext uri="{BB962C8B-B14F-4D97-AF65-F5344CB8AC3E}">
        <p14:creationId xmlns:p14="http://schemas.microsoft.com/office/powerpoint/2010/main" val="791815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24</a:t>
            </a:fld>
            <a:endParaRPr lang="en-GB"/>
          </a:p>
        </p:txBody>
      </p:sp>
    </p:spTree>
    <p:extLst>
      <p:ext uri="{BB962C8B-B14F-4D97-AF65-F5344CB8AC3E}">
        <p14:creationId xmlns:p14="http://schemas.microsoft.com/office/powerpoint/2010/main" val="3830457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CCB80909-E887-AB4C-98AB-97E9508BC4BF}" type="slidenum">
              <a:rPr lang="en-GB" smtClean="0"/>
              <a:t>27</a:t>
            </a:fld>
            <a:endParaRPr lang="en-GB"/>
          </a:p>
        </p:txBody>
      </p:sp>
    </p:spTree>
    <p:extLst>
      <p:ext uri="{BB962C8B-B14F-4D97-AF65-F5344CB8AC3E}">
        <p14:creationId xmlns:p14="http://schemas.microsoft.com/office/powerpoint/2010/main" val="3515410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29</a:t>
            </a:fld>
            <a:endParaRPr lang="en-GB"/>
          </a:p>
        </p:txBody>
      </p:sp>
    </p:spTree>
    <p:extLst>
      <p:ext uri="{BB962C8B-B14F-4D97-AF65-F5344CB8AC3E}">
        <p14:creationId xmlns:p14="http://schemas.microsoft.com/office/powerpoint/2010/main" val="3931366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CCB80909-E887-AB4C-98AB-97E9508BC4BF}" type="slidenum">
              <a:rPr lang="en-GB" smtClean="0"/>
              <a:t>32</a:t>
            </a:fld>
            <a:endParaRPr lang="en-GB"/>
          </a:p>
        </p:txBody>
      </p:sp>
    </p:spTree>
    <p:extLst>
      <p:ext uri="{BB962C8B-B14F-4D97-AF65-F5344CB8AC3E}">
        <p14:creationId xmlns:p14="http://schemas.microsoft.com/office/powerpoint/2010/main" val="3931287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CCB80909-E887-AB4C-98AB-97E9508BC4BF}" type="slidenum">
              <a:rPr lang="en-GB" smtClean="0"/>
              <a:t>33</a:t>
            </a:fld>
            <a:endParaRPr lang="en-GB"/>
          </a:p>
        </p:txBody>
      </p:sp>
    </p:spTree>
    <p:extLst>
      <p:ext uri="{BB962C8B-B14F-4D97-AF65-F5344CB8AC3E}">
        <p14:creationId xmlns:p14="http://schemas.microsoft.com/office/powerpoint/2010/main" val="1860932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CCB80909-E887-AB4C-98AB-97E9508BC4BF}" type="slidenum">
              <a:rPr lang="en-GB" smtClean="0"/>
              <a:t>34</a:t>
            </a:fld>
            <a:endParaRPr lang="en-GB"/>
          </a:p>
        </p:txBody>
      </p:sp>
    </p:spTree>
    <p:extLst>
      <p:ext uri="{BB962C8B-B14F-4D97-AF65-F5344CB8AC3E}">
        <p14:creationId xmlns:p14="http://schemas.microsoft.com/office/powerpoint/2010/main" val="3478384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39</a:t>
            </a:fld>
            <a:endParaRPr lang="en-GB"/>
          </a:p>
        </p:txBody>
      </p:sp>
    </p:spTree>
    <p:extLst>
      <p:ext uri="{BB962C8B-B14F-4D97-AF65-F5344CB8AC3E}">
        <p14:creationId xmlns:p14="http://schemas.microsoft.com/office/powerpoint/2010/main" val="394963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FE0C61-032B-0442-AFDE-692B07187050}" type="slidenum">
              <a:rPr lang="en-US" smtClean="0"/>
              <a:t>3</a:t>
            </a:fld>
            <a:endParaRPr lang="en-US"/>
          </a:p>
        </p:txBody>
      </p:sp>
    </p:spTree>
    <p:extLst>
      <p:ext uri="{BB962C8B-B14F-4D97-AF65-F5344CB8AC3E}">
        <p14:creationId xmlns:p14="http://schemas.microsoft.com/office/powerpoint/2010/main" val="3037233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41</a:t>
            </a:fld>
            <a:endParaRPr lang="en-GB"/>
          </a:p>
        </p:txBody>
      </p:sp>
    </p:spTree>
    <p:extLst>
      <p:ext uri="{BB962C8B-B14F-4D97-AF65-F5344CB8AC3E}">
        <p14:creationId xmlns:p14="http://schemas.microsoft.com/office/powerpoint/2010/main" val="40690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42</a:t>
            </a:fld>
            <a:endParaRPr lang="en-GB"/>
          </a:p>
        </p:txBody>
      </p:sp>
    </p:spTree>
    <p:extLst>
      <p:ext uri="{BB962C8B-B14F-4D97-AF65-F5344CB8AC3E}">
        <p14:creationId xmlns:p14="http://schemas.microsoft.com/office/powerpoint/2010/main" val="3588390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43</a:t>
            </a:fld>
            <a:endParaRPr lang="en-GB"/>
          </a:p>
        </p:txBody>
      </p:sp>
    </p:spTree>
    <p:extLst>
      <p:ext uri="{BB962C8B-B14F-4D97-AF65-F5344CB8AC3E}">
        <p14:creationId xmlns:p14="http://schemas.microsoft.com/office/powerpoint/2010/main" val="4090925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80909-E887-AB4C-98AB-97E9508BC4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853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CCB80909-E887-AB4C-98AB-97E9508BC4BF}" type="slidenum">
              <a:rPr lang="en-GB" smtClean="0"/>
              <a:t>47</a:t>
            </a:fld>
            <a:endParaRPr lang="en-GB"/>
          </a:p>
        </p:txBody>
      </p:sp>
    </p:spTree>
    <p:extLst>
      <p:ext uri="{BB962C8B-B14F-4D97-AF65-F5344CB8AC3E}">
        <p14:creationId xmlns:p14="http://schemas.microsoft.com/office/powerpoint/2010/main" val="547669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CCB80909-E887-AB4C-98AB-97E9508BC4BF}" type="slidenum">
              <a:rPr lang="en-GB" smtClean="0"/>
              <a:t>48</a:t>
            </a:fld>
            <a:endParaRPr lang="en-GB"/>
          </a:p>
        </p:txBody>
      </p:sp>
    </p:spTree>
    <p:extLst>
      <p:ext uri="{BB962C8B-B14F-4D97-AF65-F5344CB8AC3E}">
        <p14:creationId xmlns:p14="http://schemas.microsoft.com/office/powerpoint/2010/main" val="3195265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54</a:t>
            </a:fld>
            <a:endParaRPr lang="en-GB"/>
          </a:p>
        </p:txBody>
      </p:sp>
    </p:spTree>
    <p:extLst>
      <p:ext uri="{BB962C8B-B14F-4D97-AF65-F5344CB8AC3E}">
        <p14:creationId xmlns:p14="http://schemas.microsoft.com/office/powerpoint/2010/main" val="905001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55</a:t>
            </a:fld>
            <a:endParaRPr lang="en-GB"/>
          </a:p>
        </p:txBody>
      </p:sp>
    </p:spTree>
    <p:extLst>
      <p:ext uri="{BB962C8B-B14F-4D97-AF65-F5344CB8AC3E}">
        <p14:creationId xmlns:p14="http://schemas.microsoft.com/office/powerpoint/2010/main" val="1943778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60</a:t>
            </a:fld>
            <a:endParaRPr lang="en-GB"/>
          </a:p>
        </p:txBody>
      </p:sp>
    </p:spTree>
    <p:extLst>
      <p:ext uri="{BB962C8B-B14F-4D97-AF65-F5344CB8AC3E}">
        <p14:creationId xmlns:p14="http://schemas.microsoft.com/office/powerpoint/2010/main" val="2963032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61</a:t>
            </a:fld>
            <a:endParaRPr lang="en-GB"/>
          </a:p>
        </p:txBody>
      </p:sp>
    </p:spTree>
    <p:extLst>
      <p:ext uri="{BB962C8B-B14F-4D97-AF65-F5344CB8AC3E}">
        <p14:creationId xmlns:p14="http://schemas.microsoft.com/office/powerpoint/2010/main" val="3367293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B80909-E887-AB4C-98AB-97E9508BC4BF}" type="slidenum">
              <a:rPr lang="en-GB" smtClean="0"/>
              <a:t>6</a:t>
            </a:fld>
            <a:endParaRPr lang="en-GB"/>
          </a:p>
        </p:txBody>
      </p:sp>
    </p:spTree>
    <p:extLst>
      <p:ext uri="{BB962C8B-B14F-4D97-AF65-F5344CB8AC3E}">
        <p14:creationId xmlns:p14="http://schemas.microsoft.com/office/powerpoint/2010/main" val="117788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7</a:t>
            </a:fld>
            <a:endParaRPr lang="en-GB"/>
          </a:p>
        </p:txBody>
      </p:sp>
    </p:spTree>
    <p:extLst>
      <p:ext uri="{BB962C8B-B14F-4D97-AF65-F5344CB8AC3E}">
        <p14:creationId xmlns:p14="http://schemas.microsoft.com/office/powerpoint/2010/main" val="3417303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8</a:t>
            </a:fld>
            <a:endParaRPr lang="en-GB"/>
          </a:p>
        </p:txBody>
      </p:sp>
    </p:spTree>
    <p:extLst>
      <p:ext uri="{BB962C8B-B14F-4D97-AF65-F5344CB8AC3E}">
        <p14:creationId xmlns:p14="http://schemas.microsoft.com/office/powerpoint/2010/main" val="481425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10</a:t>
            </a:fld>
            <a:endParaRPr lang="en-GB"/>
          </a:p>
        </p:txBody>
      </p:sp>
    </p:spTree>
    <p:extLst>
      <p:ext uri="{BB962C8B-B14F-4D97-AF65-F5344CB8AC3E}">
        <p14:creationId xmlns:p14="http://schemas.microsoft.com/office/powerpoint/2010/main" val="2780044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13</a:t>
            </a:fld>
            <a:endParaRPr lang="en-GB"/>
          </a:p>
        </p:txBody>
      </p:sp>
    </p:spTree>
    <p:extLst>
      <p:ext uri="{BB962C8B-B14F-4D97-AF65-F5344CB8AC3E}">
        <p14:creationId xmlns:p14="http://schemas.microsoft.com/office/powerpoint/2010/main" val="2792870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14</a:t>
            </a:fld>
            <a:endParaRPr lang="en-GB"/>
          </a:p>
        </p:txBody>
      </p:sp>
    </p:spTree>
    <p:extLst>
      <p:ext uri="{BB962C8B-B14F-4D97-AF65-F5344CB8AC3E}">
        <p14:creationId xmlns:p14="http://schemas.microsoft.com/office/powerpoint/2010/main" val="3249575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B80909-E887-AB4C-98AB-97E9508BC4BF}" type="slidenum">
              <a:rPr lang="en-GB" smtClean="0"/>
              <a:t>15</a:t>
            </a:fld>
            <a:endParaRPr lang="en-GB"/>
          </a:p>
        </p:txBody>
      </p:sp>
    </p:spTree>
    <p:extLst>
      <p:ext uri="{BB962C8B-B14F-4D97-AF65-F5344CB8AC3E}">
        <p14:creationId xmlns:p14="http://schemas.microsoft.com/office/powerpoint/2010/main" val="3982615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39B2DA-34A2-CC43-8A97-4F771BEBA501}"/>
              </a:ext>
            </a:extLst>
          </p:cNvPr>
          <p:cNvSpPr/>
          <p:nvPr/>
        </p:nvSpPr>
        <p:spPr>
          <a:xfrm>
            <a:off x="0" y="1740664"/>
            <a:ext cx="12192000" cy="5117335"/>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D5139139-B6CD-8B4A-8AD1-654F822CD53F}"/>
              </a:ext>
            </a:extLst>
          </p:cNvPr>
          <p:cNvPicPr>
            <a:picLocks noChangeAspect="1"/>
          </p:cNvPicPr>
          <p:nvPr/>
        </p:nvPicPr>
        <p:blipFill>
          <a:blip r:embed="rId2"/>
          <a:stretch>
            <a:fillRect/>
          </a:stretch>
        </p:blipFill>
        <p:spPr>
          <a:xfrm>
            <a:off x="708264" y="2224223"/>
            <a:ext cx="4403564" cy="977949"/>
          </a:xfrm>
          <a:prstGeom prst="rect">
            <a:avLst/>
          </a:prstGeom>
        </p:spPr>
      </p:pic>
      <p:cxnSp>
        <p:nvCxnSpPr>
          <p:cNvPr id="10" name="Straight Connector 9">
            <a:extLst>
              <a:ext uri="{FF2B5EF4-FFF2-40B4-BE49-F238E27FC236}">
                <a16:creationId xmlns:a16="http://schemas.microsoft.com/office/drawing/2014/main" id="{63C83E83-6802-A54A-AFE4-6D7BB7E78FED}"/>
              </a:ext>
            </a:extLst>
          </p:cNvPr>
          <p:cNvCxnSpPr>
            <a:cxnSpLocks/>
          </p:cNvCxnSpPr>
          <p:nvPr/>
        </p:nvCxnSpPr>
        <p:spPr>
          <a:xfrm>
            <a:off x="707457" y="469983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6E2CAC3C-0FC1-C445-ADBE-1F52B32BA7D2}"/>
              </a:ext>
            </a:extLst>
          </p:cNvPr>
          <p:cNvSpPr>
            <a:spLocks noGrp="1"/>
          </p:cNvSpPr>
          <p:nvPr>
            <p:ph type="body" sz="quarter" idx="10" hasCustomPrompt="1"/>
          </p:nvPr>
        </p:nvSpPr>
        <p:spPr>
          <a:xfrm>
            <a:off x="707457" y="3475100"/>
            <a:ext cx="9036423" cy="977900"/>
          </a:xfrm>
        </p:spPr>
        <p:txBody>
          <a:bodyPr>
            <a:normAutofit/>
          </a:bodyPr>
          <a:lstStyle>
            <a:lvl1pPr marL="0" indent="0" algn="l">
              <a:buNone/>
              <a:defRPr sz="4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TITLE</a:t>
            </a:r>
            <a:endParaRPr lang="en-US"/>
          </a:p>
        </p:txBody>
      </p:sp>
      <p:sp>
        <p:nvSpPr>
          <p:cNvPr id="16" name="Text Placeholder 15">
            <a:extLst>
              <a:ext uri="{FF2B5EF4-FFF2-40B4-BE49-F238E27FC236}">
                <a16:creationId xmlns:a16="http://schemas.microsoft.com/office/drawing/2014/main" id="{3391162A-0F8B-DF4F-8E73-2B1E1E006A70}"/>
              </a:ext>
            </a:extLst>
          </p:cNvPr>
          <p:cNvSpPr>
            <a:spLocks noGrp="1"/>
          </p:cNvSpPr>
          <p:nvPr>
            <p:ph type="body" sz="quarter" idx="11" hasCustomPrompt="1"/>
          </p:nvPr>
        </p:nvSpPr>
        <p:spPr>
          <a:xfrm>
            <a:off x="707457" y="5117746"/>
            <a:ext cx="3146425" cy="828675"/>
          </a:xfrm>
        </p:spPr>
        <p:txBody>
          <a:bodyPr>
            <a:normAutofit/>
          </a:bodyPr>
          <a:lstStyle>
            <a:lvl1pPr marL="0" indent="0" algn="l">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Date</a:t>
            </a:r>
          </a:p>
          <a:p>
            <a:pPr lvl="0"/>
            <a:r>
              <a:rPr lang="en-GB"/>
              <a:t>Document Name</a:t>
            </a:r>
            <a:endParaRPr lang="en-US"/>
          </a:p>
        </p:txBody>
      </p:sp>
      <p:pic>
        <p:nvPicPr>
          <p:cNvPr id="8" name="Picture 7" descr="connect graphics@2x copy 9.png">
            <a:extLst>
              <a:ext uri="{FF2B5EF4-FFF2-40B4-BE49-F238E27FC236}">
                <a16:creationId xmlns:a16="http://schemas.microsoft.com/office/drawing/2014/main" id="{1E36F3E7-2B55-D74A-990E-67406C565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447" y="0"/>
            <a:ext cx="6834554" cy="6852306"/>
          </a:xfrm>
          <a:prstGeom prst="rect">
            <a:avLst/>
          </a:prstGeom>
        </p:spPr>
      </p:pic>
    </p:spTree>
    <p:extLst>
      <p:ext uri="{BB962C8B-B14F-4D97-AF65-F5344CB8AC3E}">
        <p14:creationId xmlns:p14="http://schemas.microsoft.com/office/powerpoint/2010/main" val="3642155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slid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949EEB-5549-2D43-9B76-171FE7793A67}"/>
              </a:ext>
            </a:extLst>
          </p:cNvPr>
          <p:cNvSpPr/>
          <p:nvPr/>
        </p:nvSpPr>
        <p:spPr>
          <a:xfrm>
            <a:off x="-21480" y="-99392"/>
            <a:ext cx="12213479" cy="7245874"/>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7" name="Text Placeholder 4">
            <a:extLst>
              <a:ext uri="{FF2B5EF4-FFF2-40B4-BE49-F238E27FC236}">
                <a16:creationId xmlns:a16="http://schemas.microsoft.com/office/drawing/2014/main" id="{DCF86875-CEDC-5E45-B1C7-38BD377CC08F}"/>
              </a:ext>
            </a:extLst>
          </p:cNvPr>
          <p:cNvSpPr>
            <a:spLocks noGrp="1"/>
          </p:cNvSpPr>
          <p:nvPr>
            <p:ph type="body" sz="quarter" idx="10"/>
          </p:nvPr>
        </p:nvSpPr>
        <p:spPr>
          <a:xfrm>
            <a:off x="1631949" y="2277569"/>
            <a:ext cx="7216215" cy="1515953"/>
          </a:xfrm>
        </p:spPr>
        <p:txBody>
          <a:bodyPr lIns="0" rIns="90000">
            <a:noAutofit/>
          </a:bodyPr>
          <a:lstStyle>
            <a:lvl1pPr marL="0" indent="0">
              <a:buNone/>
              <a:defRPr sz="540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8" name="Text Placeholder 4">
            <a:extLst>
              <a:ext uri="{FF2B5EF4-FFF2-40B4-BE49-F238E27FC236}">
                <a16:creationId xmlns:a16="http://schemas.microsoft.com/office/drawing/2014/main" id="{C0A22066-1719-A740-BF8F-551E98C329DC}"/>
              </a:ext>
            </a:extLst>
          </p:cNvPr>
          <p:cNvSpPr>
            <a:spLocks noGrp="1"/>
          </p:cNvSpPr>
          <p:nvPr>
            <p:ph type="body" sz="quarter" idx="11"/>
          </p:nvPr>
        </p:nvSpPr>
        <p:spPr>
          <a:xfrm>
            <a:off x="1631948" y="4080754"/>
            <a:ext cx="7216215" cy="2241987"/>
          </a:xfrm>
        </p:spPr>
        <p:txBody>
          <a:bodyPr lIns="0" rIns="90000">
            <a:no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cxnSp>
        <p:nvCxnSpPr>
          <p:cNvPr id="12" name="Straight Connector 11">
            <a:extLst>
              <a:ext uri="{FF2B5EF4-FFF2-40B4-BE49-F238E27FC236}">
                <a16:creationId xmlns:a16="http://schemas.microsoft.com/office/drawing/2014/main" id="{E25365FA-4EBD-F64E-A9E1-B2F1A6DC05A4}"/>
              </a:ext>
            </a:extLst>
          </p:cNvPr>
          <p:cNvCxnSpPr/>
          <p:nvPr/>
        </p:nvCxnSpPr>
        <p:spPr>
          <a:xfrm>
            <a:off x="1631949" y="390044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13" name="Slide Number Placeholder 2">
            <a:extLst>
              <a:ext uri="{FF2B5EF4-FFF2-40B4-BE49-F238E27FC236}">
                <a16:creationId xmlns:a16="http://schemas.microsoft.com/office/drawing/2014/main" id="{A025AE2D-EDD7-1745-B02C-F39A14D100A8}"/>
              </a:ext>
            </a:extLst>
          </p:cNvPr>
          <p:cNvSpPr txBox="1">
            <a:spLocks/>
          </p:cNvSpPr>
          <p:nvPr/>
        </p:nvSpPr>
        <p:spPr>
          <a:xfrm>
            <a:off x="9448800" y="6492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A4A4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4D76-8C1D-494A-B2B6-65995C666EFD}"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054964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ey Finding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4F2707B9-B210-A445-85C9-F04E03E671A3}"/>
              </a:ext>
            </a:extLst>
          </p:cNvPr>
          <p:cNvSpPr>
            <a:spLocks noGrp="1"/>
          </p:cNvSpPr>
          <p:nvPr>
            <p:ph type="body" sz="quarter" idx="11"/>
          </p:nvPr>
        </p:nvSpPr>
        <p:spPr>
          <a:xfrm>
            <a:off x="1677525" y="1618000"/>
            <a:ext cx="9846507" cy="593723"/>
          </a:xfrm>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Click to edit Master text styles</a:t>
            </a:r>
          </a:p>
        </p:txBody>
      </p:sp>
      <p:sp>
        <p:nvSpPr>
          <p:cNvPr id="43" name="Text Placeholder 15">
            <a:extLst>
              <a:ext uri="{FF2B5EF4-FFF2-40B4-BE49-F238E27FC236}">
                <a16:creationId xmlns:a16="http://schemas.microsoft.com/office/drawing/2014/main" id="{6DD42DFD-B61A-C647-AC3E-B925DFB8B247}"/>
              </a:ext>
            </a:extLst>
          </p:cNvPr>
          <p:cNvSpPr>
            <a:spLocks noGrp="1"/>
          </p:cNvSpPr>
          <p:nvPr>
            <p:ph type="body" sz="quarter" idx="26"/>
          </p:nvPr>
        </p:nvSpPr>
        <p:spPr>
          <a:xfrm>
            <a:off x="1674530" y="2456348"/>
            <a:ext cx="9846506" cy="593723"/>
          </a:xfrm>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Click to edit Master text styles</a:t>
            </a:r>
          </a:p>
        </p:txBody>
      </p:sp>
      <p:sp>
        <p:nvSpPr>
          <p:cNvPr id="44" name="Text Placeholder 15">
            <a:extLst>
              <a:ext uri="{FF2B5EF4-FFF2-40B4-BE49-F238E27FC236}">
                <a16:creationId xmlns:a16="http://schemas.microsoft.com/office/drawing/2014/main" id="{4A1684D6-1376-5E42-AA28-9E5B8AE37638}"/>
              </a:ext>
            </a:extLst>
          </p:cNvPr>
          <p:cNvSpPr>
            <a:spLocks noGrp="1"/>
          </p:cNvSpPr>
          <p:nvPr>
            <p:ph type="body" sz="quarter" idx="27"/>
          </p:nvPr>
        </p:nvSpPr>
        <p:spPr>
          <a:xfrm>
            <a:off x="1674530" y="3259279"/>
            <a:ext cx="9846506" cy="593723"/>
          </a:xfrm>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Click to edit Master text styles</a:t>
            </a:r>
          </a:p>
        </p:txBody>
      </p:sp>
      <p:sp>
        <p:nvSpPr>
          <p:cNvPr id="45" name="Text Placeholder 15">
            <a:extLst>
              <a:ext uri="{FF2B5EF4-FFF2-40B4-BE49-F238E27FC236}">
                <a16:creationId xmlns:a16="http://schemas.microsoft.com/office/drawing/2014/main" id="{F3C20B42-9C92-354F-B2F2-5A81F72B2204}"/>
              </a:ext>
            </a:extLst>
          </p:cNvPr>
          <p:cNvSpPr>
            <a:spLocks noGrp="1"/>
          </p:cNvSpPr>
          <p:nvPr>
            <p:ph type="body" sz="quarter" idx="28"/>
          </p:nvPr>
        </p:nvSpPr>
        <p:spPr>
          <a:xfrm>
            <a:off x="1686888" y="4076456"/>
            <a:ext cx="9846506" cy="593723"/>
          </a:xfrm>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Click to edit Master text styles</a:t>
            </a:r>
          </a:p>
        </p:txBody>
      </p:sp>
      <p:sp>
        <p:nvSpPr>
          <p:cNvPr id="46" name="Text Placeholder 15">
            <a:extLst>
              <a:ext uri="{FF2B5EF4-FFF2-40B4-BE49-F238E27FC236}">
                <a16:creationId xmlns:a16="http://schemas.microsoft.com/office/drawing/2014/main" id="{FA707FF9-CC68-D649-9D5D-B863A810D3E2}"/>
              </a:ext>
            </a:extLst>
          </p:cNvPr>
          <p:cNvSpPr>
            <a:spLocks noGrp="1"/>
          </p:cNvSpPr>
          <p:nvPr>
            <p:ph type="body" sz="quarter" idx="29"/>
          </p:nvPr>
        </p:nvSpPr>
        <p:spPr>
          <a:xfrm>
            <a:off x="1686888" y="4893604"/>
            <a:ext cx="9846506" cy="593723"/>
          </a:xfrm>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Click to edit Master text styles</a:t>
            </a:r>
          </a:p>
        </p:txBody>
      </p:sp>
      <p:sp>
        <p:nvSpPr>
          <p:cNvPr id="2" name="TextBox 1">
            <a:extLst>
              <a:ext uri="{FF2B5EF4-FFF2-40B4-BE49-F238E27FC236}">
                <a16:creationId xmlns:a16="http://schemas.microsoft.com/office/drawing/2014/main" id="{24E3838C-7603-6642-A71C-32B259461B8C}"/>
              </a:ext>
            </a:extLst>
          </p:cNvPr>
          <p:cNvSpPr txBox="1"/>
          <p:nvPr/>
        </p:nvSpPr>
        <p:spPr>
          <a:xfrm>
            <a:off x="813063" y="1595966"/>
            <a:ext cx="712545" cy="646331"/>
          </a:xfrm>
          <a:prstGeom prst="rect">
            <a:avLst/>
          </a:prstGeom>
          <a:solidFill>
            <a:schemeClr val="accent3"/>
          </a:solidFill>
          <a:ln>
            <a:noFill/>
          </a:ln>
        </p:spPr>
        <p:txBody>
          <a:bodyPr wrap="square" rtlCol="0">
            <a:spAutoFit/>
          </a:bodyPr>
          <a:lstStyle/>
          <a:p>
            <a:pPr algn="ctr"/>
            <a:r>
              <a:rPr lang="en-US" sz="3600">
                <a:solidFill>
                  <a:schemeClr val="bg1"/>
                </a:solidFill>
              </a:rPr>
              <a:t>1.</a:t>
            </a:r>
          </a:p>
        </p:txBody>
      </p:sp>
      <p:sp>
        <p:nvSpPr>
          <p:cNvPr id="26" name="TextBox 25">
            <a:extLst>
              <a:ext uri="{FF2B5EF4-FFF2-40B4-BE49-F238E27FC236}">
                <a16:creationId xmlns:a16="http://schemas.microsoft.com/office/drawing/2014/main" id="{2FCFDC48-B866-304D-BD6D-986CC2392BE6}"/>
              </a:ext>
            </a:extLst>
          </p:cNvPr>
          <p:cNvSpPr txBox="1"/>
          <p:nvPr/>
        </p:nvSpPr>
        <p:spPr>
          <a:xfrm>
            <a:off x="920016" y="4678005"/>
            <a:ext cx="556164" cy="523220"/>
          </a:xfrm>
          <a:prstGeom prst="rect">
            <a:avLst/>
          </a:prstGeom>
          <a:noFill/>
        </p:spPr>
        <p:txBody>
          <a:bodyPr wrap="square" rtlCol="0">
            <a:spAutoFit/>
          </a:bodyPr>
          <a:lstStyle/>
          <a:p>
            <a:r>
              <a:rPr lang="en-US" sz="2800">
                <a:solidFill>
                  <a:schemeClr val="bg1"/>
                </a:solidFill>
              </a:rPr>
              <a:t>5.</a:t>
            </a:r>
          </a:p>
        </p:txBody>
      </p:sp>
      <p:sp>
        <p:nvSpPr>
          <p:cNvPr id="23" name="TextBox 22">
            <a:extLst>
              <a:ext uri="{FF2B5EF4-FFF2-40B4-BE49-F238E27FC236}">
                <a16:creationId xmlns:a16="http://schemas.microsoft.com/office/drawing/2014/main" id="{103D5659-0314-3C4F-89B6-9C64BC01AF57}"/>
              </a:ext>
            </a:extLst>
          </p:cNvPr>
          <p:cNvSpPr txBox="1"/>
          <p:nvPr/>
        </p:nvSpPr>
        <p:spPr>
          <a:xfrm>
            <a:off x="827922" y="2415451"/>
            <a:ext cx="712545" cy="646331"/>
          </a:xfrm>
          <a:prstGeom prst="rect">
            <a:avLst/>
          </a:prstGeom>
          <a:solidFill>
            <a:schemeClr val="accent5">
              <a:lumMod val="60000"/>
              <a:lumOff val="40000"/>
            </a:schemeClr>
          </a:solidFill>
          <a:ln>
            <a:noFill/>
          </a:ln>
        </p:spPr>
        <p:txBody>
          <a:bodyPr wrap="square" rtlCol="0">
            <a:spAutoFit/>
          </a:bodyPr>
          <a:lstStyle/>
          <a:p>
            <a:pPr algn="ctr"/>
            <a:r>
              <a:rPr lang="en-US" sz="3600">
                <a:solidFill>
                  <a:schemeClr val="bg1"/>
                </a:solidFill>
              </a:rPr>
              <a:t>2.</a:t>
            </a:r>
          </a:p>
        </p:txBody>
      </p:sp>
      <p:sp>
        <p:nvSpPr>
          <p:cNvPr id="28" name="TextBox 27">
            <a:extLst>
              <a:ext uri="{FF2B5EF4-FFF2-40B4-BE49-F238E27FC236}">
                <a16:creationId xmlns:a16="http://schemas.microsoft.com/office/drawing/2014/main" id="{B314032F-B4F0-F845-907E-B75EAD495187}"/>
              </a:ext>
            </a:extLst>
          </p:cNvPr>
          <p:cNvSpPr txBox="1"/>
          <p:nvPr/>
        </p:nvSpPr>
        <p:spPr>
          <a:xfrm>
            <a:off x="827922" y="3222128"/>
            <a:ext cx="712545" cy="646331"/>
          </a:xfrm>
          <a:prstGeom prst="rect">
            <a:avLst/>
          </a:prstGeom>
          <a:solidFill>
            <a:schemeClr val="accent6"/>
          </a:solidFill>
          <a:ln>
            <a:noFill/>
          </a:ln>
        </p:spPr>
        <p:txBody>
          <a:bodyPr wrap="square" rtlCol="0">
            <a:spAutoFit/>
          </a:bodyPr>
          <a:lstStyle/>
          <a:p>
            <a:pPr algn="ctr"/>
            <a:r>
              <a:rPr lang="en-US" sz="3600">
                <a:solidFill>
                  <a:schemeClr val="bg1"/>
                </a:solidFill>
              </a:rPr>
              <a:t>3.</a:t>
            </a:r>
          </a:p>
        </p:txBody>
      </p:sp>
      <p:sp>
        <p:nvSpPr>
          <p:cNvPr id="29" name="TextBox 28">
            <a:extLst>
              <a:ext uri="{FF2B5EF4-FFF2-40B4-BE49-F238E27FC236}">
                <a16:creationId xmlns:a16="http://schemas.microsoft.com/office/drawing/2014/main" id="{57D88515-842C-1049-ACB3-7B836686F214}"/>
              </a:ext>
            </a:extLst>
          </p:cNvPr>
          <p:cNvSpPr txBox="1"/>
          <p:nvPr/>
        </p:nvSpPr>
        <p:spPr>
          <a:xfrm>
            <a:off x="813062" y="4061206"/>
            <a:ext cx="712545" cy="646331"/>
          </a:xfrm>
          <a:prstGeom prst="rect">
            <a:avLst/>
          </a:prstGeom>
          <a:solidFill>
            <a:schemeClr val="accent1">
              <a:lumMod val="60000"/>
              <a:lumOff val="40000"/>
            </a:schemeClr>
          </a:solidFill>
          <a:ln>
            <a:noFill/>
          </a:ln>
        </p:spPr>
        <p:txBody>
          <a:bodyPr wrap="square" rtlCol="0">
            <a:spAutoFit/>
          </a:bodyPr>
          <a:lstStyle/>
          <a:p>
            <a:pPr algn="ctr"/>
            <a:r>
              <a:rPr lang="en-US" sz="3600">
                <a:solidFill>
                  <a:schemeClr val="bg1"/>
                </a:solidFill>
              </a:rPr>
              <a:t>4.</a:t>
            </a:r>
          </a:p>
        </p:txBody>
      </p:sp>
      <p:sp>
        <p:nvSpPr>
          <p:cNvPr id="35" name="TextBox 34">
            <a:extLst>
              <a:ext uri="{FF2B5EF4-FFF2-40B4-BE49-F238E27FC236}">
                <a16:creationId xmlns:a16="http://schemas.microsoft.com/office/drawing/2014/main" id="{EA2F3641-2D4A-1847-9BE3-8FB98C7EBE05}"/>
              </a:ext>
            </a:extLst>
          </p:cNvPr>
          <p:cNvSpPr txBox="1"/>
          <p:nvPr/>
        </p:nvSpPr>
        <p:spPr>
          <a:xfrm>
            <a:off x="827922" y="4856425"/>
            <a:ext cx="712545" cy="646331"/>
          </a:xfrm>
          <a:prstGeom prst="rect">
            <a:avLst/>
          </a:prstGeom>
          <a:solidFill>
            <a:schemeClr val="accent4"/>
          </a:solidFill>
          <a:ln>
            <a:noFill/>
          </a:ln>
        </p:spPr>
        <p:txBody>
          <a:bodyPr wrap="square" rtlCol="0">
            <a:spAutoFit/>
          </a:bodyPr>
          <a:lstStyle/>
          <a:p>
            <a:pPr algn="ctr"/>
            <a:r>
              <a:rPr lang="en-US" sz="3600">
                <a:solidFill>
                  <a:schemeClr val="bg1"/>
                </a:solidFill>
              </a:rPr>
              <a:t>5.</a:t>
            </a:r>
          </a:p>
        </p:txBody>
      </p:sp>
      <p:pic>
        <p:nvPicPr>
          <p:cNvPr id="36" name="Picture 35">
            <a:extLst>
              <a:ext uri="{FF2B5EF4-FFF2-40B4-BE49-F238E27FC236}">
                <a16:creationId xmlns:a16="http://schemas.microsoft.com/office/drawing/2014/main" id="{18C246C5-ABD9-B349-BDA5-4BD49E33FD1D}"/>
              </a:ext>
            </a:extLst>
          </p:cNvPr>
          <p:cNvPicPr>
            <a:picLocks noChangeAspect="1"/>
          </p:cNvPicPr>
          <p:nvPr/>
        </p:nvPicPr>
        <p:blipFill>
          <a:blip r:embed="rId2"/>
          <a:srcRect/>
          <a:stretch/>
        </p:blipFill>
        <p:spPr>
          <a:xfrm>
            <a:off x="10675962" y="6287585"/>
            <a:ext cx="1133415" cy="251710"/>
          </a:xfrm>
          <a:prstGeom prst="rect">
            <a:avLst/>
          </a:prstGeom>
        </p:spPr>
      </p:pic>
      <p:sp>
        <p:nvSpPr>
          <p:cNvPr id="37" name="Rectangle 36">
            <a:extLst>
              <a:ext uri="{FF2B5EF4-FFF2-40B4-BE49-F238E27FC236}">
                <a16:creationId xmlns:a16="http://schemas.microsoft.com/office/drawing/2014/main" id="{0B1AFCB9-E3B0-0949-B5A0-9D932A7FFA13}"/>
              </a:ext>
            </a:extLst>
          </p:cNvPr>
          <p:cNvSpPr/>
          <p:nvPr/>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sp>
        <p:nvSpPr>
          <p:cNvPr id="38" name="Text Placeholder 12">
            <a:extLst>
              <a:ext uri="{FF2B5EF4-FFF2-40B4-BE49-F238E27FC236}">
                <a16:creationId xmlns:a16="http://schemas.microsoft.com/office/drawing/2014/main" id="{3D4FBB27-6312-0B41-8E34-45674E934F52}"/>
              </a:ext>
            </a:extLst>
          </p:cNvPr>
          <p:cNvSpPr>
            <a:spLocks noGrp="1"/>
          </p:cNvSpPr>
          <p:nvPr>
            <p:ph type="body" sz="quarter" idx="20" hasCustomPrompt="1"/>
          </p:nvPr>
        </p:nvSpPr>
        <p:spPr>
          <a:xfrm>
            <a:off x="793791" y="761543"/>
            <a:ext cx="10689032" cy="538265"/>
          </a:xfrm>
        </p:spPr>
        <p:txBody>
          <a:bodyPr lIns="0">
            <a:norm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Key findings </a:t>
            </a:r>
          </a:p>
        </p:txBody>
      </p:sp>
      <p:cxnSp>
        <p:nvCxnSpPr>
          <p:cNvPr id="39" name="Straight Connector 38">
            <a:extLst>
              <a:ext uri="{FF2B5EF4-FFF2-40B4-BE49-F238E27FC236}">
                <a16:creationId xmlns:a16="http://schemas.microsoft.com/office/drawing/2014/main" id="{C2B6A306-F101-674E-98C2-ED50DD8B8A91}"/>
              </a:ext>
            </a:extLst>
          </p:cNvPr>
          <p:cNvCxnSpPr/>
          <p:nvPr/>
        </p:nvCxnSpPr>
        <p:spPr>
          <a:xfrm>
            <a:off x="804285"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5184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Key Finding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4F2707B9-B210-A445-85C9-F04E03E671A3}"/>
              </a:ext>
            </a:extLst>
          </p:cNvPr>
          <p:cNvSpPr>
            <a:spLocks noGrp="1"/>
          </p:cNvSpPr>
          <p:nvPr>
            <p:ph type="body" sz="quarter" idx="11" hasCustomPrompt="1"/>
          </p:nvPr>
        </p:nvSpPr>
        <p:spPr>
          <a:xfrm>
            <a:off x="778409" y="1621166"/>
            <a:ext cx="10704414" cy="593723"/>
          </a:xfrm>
          <a:solidFill>
            <a:schemeClr val="accent3"/>
          </a:solidFill>
          <a:ln>
            <a:noFill/>
          </a:ln>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1. Click to edit Master text styles</a:t>
            </a:r>
          </a:p>
        </p:txBody>
      </p:sp>
      <p:sp>
        <p:nvSpPr>
          <p:cNvPr id="43" name="Text Placeholder 15">
            <a:extLst>
              <a:ext uri="{FF2B5EF4-FFF2-40B4-BE49-F238E27FC236}">
                <a16:creationId xmlns:a16="http://schemas.microsoft.com/office/drawing/2014/main" id="{6DD42DFD-B61A-C647-AC3E-B925DFB8B247}"/>
              </a:ext>
            </a:extLst>
          </p:cNvPr>
          <p:cNvSpPr>
            <a:spLocks noGrp="1"/>
          </p:cNvSpPr>
          <p:nvPr>
            <p:ph type="body" sz="quarter" idx="26" hasCustomPrompt="1"/>
          </p:nvPr>
        </p:nvSpPr>
        <p:spPr>
          <a:xfrm>
            <a:off x="791910" y="2494736"/>
            <a:ext cx="10707408" cy="593723"/>
          </a:xfrm>
          <a:solidFill>
            <a:schemeClr val="accent5">
              <a:lumMod val="60000"/>
              <a:lumOff val="40000"/>
            </a:schemeClr>
          </a:solidFill>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2. Click to edit Master text styles</a:t>
            </a:r>
          </a:p>
        </p:txBody>
      </p:sp>
      <p:sp>
        <p:nvSpPr>
          <p:cNvPr id="44" name="Text Placeholder 15">
            <a:extLst>
              <a:ext uri="{FF2B5EF4-FFF2-40B4-BE49-F238E27FC236}">
                <a16:creationId xmlns:a16="http://schemas.microsoft.com/office/drawing/2014/main" id="{4A1684D6-1376-5E42-AA28-9E5B8AE37638}"/>
              </a:ext>
            </a:extLst>
          </p:cNvPr>
          <p:cNvSpPr>
            <a:spLocks noGrp="1"/>
          </p:cNvSpPr>
          <p:nvPr>
            <p:ph type="body" sz="quarter" idx="27" hasCustomPrompt="1"/>
          </p:nvPr>
        </p:nvSpPr>
        <p:spPr>
          <a:xfrm>
            <a:off x="791910" y="3307983"/>
            <a:ext cx="10707408" cy="593723"/>
          </a:xfrm>
          <a:solidFill>
            <a:schemeClr val="accent6"/>
          </a:solidFill>
          <a:ln>
            <a:noFill/>
          </a:ln>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3. Click to edit Master text styles</a:t>
            </a:r>
          </a:p>
        </p:txBody>
      </p:sp>
      <p:sp>
        <p:nvSpPr>
          <p:cNvPr id="45" name="Text Placeholder 15">
            <a:extLst>
              <a:ext uri="{FF2B5EF4-FFF2-40B4-BE49-F238E27FC236}">
                <a16:creationId xmlns:a16="http://schemas.microsoft.com/office/drawing/2014/main" id="{F3C20B42-9C92-354F-B2F2-5A81F72B2204}"/>
              </a:ext>
            </a:extLst>
          </p:cNvPr>
          <p:cNvSpPr>
            <a:spLocks noGrp="1"/>
          </p:cNvSpPr>
          <p:nvPr>
            <p:ph type="body" sz="quarter" idx="28" hasCustomPrompt="1"/>
          </p:nvPr>
        </p:nvSpPr>
        <p:spPr>
          <a:xfrm>
            <a:off x="791910" y="4126637"/>
            <a:ext cx="10707408" cy="593723"/>
          </a:xfrm>
          <a:solidFill>
            <a:schemeClr val="accent1">
              <a:lumMod val="60000"/>
              <a:lumOff val="40000"/>
            </a:schemeClr>
          </a:solidFill>
          <a:ln>
            <a:noFill/>
          </a:ln>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4. Click to edit Master text styles</a:t>
            </a:r>
          </a:p>
        </p:txBody>
      </p:sp>
      <p:sp>
        <p:nvSpPr>
          <p:cNvPr id="46" name="Text Placeholder 15">
            <a:extLst>
              <a:ext uri="{FF2B5EF4-FFF2-40B4-BE49-F238E27FC236}">
                <a16:creationId xmlns:a16="http://schemas.microsoft.com/office/drawing/2014/main" id="{FA707FF9-CC68-D649-9D5D-B863A810D3E2}"/>
              </a:ext>
            </a:extLst>
          </p:cNvPr>
          <p:cNvSpPr>
            <a:spLocks noGrp="1"/>
          </p:cNvSpPr>
          <p:nvPr>
            <p:ph type="body" sz="quarter" idx="29" hasCustomPrompt="1"/>
          </p:nvPr>
        </p:nvSpPr>
        <p:spPr>
          <a:xfrm>
            <a:off x="791910" y="4954206"/>
            <a:ext cx="10707408" cy="593723"/>
          </a:xfrm>
          <a:solidFill>
            <a:schemeClr val="accent4"/>
          </a:solidFill>
          <a:ln>
            <a:noFill/>
          </a:ln>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5. Click to edit Master text styles</a:t>
            </a:r>
          </a:p>
        </p:txBody>
      </p:sp>
      <p:pic>
        <p:nvPicPr>
          <p:cNvPr id="17" name="Picture 16">
            <a:extLst>
              <a:ext uri="{FF2B5EF4-FFF2-40B4-BE49-F238E27FC236}">
                <a16:creationId xmlns:a16="http://schemas.microsoft.com/office/drawing/2014/main" id="{3F9D9586-2209-0342-89C2-34C157E64024}"/>
              </a:ext>
            </a:extLst>
          </p:cNvPr>
          <p:cNvPicPr>
            <a:picLocks noChangeAspect="1"/>
          </p:cNvPicPr>
          <p:nvPr/>
        </p:nvPicPr>
        <p:blipFill>
          <a:blip r:embed="rId2"/>
          <a:srcRect/>
          <a:stretch/>
        </p:blipFill>
        <p:spPr>
          <a:xfrm>
            <a:off x="10675962" y="6287585"/>
            <a:ext cx="1133415" cy="251710"/>
          </a:xfrm>
          <a:prstGeom prst="rect">
            <a:avLst/>
          </a:prstGeom>
        </p:spPr>
      </p:pic>
      <p:sp>
        <p:nvSpPr>
          <p:cNvPr id="18" name="Rectangle 17">
            <a:extLst>
              <a:ext uri="{FF2B5EF4-FFF2-40B4-BE49-F238E27FC236}">
                <a16:creationId xmlns:a16="http://schemas.microsoft.com/office/drawing/2014/main" id="{D30B17FC-2D54-9F44-99D8-2A5B579D778F}"/>
              </a:ext>
            </a:extLst>
          </p:cNvPr>
          <p:cNvSpPr/>
          <p:nvPr/>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sp>
        <p:nvSpPr>
          <p:cNvPr id="29" name="Text Placeholder 12">
            <a:extLst>
              <a:ext uri="{FF2B5EF4-FFF2-40B4-BE49-F238E27FC236}">
                <a16:creationId xmlns:a16="http://schemas.microsoft.com/office/drawing/2014/main" id="{5097D2E4-2D83-DC4C-9033-13663A6D8572}"/>
              </a:ext>
            </a:extLst>
          </p:cNvPr>
          <p:cNvSpPr>
            <a:spLocks noGrp="1"/>
          </p:cNvSpPr>
          <p:nvPr>
            <p:ph type="body" sz="quarter" idx="20" hasCustomPrompt="1"/>
          </p:nvPr>
        </p:nvSpPr>
        <p:spPr>
          <a:xfrm>
            <a:off x="793791" y="761543"/>
            <a:ext cx="10689032" cy="538265"/>
          </a:xfrm>
        </p:spPr>
        <p:txBody>
          <a:bodyPr lIns="0">
            <a:norm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Key findings </a:t>
            </a:r>
          </a:p>
        </p:txBody>
      </p:sp>
      <p:cxnSp>
        <p:nvCxnSpPr>
          <p:cNvPr id="30" name="Straight Connector 29">
            <a:extLst>
              <a:ext uri="{FF2B5EF4-FFF2-40B4-BE49-F238E27FC236}">
                <a16:creationId xmlns:a16="http://schemas.microsoft.com/office/drawing/2014/main" id="{783FA9B7-570A-3A4C-8BAD-D1A4D8DDB0E2}"/>
              </a:ext>
            </a:extLst>
          </p:cNvPr>
          <p:cNvCxnSpPr/>
          <p:nvPr/>
        </p:nvCxnSpPr>
        <p:spPr>
          <a:xfrm>
            <a:off x="804285" y="1379607"/>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0651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id="{E64CBF50-1A7B-7143-8948-CDFD63A0F3AF}"/>
              </a:ext>
            </a:extLst>
          </p:cNvPr>
          <p:cNvSpPr>
            <a:spLocks noGrp="1"/>
          </p:cNvSpPr>
          <p:nvPr>
            <p:ph type="body" sz="quarter" idx="17"/>
          </p:nvPr>
        </p:nvSpPr>
        <p:spPr>
          <a:xfrm>
            <a:off x="791701" y="1542697"/>
            <a:ext cx="10782472" cy="916925"/>
          </a:xfrm>
        </p:spPr>
        <p:txBody>
          <a:bodyPr anchor="t">
            <a:noAutofit/>
          </a:bodyPr>
          <a:lstStyle>
            <a:lvl1pPr marL="0" indent="0" algn="l">
              <a:buNone/>
              <a:defRPr sz="1800" b="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1" name="Text Placeholder 4">
            <a:extLst>
              <a:ext uri="{FF2B5EF4-FFF2-40B4-BE49-F238E27FC236}">
                <a16:creationId xmlns:a16="http://schemas.microsoft.com/office/drawing/2014/main" id="{B5C7305B-A2B7-AA4D-896A-7591B35AAA3F}"/>
              </a:ext>
            </a:extLst>
          </p:cNvPr>
          <p:cNvSpPr>
            <a:spLocks noGrp="1"/>
          </p:cNvSpPr>
          <p:nvPr>
            <p:ph type="body" sz="quarter" idx="18"/>
          </p:nvPr>
        </p:nvSpPr>
        <p:spPr>
          <a:xfrm>
            <a:off x="791701" y="2655076"/>
            <a:ext cx="10782471" cy="916925"/>
          </a:xfrm>
        </p:spPr>
        <p:txBody>
          <a:bodyPr anchor="t">
            <a:noAutofit/>
          </a:bodyPr>
          <a:lstStyle>
            <a:lvl1pPr marL="0" indent="0" algn="l">
              <a:buNone/>
              <a:defRPr sz="1800" b="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2" name="Text Placeholder 4">
            <a:extLst>
              <a:ext uri="{FF2B5EF4-FFF2-40B4-BE49-F238E27FC236}">
                <a16:creationId xmlns:a16="http://schemas.microsoft.com/office/drawing/2014/main" id="{9CF0A1E4-BD30-514D-B900-97F328450067}"/>
              </a:ext>
            </a:extLst>
          </p:cNvPr>
          <p:cNvSpPr>
            <a:spLocks noGrp="1"/>
          </p:cNvSpPr>
          <p:nvPr>
            <p:ph type="body" sz="quarter" idx="19"/>
          </p:nvPr>
        </p:nvSpPr>
        <p:spPr>
          <a:xfrm>
            <a:off x="779001" y="3767455"/>
            <a:ext cx="10782471" cy="916925"/>
          </a:xfrm>
        </p:spPr>
        <p:txBody>
          <a:bodyPr anchor="t">
            <a:noAutofit/>
          </a:bodyPr>
          <a:lstStyle>
            <a:lvl1pPr marL="0" indent="0" algn="l">
              <a:buNone/>
              <a:defRPr sz="1800" b="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4" name="Text Placeholder 12">
            <a:extLst>
              <a:ext uri="{FF2B5EF4-FFF2-40B4-BE49-F238E27FC236}">
                <a16:creationId xmlns:a16="http://schemas.microsoft.com/office/drawing/2014/main" id="{27E263A3-896D-704F-8F8A-9E6499B6BEDC}"/>
              </a:ext>
            </a:extLst>
          </p:cNvPr>
          <p:cNvSpPr>
            <a:spLocks noGrp="1"/>
          </p:cNvSpPr>
          <p:nvPr>
            <p:ph type="body" sz="quarter" idx="20" hasCustomPrompt="1"/>
          </p:nvPr>
        </p:nvSpPr>
        <p:spPr>
          <a:xfrm>
            <a:off x="793791" y="761543"/>
            <a:ext cx="10782472" cy="538265"/>
          </a:xfrm>
        </p:spPr>
        <p:txBody>
          <a:bodyPr lIns="0">
            <a:norm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Key findings </a:t>
            </a:r>
          </a:p>
        </p:txBody>
      </p:sp>
      <p:sp>
        <p:nvSpPr>
          <p:cNvPr id="25" name="Text Placeholder 4">
            <a:extLst>
              <a:ext uri="{FF2B5EF4-FFF2-40B4-BE49-F238E27FC236}">
                <a16:creationId xmlns:a16="http://schemas.microsoft.com/office/drawing/2014/main" id="{FE7875DA-6129-0040-ABCF-E4B580E0A56F}"/>
              </a:ext>
            </a:extLst>
          </p:cNvPr>
          <p:cNvSpPr>
            <a:spLocks noGrp="1"/>
          </p:cNvSpPr>
          <p:nvPr>
            <p:ph type="body" sz="quarter" idx="21"/>
          </p:nvPr>
        </p:nvSpPr>
        <p:spPr>
          <a:xfrm>
            <a:off x="782251" y="4879834"/>
            <a:ext cx="10782471" cy="916925"/>
          </a:xfrm>
        </p:spPr>
        <p:txBody>
          <a:bodyPr anchor="t">
            <a:noAutofit/>
          </a:bodyPr>
          <a:lstStyle>
            <a:lvl1pPr marL="0" indent="0" algn="l">
              <a:buNone/>
              <a:defRPr sz="1800" b="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cxnSp>
        <p:nvCxnSpPr>
          <p:cNvPr id="12" name="Straight Connector 11">
            <a:extLst>
              <a:ext uri="{FF2B5EF4-FFF2-40B4-BE49-F238E27FC236}">
                <a16:creationId xmlns:a16="http://schemas.microsoft.com/office/drawing/2014/main" id="{734E8F32-1750-7B4B-8644-795BAB8BCE71}"/>
              </a:ext>
            </a:extLst>
          </p:cNvPr>
          <p:cNvCxnSpPr/>
          <p:nvPr/>
        </p:nvCxnSpPr>
        <p:spPr>
          <a:xfrm>
            <a:off x="793268"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F0215EDF-8A88-8244-8B42-E20F22B8CCE7}"/>
              </a:ext>
            </a:extLst>
          </p:cNvPr>
          <p:cNvPicPr>
            <a:picLocks noChangeAspect="1"/>
          </p:cNvPicPr>
          <p:nvPr/>
        </p:nvPicPr>
        <p:blipFill>
          <a:blip r:embed="rId2"/>
          <a:srcRect/>
          <a:stretch/>
        </p:blipFill>
        <p:spPr>
          <a:xfrm>
            <a:off x="10675962" y="6287585"/>
            <a:ext cx="1133415" cy="251710"/>
          </a:xfrm>
          <a:prstGeom prst="rect">
            <a:avLst/>
          </a:prstGeom>
        </p:spPr>
      </p:pic>
      <p:sp>
        <p:nvSpPr>
          <p:cNvPr id="16" name="Rectangle 15">
            <a:extLst>
              <a:ext uri="{FF2B5EF4-FFF2-40B4-BE49-F238E27FC236}">
                <a16:creationId xmlns:a16="http://schemas.microsoft.com/office/drawing/2014/main" id="{EE689726-1E43-8B4F-B3FB-9C1978648CB3}"/>
              </a:ext>
            </a:extLst>
          </p:cNvPr>
          <p:cNvSpPr/>
          <p:nvPr/>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spTree>
    <p:extLst>
      <p:ext uri="{BB962C8B-B14F-4D97-AF65-F5344CB8AC3E}">
        <p14:creationId xmlns:p14="http://schemas.microsoft.com/office/powerpoint/2010/main" val="3133102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0B02E9-573C-E446-9BB3-03930350ADA4}"/>
              </a:ext>
            </a:extLst>
          </p:cNvPr>
          <p:cNvPicPr>
            <a:picLocks noChangeAspect="1"/>
          </p:cNvPicPr>
          <p:nvPr/>
        </p:nvPicPr>
        <p:blipFill>
          <a:blip r:embed="rId2"/>
          <a:srcRect/>
          <a:stretch/>
        </p:blipFill>
        <p:spPr>
          <a:xfrm>
            <a:off x="10675962" y="6287585"/>
            <a:ext cx="1133415" cy="251710"/>
          </a:xfrm>
          <a:prstGeom prst="rect">
            <a:avLst/>
          </a:prstGeom>
        </p:spPr>
      </p:pic>
      <p:sp>
        <p:nvSpPr>
          <p:cNvPr id="11" name="Rectangle 10">
            <a:extLst>
              <a:ext uri="{FF2B5EF4-FFF2-40B4-BE49-F238E27FC236}">
                <a16:creationId xmlns:a16="http://schemas.microsoft.com/office/drawing/2014/main" id="{F3563CE4-0803-3840-981E-9C94F79B8FBC}"/>
              </a:ext>
            </a:extLst>
          </p:cNvPr>
          <p:cNvSpPr/>
          <p:nvPr/>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sp>
        <p:nvSpPr>
          <p:cNvPr id="19" name="Text Placeholder 4">
            <a:extLst>
              <a:ext uri="{FF2B5EF4-FFF2-40B4-BE49-F238E27FC236}">
                <a16:creationId xmlns:a16="http://schemas.microsoft.com/office/drawing/2014/main" id="{477258F1-E97B-8B42-82AA-F9069C8FD028}"/>
              </a:ext>
            </a:extLst>
          </p:cNvPr>
          <p:cNvSpPr>
            <a:spLocks noGrp="1"/>
          </p:cNvSpPr>
          <p:nvPr>
            <p:ph type="body" sz="quarter" idx="11"/>
          </p:nvPr>
        </p:nvSpPr>
        <p:spPr>
          <a:xfrm>
            <a:off x="767408" y="1656983"/>
            <a:ext cx="10736733" cy="3950455"/>
          </a:xfrm>
        </p:spPr>
        <p:txBody>
          <a:bodyPr lIns="0">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0" name="Text Placeholder 12">
            <a:extLst>
              <a:ext uri="{FF2B5EF4-FFF2-40B4-BE49-F238E27FC236}">
                <a16:creationId xmlns:a16="http://schemas.microsoft.com/office/drawing/2014/main" id="{7308CFFF-35F0-0544-898F-92858AFCC5D4}"/>
              </a:ext>
            </a:extLst>
          </p:cNvPr>
          <p:cNvSpPr>
            <a:spLocks noGrp="1"/>
          </p:cNvSpPr>
          <p:nvPr>
            <p:ph type="body" sz="quarter" idx="12" hasCustomPrompt="1"/>
          </p:nvPr>
        </p:nvSpPr>
        <p:spPr>
          <a:xfrm>
            <a:off x="759173" y="686924"/>
            <a:ext cx="10744968" cy="792960"/>
          </a:xfrm>
        </p:spPr>
        <p:txBody>
          <a:bodyPr lIns="0">
            <a:norm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Click to edit heading  </a:t>
            </a:r>
          </a:p>
        </p:txBody>
      </p:sp>
      <p:cxnSp>
        <p:nvCxnSpPr>
          <p:cNvPr id="21" name="Straight Connector 20">
            <a:extLst>
              <a:ext uri="{FF2B5EF4-FFF2-40B4-BE49-F238E27FC236}">
                <a16:creationId xmlns:a16="http://schemas.microsoft.com/office/drawing/2014/main" id="{0EA1B7C0-D3FB-154F-8F01-B6AF3CBA948A}"/>
              </a:ext>
            </a:extLst>
          </p:cNvPr>
          <p:cNvCxnSpPr>
            <a:cxnSpLocks/>
          </p:cNvCxnSpPr>
          <p:nvPr/>
        </p:nvCxnSpPr>
        <p:spPr>
          <a:xfrm>
            <a:off x="748156" y="1557416"/>
            <a:ext cx="130105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22" name="Text Placeholder 4">
            <a:extLst>
              <a:ext uri="{FF2B5EF4-FFF2-40B4-BE49-F238E27FC236}">
                <a16:creationId xmlns:a16="http://schemas.microsoft.com/office/drawing/2014/main" id="{D76D481F-ED51-E74A-A1FB-41014E8BB247}"/>
              </a:ext>
            </a:extLst>
          </p:cNvPr>
          <p:cNvSpPr>
            <a:spLocks noGrp="1"/>
          </p:cNvSpPr>
          <p:nvPr>
            <p:ph type="body" sz="quarter" idx="13"/>
          </p:nvPr>
        </p:nvSpPr>
        <p:spPr>
          <a:xfrm>
            <a:off x="779765" y="5978123"/>
            <a:ext cx="9566315" cy="550736"/>
          </a:xfrm>
        </p:spPr>
        <p:txBody>
          <a:bodyPr lIns="0">
            <a:noAutofit/>
          </a:bodyPr>
          <a:lstStyle>
            <a:lvl1pPr marL="0" indent="0" algn="l">
              <a:buNone/>
              <a:defRPr sz="9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1008596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AE969E1-E0CD-CC4B-A1F1-A8142E1DC765}"/>
              </a:ext>
            </a:extLst>
          </p:cNvPr>
          <p:cNvPicPr>
            <a:picLocks noChangeAspect="1"/>
          </p:cNvPicPr>
          <p:nvPr/>
        </p:nvPicPr>
        <p:blipFill>
          <a:blip r:embed="rId2"/>
          <a:srcRect/>
          <a:stretch/>
        </p:blipFill>
        <p:spPr>
          <a:xfrm>
            <a:off x="10675962" y="6287585"/>
            <a:ext cx="1133415" cy="251710"/>
          </a:xfrm>
          <a:prstGeom prst="rect">
            <a:avLst/>
          </a:prstGeom>
        </p:spPr>
      </p:pic>
      <p:sp>
        <p:nvSpPr>
          <p:cNvPr id="14" name="Rectangle 13">
            <a:extLst>
              <a:ext uri="{FF2B5EF4-FFF2-40B4-BE49-F238E27FC236}">
                <a16:creationId xmlns:a16="http://schemas.microsoft.com/office/drawing/2014/main" id="{ED1A3067-B131-414A-927A-CF488C655CE9}"/>
              </a:ext>
            </a:extLst>
          </p:cNvPr>
          <p:cNvSpPr/>
          <p:nvPr/>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cxnSp>
        <p:nvCxnSpPr>
          <p:cNvPr id="9" name="Straight Connector 8">
            <a:extLst>
              <a:ext uri="{FF2B5EF4-FFF2-40B4-BE49-F238E27FC236}">
                <a16:creationId xmlns:a16="http://schemas.microsoft.com/office/drawing/2014/main" id="{7C756C6C-6F6D-8E4C-B204-873571A8EB50}"/>
              </a:ext>
            </a:extLst>
          </p:cNvPr>
          <p:cNvCxnSpPr>
            <a:cxnSpLocks/>
          </p:cNvCxnSpPr>
          <p:nvPr/>
        </p:nvCxnSpPr>
        <p:spPr>
          <a:xfrm flipH="1">
            <a:off x="6733055" y="1102710"/>
            <a:ext cx="7937"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12" name="Text Placeholder 43">
            <a:extLst>
              <a:ext uri="{FF2B5EF4-FFF2-40B4-BE49-F238E27FC236}">
                <a16:creationId xmlns:a16="http://schemas.microsoft.com/office/drawing/2014/main" id="{41050532-57A9-E544-A64D-4E21A06907D6}"/>
              </a:ext>
            </a:extLst>
          </p:cNvPr>
          <p:cNvSpPr>
            <a:spLocks noGrp="1"/>
          </p:cNvSpPr>
          <p:nvPr>
            <p:ph type="body" sz="quarter" idx="10"/>
          </p:nvPr>
        </p:nvSpPr>
        <p:spPr>
          <a:xfrm>
            <a:off x="3537113" y="448270"/>
            <a:ext cx="5149112" cy="405910"/>
          </a:xfrm>
        </p:spPr>
        <p:txBody>
          <a:bodyPr/>
          <a:lstStyle>
            <a:lvl1pPr marL="0" indent="0" algn="ctr">
              <a:buNone/>
              <a:defRPr>
                <a:solidFill>
                  <a:srgbClr val="4A4A4A"/>
                </a:solidFill>
                <a:latin typeface="Arial" panose="020B0604020202020204" pitchFamily="34" charset="0"/>
                <a:cs typeface="Arial" panose="020B0604020202020204" pitchFamily="34" charset="0"/>
              </a:defRPr>
            </a:lvl1pPr>
            <a:lvl2pPr marL="457200" indent="0">
              <a:buNone/>
              <a:defRPr>
                <a:solidFill>
                  <a:srgbClr val="4A4A4A"/>
                </a:solidFill>
                <a:latin typeface="Arial" panose="020B0604020202020204" pitchFamily="34" charset="0"/>
                <a:cs typeface="Arial" panose="020B0604020202020204" pitchFamily="34" charset="0"/>
              </a:defRPr>
            </a:lvl2pPr>
            <a:lvl3pPr marL="914400" indent="0">
              <a:buNone/>
              <a:defRPr>
                <a:solidFill>
                  <a:srgbClr val="4A4A4A"/>
                </a:solidFill>
                <a:latin typeface="Arial" panose="020B0604020202020204" pitchFamily="34" charset="0"/>
                <a:cs typeface="Arial" panose="020B0604020202020204" pitchFamily="34" charset="0"/>
              </a:defRPr>
            </a:lvl3pPr>
            <a:lvl4pPr marL="1371600" indent="0">
              <a:buNone/>
              <a:defRPr>
                <a:solidFill>
                  <a:srgbClr val="4A4A4A"/>
                </a:solidFill>
                <a:latin typeface="Arial" panose="020B0604020202020204" pitchFamily="34" charset="0"/>
                <a:cs typeface="Arial" panose="020B0604020202020204" pitchFamily="34" charset="0"/>
              </a:defRPr>
            </a:lvl4pPr>
            <a:lvl5pPr marL="1828800" indent="0">
              <a:buNone/>
              <a:defRPr>
                <a:solidFill>
                  <a:srgbClr val="4A4A4A"/>
                </a:solidFill>
                <a:latin typeface="Arial" panose="020B0604020202020204" pitchFamily="34" charset="0"/>
                <a:cs typeface="Arial" panose="020B0604020202020204" pitchFamily="34" charset="0"/>
              </a:defRPr>
            </a:lvl5pPr>
          </a:lstStyle>
          <a:p>
            <a:pPr lvl="0"/>
            <a:r>
              <a:rPr lang="en-GB"/>
              <a:t>Click to edit Master text styles</a:t>
            </a:r>
          </a:p>
        </p:txBody>
      </p:sp>
      <p:sp>
        <p:nvSpPr>
          <p:cNvPr id="15" name="Text Placeholder 43">
            <a:extLst>
              <a:ext uri="{FF2B5EF4-FFF2-40B4-BE49-F238E27FC236}">
                <a16:creationId xmlns:a16="http://schemas.microsoft.com/office/drawing/2014/main" id="{0EF9AAFE-8E3C-9045-A6DB-85A1825237A4}"/>
              </a:ext>
            </a:extLst>
          </p:cNvPr>
          <p:cNvSpPr>
            <a:spLocks noGrp="1"/>
          </p:cNvSpPr>
          <p:nvPr>
            <p:ph type="body" sz="quarter" idx="11"/>
          </p:nvPr>
        </p:nvSpPr>
        <p:spPr>
          <a:xfrm>
            <a:off x="1653900" y="1278931"/>
            <a:ext cx="8938602" cy="405910"/>
          </a:xfrm>
        </p:spPr>
        <p:txBody>
          <a:bodyPr>
            <a:normAutofit/>
          </a:bodyPr>
          <a:lstStyle>
            <a:lvl1pPr marL="0" indent="0" algn="ctr">
              <a:buNone/>
              <a:defRPr sz="1600">
                <a:solidFill>
                  <a:srgbClr val="4A4A4A"/>
                </a:solidFill>
                <a:latin typeface="Arial" panose="020B0604020202020204" pitchFamily="34" charset="0"/>
                <a:cs typeface="Arial" panose="020B0604020202020204" pitchFamily="34" charset="0"/>
              </a:defRPr>
            </a:lvl1pPr>
            <a:lvl2pPr marL="457200" indent="0">
              <a:buNone/>
              <a:defRPr>
                <a:solidFill>
                  <a:srgbClr val="4A4A4A"/>
                </a:solidFill>
                <a:latin typeface="Arial" panose="020B0604020202020204" pitchFamily="34" charset="0"/>
                <a:cs typeface="Arial" panose="020B0604020202020204" pitchFamily="34" charset="0"/>
              </a:defRPr>
            </a:lvl2pPr>
            <a:lvl3pPr marL="914400" indent="0">
              <a:buNone/>
              <a:defRPr>
                <a:solidFill>
                  <a:srgbClr val="4A4A4A"/>
                </a:solidFill>
                <a:latin typeface="Arial" panose="020B0604020202020204" pitchFamily="34" charset="0"/>
                <a:cs typeface="Arial" panose="020B0604020202020204" pitchFamily="34" charset="0"/>
              </a:defRPr>
            </a:lvl3pPr>
            <a:lvl4pPr marL="1371600" indent="0">
              <a:buNone/>
              <a:defRPr>
                <a:solidFill>
                  <a:srgbClr val="4A4A4A"/>
                </a:solidFill>
                <a:latin typeface="Arial" panose="020B0604020202020204" pitchFamily="34" charset="0"/>
                <a:cs typeface="Arial" panose="020B0604020202020204" pitchFamily="34" charset="0"/>
              </a:defRPr>
            </a:lvl4pPr>
            <a:lvl5pPr marL="1828800" indent="0">
              <a:buNone/>
              <a:defRPr>
                <a:solidFill>
                  <a:srgbClr val="4A4A4A"/>
                </a:solidFill>
                <a:latin typeface="Arial" panose="020B0604020202020204" pitchFamily="34" charset="0"/>
                <a:cs typeface="Arial" panose="020B0604020202020204" pitchFamily="34" charset="0"/>
              </a:defRPr>
            </a:lvl5pPr>
          </a:lstStyle>
          <a:p>
            <a:pPr lvl="0"/>
            <a:r>
              <a:rPr lang="en-GB"/>
              <a:t>Click to edit Master text styles</a:t>
            </a:r>
          </a:p>
        </p:txBody>
      </p:sp>
      <p:pic>
        <p:nvPicPr>
          <p:cNvPr id="17" name="Picture 16" descr="connect graphics@2x.png">
            <a:extLst>
              <a:ext uri="{FF2B5EF4-FFF2-40B4-BE49-F238E27FC236}">
                <a16:creationId xmlns:a16="http://schemas.microsoft.com/office/drawing/2014/main" id="{EB4D667B-FB3F-A243-B31B-3AA5CC8B869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91" t="207" r="11013" b="-207"/>
          <a:stretch/>
        </p:blipFill>
        <p:spPr>
          <a:xfrm flipH="1">
            <a:off x="-1" y="2492895"/>
            <a:ext cx="3723701" cy="5651017"/>
          </a:xfrm>
          <a:prstGeom prst="rect">
            <a:avLst/>
          </a:prstGeom>
        </p:spPr>
      </p:pic>
      <p:pic>
        <p:nvPicPr>
          <p:cNvPr id="18" name="Picture 17" descr="connect graphics@2x.png">
            <a:extLst>
              <a:ext uri="{FF2B5EF4-FFF2-40B4-BE49-F238E27FC236}">
                <a16:creationId xmlns:a16="http://schemas.microsoft.com/office/drawing/2014/main" id="{2D081C20-F107-144A-A91B-D0688F6519F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91" t="207" r="11013" b="-207"/>
          <a:stretch/>
        </p:blipFill>
        <p:spPr>
          <a:xfrm rot="5400000">
            <a:off x="8355801" y="2244524"/>
            <a:ext cx="3723701" cy="5651017"/>
          </a:xfrm>
          <a:prstGeom prst="rect">
            <a:avLst/>
          </a:prstGeom>
        </p:spPr>
      </p:pic>
      <p:sp>
        <p:nvSpPr>
          <p:cNvPr id="19" name="Text Placeholder 43">
            <a:extLst>
              <a:ext uri="{FF2B5EF4-FFF2-40B4-BE49-F238E27FC236}">
                <a16:creationId xmlns:a16="http://schemas.microsoft.com/office/drawing/2014/main" id="{6F6C9343-DF66-C549-A783-92764D19CDB0}"/>
              </a:ext>
            </a:extLst>
          </p:cNvPr>
          <p:cNvSpPr>
            <a:spLocks noGrp="1"/>
          </p:cNvSpPr>
          <p:nvPr>
            <p:ph type="body" sz="quarter" idx="12"/>
          </p:nvPr>
        </p:nvSpPr>
        <p:spPr>
          <a:xfrm>
            <a:off x="1653900" y="2270565"/>
            <a:ext cx="8938602" cy="405910"/>
          </a:xfrm>
        </p:spPr>
        <p:txBody>
          <a:bodyPr>
            <a:normAutofit/>
          </a:bodyPr>
          <a:lstStyle>
            <a:lvl1pPr marL="0" indent="0" algn="ctr">
              <a:buNone/>
              <a:defRPr sz="1400">
                <a:solidFill>
                  <a:srgbClr val="4A4A4A"/>
                </a:solidFill>
                <a:latin typeface="Arial" panose="020B0604020202020204" pitchFamily="34" charset="0"/>
                <a:cs typeface="Arial" panose="020B0604020202020204" pitchFamily="34" charset="0"/>
              </a:defRPr>
            </a:lvl1pPr>
            <a:lvl2pPr marL="457200" indent="0">
              <a:buNone/>
              <a:defRPr>
                <a:solidFill>
                  <a:srgbClr val="4A4A4A"/>
                </a:solidFill>
                <a:latin typeface="Arial" panose="020B0604020202020204" pitchFamily="34" charset="0"/>
                <a:cs typeface="Arial" panose="020B0604020202020204" pitchFamily="34" charset="0"/>
              </a:defRPr>
            </a:lvl2pPr>
            <a:lvl3pPr marL="914400" indent="0">
              <a:buNone/>
              <a:defRPr>
                <a:solidFill>
                  <a:srgbClr val="4A4A4A"/>
                </a:solidFill>
                <a:latin typeface="Arial" panose="020B0604020202020204" pitchFamily="34" charset="0"/>
                <a:cs typeface="Arial" panose="020B0604020202020204" pitchFamily="34" charset="0"/>
              </a:defRPr>
            </a:lvl3pPr>
            <a:lvl4pPr marL="1371600" indent="0">
              <a:buNone/>
              <a:defRPr>
                <a:solidFill>
                  <a:srgbClr val="4A4A4A"/>
                </a:solidFill>
                <a:latin typeface="Arial" panose="020B0604020202020204" pitchFamily="34" charset="0"/>
                <a:cs typeface="Arial" panose="020B0604020202020204" pitchFamily="34" charset="0"/>
              </a:defRPr>
            </a:lvl4pPr>
            <a:lvl5pPr marL="1828800" indent="0">
              <a:buNone/>
              <a:defRPr>
                <a:solidFill>
                  <a:srgbClr val="4A4A4A"/>
                </a:solidFill>
                <a:latin typeface="Arial" panose="020B0604020202020204" pitchFamily="34" charset="0"/>
                <a:cs typeface="Arial" panose="020B0604020202020204" pitchFamily="34" charset="0"/>
              </a:defRPr>
            </a:lvl5pPr>
          </a:lstStyle>
          <a:p>
            <a:pPr lvl="0"/>
            <a:r>
              <a:rPr lang="en-GB"/>
              <a:t>Click to edit Master text styles</a:t>
            </a:r>
          </a:p>
        </p:txBody>
      </p:sp>
      <p:cxnSp>
        <p:nvCxnSpPr>
          <p:cNvPr id="20" name="Straight Connector 19">
            <a:extLst>
              <a:ext uri="{FF2B5EF4-FFF2-40B4-BE49-F238E27FC236}">
                <a16:creationId xmlns:a16="http://schemas.microsoft.com/office/drawing/2014/main" id="{DC381561-5225-A345-A4FB-0B43597AC6A7}"/>
              </a:ext>
            </a:extLst>
          </p:cNvPr>
          <p:cNvCxnSpPr/>
          <p:nvPr/>
        </p:nvCxnSpPr>
        <p:spPr>
          <a:xfrm>
            <a:off x="5436911" y="1018031"/>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5944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0B02E9-573C-E446-9BB3-03930350ADA4}"/>
              </a:ext>
            </a:extLst>
          </p:cNvPr>
          <p:cNvPicPr>
            <a:picLocks noChangeAspect="1"/>
          </p:cNvPicPr>
          <p:nvPr/>
        </p:nvPicPr>
        <p:blipFill>
          <a:blip r:embed="rId2"/>
          <a:srcRect/>
          <a:stretch/>
        </p:blipFill>
        <p:spPr>
          <a:xfrm>
            <a:off x="10675962" y="6287585"/>
            <a:ext cx="1133415" cy="251710"/>
          </a:xfrm>
          <a:prstGeom prst="rect">
            <a:avLst/>
          </a:prstGeom>
        </p:spPr>
      </p:pic>
      <p:sp>
        <p:nvSpPr>
          <p:cNvPr id="11" name="Rectangle 10">
            <a:extLst>
              <a:ext uri="{FF2B5EF4-FFF2-40B4-BE49-F238E27FC236}">
                <a16:creationId xmlns:a16="http://schemas.microsoft.com/office/drawing/2014/main" id="{F3563CE4-0803-3840-981E-9C94F79B8FBC}"/>
              </a:ext>
            </a:extLst>
          </p:cNvPr>
          <p:cNvSpPr/>
          <p:nvPr/>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sp>
        <p:nvSpPr>
          <p:cNvPr id="21" name="Text Placeholder 4">
            <a:extLst>
              <a:ext uri="{FF2B5EF4-FFF2-40B4-BE49-F238E27FC236}">
                <a16:creationId xmlns:a16="http://schemas.microsoft.com/office/drawing/2014/main" id="{B425E85F-23EA-5847-A5AC-3580EF566B11}"/>
              </a:ext>
            </a:extLst>
          </p:cNvPr>
          <p:cNvSpPr>
            <a:spLocks noGrp="1"/>
          </p:cNvSpPr>
          <p:nvPr>
            <p:ph type="body" sz="quarter" idx="13"/>
          </p:nvPr>
        </p:nvSpPr>
        <p:spPr>
          <a:xfrm>
            <a:off x="767408" y="5977542"/>
            <a:ext cx="9566315" cy="550736"/>
          </a:xfrm>
        </p:spPr>
        <p:txBody>
          <a:bodyPr lIns="0">
            <a:noAutofit/>
          </a:bodyPr>
          <a:lstStyle>
            <a:lvl1pPr marL="0" indent="0" algn="l">
              <a:buNone/>
              <a:defRPr sz="9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7" name="Text Placeholder 4">
            <a:extLst>
              <a:ext uri="{FF2B5EF4-FFF2-40B4-BE49-F238E27FC236}">
                <a16:creationId xmlns:a16="http://schemas.microsoft.com/office/drawing/2014/main" id="{EDB60A81-4E05-8241-98E8-AAB609692B9F}"/>
              </a:ext>
            </a:extLst>
          </p:cNvPr>
          <p:cNvSpPr>
            <a:spLocks noGrp="1"/>
          </p:cNvSpPr>
          <p:nvPr>
            <p:ph type="body" sz="quarter" idx="11"/>
          </p:nvPr>
        </p:nvSpPr>
        <p:spPr>
          <a:xfrm>
            <a:off x="767408" y="1656983"/>
            <a:ext cx="10736733" cy="3950455"/>
          </a:xfrm>
        </p:spPr>
        <p:txBody>
          <a:bodyPr lIns="0">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8" name="Text Placeholder 12">
            <a:extLst>
              <a:ext uri="{FF2B5EF4-FFF2-40B4-BE49-F238E27FC236}">
                <a16:creationId xmlns:a16="http://schemas.microsoft.com/office/drawing/2014/main" id="{DB08901F-735E-A44C-8AD4-D49632E8673A}"/>
              </a:ext>
            </a:extLst>
          </p:cNvPr>
          <p:cNvSpPr>
            <a:spLocks noGrp="1"/>
          </p:cNvSpPr>
          <p:nvPr>
            <p:ph type="body" sz="quarter" idx="12" hasCustomPrompt="1"/>
          </p:nvPr>
        </p:nvSpPr>
        <p:spPr>
          <a:xfrm>
            <a:off x="759173" y="686924"/>
            <a:ext cx="10744968" cy="792960"/>
          </a:xfrm>
        </p:spPr>
        <p:txBody>
          <a:bodyPr lIns="0">
            <a:norm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Click to edit heading </a:t>
            </a:r>
          </a:p>
        </p:txBody>
      </p:sp>
    </p:spTree>
    <p:extLst>
      <p:ext uri="{BB962C8B-B14F-4D97-AF65-F5344CB8AC3E}">
        <p14:creationId xmlns:p14="http://schemas.microsoft.com/office/powerpoint/2010/main" val="463164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EDAE84-8D32-4342-86A4-0368075AE710}"/>
              </a:ext>
            </a:extLst>
          </p:cNvPr>
          <p:cNvSpPr/>
          <p:nvPr/>
        </p:nvSpPr>
        <p:spPr>
          <a:xfrm>
            <a:off x="420" y="-3593"/>
            <a:ext cx="12191580" cy="1083770"/>
          </a:xfrm>
          <a:prstGeom prst="rect">
            <a:avLst/>
          </a:prstGeom>
          <a:solidFill>
            <a:srgbClr val="B5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4">
            <a:extLst>
              <a:ext uri="{FF2B5EF4-FFF2-40B4-BE49-F238E27FC236}">
                <a16:creationId xmlns:a16="http://schemas.microsoft.com/office/drawing/2014/main" id="{E3CF9A04-8614-7F46-8040-7D153BE1B160}"/>
              </a:ext>
            </a:extLst>
          </p:cNvPr>
          <p:cNvSpPr>
            <a:spLocks noGrp="1"/>
          </p:cNvSpPr>
          <p:nvPr>
            <p:ph type="body" sz="quarter" idx="11"/>
          </p:nvPr>
        </p:nvSpPr>
        <p:spPr>
          <a:xfrm>
            <a:off x="704581" y="1491162"/>
            <a:ext cx="10848082" cy="4319262"/>
          </a:xfrm>
        </p:spPr>
        <p:txBody>
          <a:bodyPr lIns="0">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16" name="Text Placeholder 4">
            <a:extLst>
              <a:ext uri="{FF2B5EF4-FFF2-40B4-BE49-F238E27FC236}">
                <a16:creationId xmlns:a16="http://schemas.microsoft.com/office/drawing/2014/main" id="{D3C9E8A2-39D2-3F43-9863-3722E671D0C8}"/>
              </a:ext>
            </a:extLst>
          </p:cNvPr>
          <p:cNvSpPr>
            <a:spLocks noGrp="1"/>
          </p:cNvSpPr>
          <p:nvPr>
            <p:ph type="body" sz="quarter" idx="12"/>
          </p:nvPr>
        </p:nvSpPr>
        <p:spPr>
          <a:xfrm>
            <a:off x="704581" y="230330"/>
            <a:ext cx="10129811" cy="656893"/>
          </a:xfrm>
        </p:spPr>
        <p:txBody>
          <a:bodyPr>
            <a:noAutofit/>
          </a:bodyPr>
          <a:lstStyle>
            <a:lvl1pPr marL="0" indent="0" algn="l">
              <a:buNone/>
              <a:defRPr sz="320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cxnSp>
        <p:nvCxnSpPr>
          <p:cNvPr id="17" name="Straight Connector 16">
            <a:extLst>
              <a:ext uri="{FF2B5EF4-FFF2-40B4-BE49-F238E27FC236}">
                <a16:creationId xmlns:a16="http://schemas.microsoft.com/office/drawing/2014/main" id="{D81E6F32-7A91-2B46-8361-B15E8E4FF2C9}"/>
              </a:ext>
            </a:extLst>
          </p:cNvPr>
          <p:cNvCxnSpPr/>
          <p:nvPr/>
        </p:nvCxnSpPr>
        <p:spPr>
          <a:xfrm>
            <a:off x="704581" y="896845"/>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7A71B78E-F5C4-BA45-B3A3-AD6B3EC1B109}"/>
              </a:ext>
            </a:extLst>
          </p:cNvPr>
          <p:cNvPicPr>
            <a:picLocks noChangeAspect="1"/>
          </p:cNvPicPr>
          <p:nvPr/>
        </p:nvPicPr>
        <p:blipFill>
          <a:blip r:embed="rId2"/>
          <a:srcRect/>
          <a:stretch/>
        </p:blipFill>
        <p:spPr>
          <a:xfrm>
            <a:off x="10675962" y="6287585"/>
            <a:ext cx="1133415" cy="251710"/>
          </a:xfrm>
          <a:prstGeom prst="rect">
            <a:avLst/>
          </a:prstGeom>
        </p:spPr>
      </p:pic>
    </p:spTree>
    <p:extLst>
      <p:ext uri="{BB962C8B-B14F-4D97-AF65-F5344CB8AC3E}">
        <p14:creationId xmlns:p14="http://schemas.microsoft.com/office/powerpoint/2010/main" val="876043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EDAE84-8D32-4342-86A4-0368075AE710}"/>
              </a:ext>
            </a:extLst>
          </p:cNvPr>
          <p:cNvSpPr/>
          <p:nvPr/>
        </p:nvSpPr>
        <p:spPr>
          <a:xfrm>
            <a:off x="420" y="-3593"/>
            <a:ext cx="12191580" cy="10837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4">
            <a:extLst>
              <a:ext uri="{FF2B5EF4-FFF2-40B4-BE49-F238E27FC236}">
                <a16:creationId xmlns:a16="http://schemas.microsoft.com/office/drawing/2014/main" id="{E3CF9A04-8614-7F46-8040-7D153BE1B160}"/>
              </a:ext>
            </a:extLst>
          </p:cNvPr>
          <p:cNvSpPr>
            <a:spLocks noGrp="1"/>
          </p:cNvSpPr>
          <p:nvPr>
            <p:ph type="body" sz="quarter" idx="11"/>
          </p:nvPr>
        </p:nvSpPr>
        <p:spPr>
          <a:xfrm>
            <a:off x="704580" y="1491162"/>
            <a:ext cx="10836931" cy="4226592"/>
          </a:xfrm>
        </p:spPr>
        <p:txBody>
          <a:bodyPr lIns="0">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16" name="Text Placeholder 4">
            <a:extLst>
              <a:ext uri="{FF2B5EF4-FFF2-40B4-BE49-F238E27FC236}">
                <a16:creationId xmlns:a16="http://schemas.microsoft.com/office/drawing/2014/main" id="{D3C9E8A2-39D2-3F43-9863-3722E671D0C8}"/>
              </a:ext>
            </a:extLst>
          </p:cNvPr>
          <p:cNvSpPr>
            <a:spLocks noGrp="1"/>
          </p:cNvSpPr>
          <p:nvPr>
            <p:ph type="body" sz="quarter" idx="12"/>
          </p:nvPr>
        </p:nvSpPr>
        <p:spPr>
          <a:xfrm>
            <a:off x="704581" y="230330"/>
            <a:ext cx="10129811" cy="656893"/>
          </a:xfrm>
        </p:spPr>
        <p:txBody>
          <a:bodyPr>
            <a:noAutofit/>
          </a:bodyPr>
          <a:lstStyle>
            <a:lvl1pPr marL="0" indent="0" algn="l">
              <a:buNone/>
              <a:defRPr sz="320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cxnSp>
        <p:nvCxnSpPr>
          <p:cNvPr id="7" name="Straight Connector 6">
            <a:extLst>
              <a:ext uri="{FF2B5EF4-FFF2-40B4-BE49-F238E27FC236}">
                <a16:creationId xmlns:a16="http://schemas.microsoft.com/office/drawing/2014/main" id="{F9F5F536-F072-7A4D-A50D-62FA21DD7F14}"/>
              </a:ext>
            </a:extLst>
          </p:cNvPr>
          <p:cNvCxnSpPr/>
          <p:nvPr/>
        </p:nvCxnSpPr>
        <p:spPr>
          <a:xfrm>
            <a:off x="704581" y="887223"/>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FE61D9AF-9390-174B-9C23-BC7B3E5CAEA9}"/>
              </a:ext>
            </a:extLst>
          </p:cNvPr>
          <p:cNvPicPr>
            <a:picLocks noChangeAspect="1"/>
          </p:cNvPicPr>
          <p:nvPr/>
        </p:nvPicPr>
        <p:blipFill>
          <a:blip r:embed="rId2"/>
          <a:srcRect/>
          <a:stretch/>
        </p:blipFill>
        <p:spPr>
          <a:xfrm>
            <a:off x="10675962" y="6287585"/>
            <a:ext cx="1133415" cy="251710"/>
          </a:xfrm>
          <a:prstGeom prst="rect">
            <a:avLst/>
          </a:prstGeom>
        </p:spPr>
      </p:pic>
    </p:spTree>
    <p:extLst>
      <p:ext uri="{BB962C8B-B14F-4D97-AF65-F5344CB8AC3E}">
        <p14:creationId xmlns:p14="http://schemas.microsoft.com/office/powerpoint/2010/main" val="1061956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EDAE84-8D32-4342-86A4-0368075AE710}"/>
              </a:ext>
            </a:extLst>
          </p:cNvPr>
          <p:cNvSpPr/>
          <p:nvPr/>
        </p:nvSpPr>
        <p:spPr>
          <a:xfrm>
            <a:off x="420" y="-3593"/>
            <a:ext cx="12191580" cy="10837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4">
            <a:extLst>
              <a:ext uri="{FF2B5EF4-FFF2-40B4-BE49-F238E27FC236}">
                <a16:creationId xmlns:a16="http://schemas.microsoft.com/office/drawing/2014/main" id="{E3CF9A04-8614-7F46-8040-7D153BE1B160}"/>
              </a:ext>
            </a:extLst>
          </p:cNvPr>
          <p:cNvSpPr>
            <a:spLocks noGrp="1"/>
          </p:cNvSpPr>
          <p:nvPr>
            <p:ph type="body" sz="quarter" idx="11"/>
          </p:nvPr>
        </p:nvSpPr>
        <p:spPr>
          <a:xfrm>
            <a:off x="704580" y="1491161"/>
            <a:ext cx="10892687" cy="4329775"/>
          </a:xfrm>
        </p:spPr>
        <p:txBody>
          <a:bodyPr lIns="0">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16" name="Text Placeholder 4">
            <a:extLst>
              <a:ext uri="{FF2B5EF4-FFF2-40B4-BE49-F238E27FC236}">
                <a16:creationId xmlns:a16="http://schemas.microsoft.com/office/drawing/2014/main" id="{D3C9E8A2-39D2-3F43-9863-3722E671D0C8}"/>
              </a:ext>
            </a:extLst>
          </p:cNvPr>
          <p:cNvSpPr>
            <a:spLocks noGrp="1"/>
          </p:cNvSpPr>
          <p:nvPr>
            <p:ph type="body" sz="quarter" idx="12"/>
          </p:nvPr>
        </p:nvSpPr>
        <p:spPr>
          <a:xfrm>
            <a:off x="704581" y="230330"/>
            <a:ext cx="10129811" cy="656893"/>
          </a:xfrm>
        </p:spPr>
        <p:txBody>
          <a:bodyPr>
            <a:noAutofit/>
          </a:bodyPr>
          <a:lstStyle>
            <a:lvl1pPr marL="0" indent="0" algn="l">
              <a:buNone/>
              <a:defRPr sz="320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cxnSp>
        <p:nvCxnSpPr>
          <p:cNvPr id="7" name="Straight Connector 6">
            <a:extLst>
              <a:ext uri="{FF2B5EF4-FFF2-40B4-BE49-F238E27FC236}">
                <a16:creationId xmlns:a16="http://schemas.microsoft.com/office/drawing/2014/main" id="{1676E7CD-8A03-874F-B225-63E44B7BE4C2}"/>
              </a:ext>
            </a:extLst>
          </p:cNvPr>
          <p:cNvCxnSpPr/>
          <p:nvPr/>
        </p:nvCxnSpPr>
        <p:spPr>
          <a:xfrm>
            <a:off x="570097" y="887223"/>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53DE8A04-7113-194D-93EF-D1C2457E0275}"/>
              </a:ext>
            </a:extLst>
          </p:cNvPr>
          <p:cNvPicPr>
            <a:picLocks noChangeAspect="1"/>
          </p:cNvPicPr>
          <p:nvPr/>
        </p:nvPicPr>
        <p:blipFill>
          <a:blip r:embed="rId2"/>
          <a:srcRect/>
          <a:stretch/>
        </p:blipFill>
        <p:spPr>
          <a:xfrm>
            <a:off x="10675962" y="6287585"/>
            <a:ext cx="1133415" cy="251710"/>
          </a:xfrm>
          <a:prstGeom prst="rect">
            <a:avLst/>
          </a:prstGeom>
        </p:spPr>
      </p:pic>
    </p:spTree>
    <p:extLst>
      <p:ext uri="{BB962C8B-B14F-4D97-AF65-F5344CB8AC3E}">
        <p14:creationId xmlns:p14="http://schemas.microsoft.com/office/powerpoint/2010/main" val="545597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39B2DA-34A2-CC43-8A97-4F771BEBA501}"/>
              </a:ext>
            </a:extLst>
          </p:cNvPr>
          <p:cNvSpPr/>
          <p:nvPr/>
        </p:nvSpPr>
        <p:spPr>
          <a:xfrm>
            <a:off x="0" y="0"/>
            <a:ext cx="12192000" cy="6857999"/>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D5139139-B6CD-8B4A-8AD1-654F822CD53F}"/>
              </a:ext>
            </a:extLst>
          </p:cNvPr>
          <p:cNvPicPr>
            <a:picLocks noChangeAspect="1"/>
          </p:cNvPicPr>
          <p:nvPr/>
        </p:nvPicPr>
        <p:blipFill>
          <a:blip r:embed="rId2"/>
          <a:stretch>
            <a:fillRect/>
          </a:stretch>
        </p:blipFill>
        <p:spPr>
          <a:xfrm>
            <a:off x="3150947" y="1512630"/>
            <a:ext cx="5647465" cy="1254196"/>
          </a:xfrm>
          <a:prstGeom prst="rect">
            <a:avLst/>
          </a:prstGeom>
        </p:spPr>
      </p:pic>
      <p:cxnSp>
        <p:nvCxnSpPr>
          <p:cNvPr id="10" name="Straight Connector 9">
            <a:extLst>
              <a:ext uri="{FF2B5EF4-FFF2-40B4-BE49-F238E27FC236}">
                <a16:creationId xmlns:a16="http://schemas.microsoft.com/office/drawing/2014/main" id="{63C83E83-6802-A54A-AFE4-6D7BB7E78FED}"/>
              </a:ext>
            </a:extLst>
          </p:cNvPr>
          <p:cNvCxnSpPr>
            <a:cxnSpLocks/>
          </p:cNvCxnSpPr>
          <p:nvPr/>
        </p:nvCxnSpPr>
        <p:spPr>
          <a:xfrm>
            <a:off x="5343635" y="441828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6E2CAC3C-0FC1-C445-ADBE-1F52B32BA7D2}"/>
              </a:ext>
            </a:extLst>
          </p:cNvPr>
          <p:cNvSpPr>
            <a:spLocks noGrp="1"/>
          </p:cNvSpPr>
          <p:nvPr>
            <p:ph type="body" sz="quarter" idx="10" hasCustomPrompt="1"/>
          </p:nvPr>
        </p:nvSpPr>
        <p:spPr>
          <a:xfrm>
            <a:off x="1473496" y="3279577"/>
            <a:ext cx="9036423" cy="977900"/>
          </a:xfrm>
        </p:spPr>
        <p:txBody>
          <a:bodyPr>
            <a:normAutofit/>
          </a:bodyPr>
          <a:lstStyle>
            <a:lvl1pPr marL="0" indent="0" algn="ctr">
              <a:buNone/>
              <a:defRPr sz="4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TITLE</a:t>
            </a:r>
            <a:endParaRPr lang="en-US"/>
          </a:p>
        </p:txBody>
      </p:sp>
      <p:sp>
        <p:nvSpPr>
          <p:cNvPr id="16" name="Text Placeholder 15">
            <a:extLst>
              <a:ext uri="{FF2B5EF4-FFF2-40B4-BE49-F238E27FC236}">
                <a16:creationId xmlns:a16="http://schemas.microsoft.com/office/drawing/2014/main" id="{3391162A-0F8B-DF4F-8E73-2B1E1E006A70}"/>
              </a:ext>
            </a:extLst>
          </p:cNvPr>
          <p:cNvSpPr>
            <a:spLocks noGrp="1"/>
          </p:cNvSpPr>
          <p:nvPr>
            <p:ph type="body" sz="quarter" idx="11" hasCustomPrompt="1"/>
          </p:nvPr>
        </p:nvSpPr>
        <p:spPr>
          <a:xfrm>
            <a:off x="4418494" y="4770228"/>
            <a:ext cx="3146425" cy="828675"/>
          </a:xfrm>
        </p:spPr>
        <p:txBody>
          <a:bodyPr>
            <a:normAutofit/>
          </a:bodyPr>
          <a:lstStyle>
            <a:lvl1pPr marL="0" indent="0" algn="ctr">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Date</a:t>
            </a:r>
          </a:p>
          <a:p>
            <a:pPr lvl="0"/>
            <a:r>
              <a:rPr lang="en-GB"/>
              <a:t>Document Name</a:t>
            </a:r>
            <a:endParaRPr lang="en-US"/>
          </a:p>
        </p:txBody>
      </p:sp>
    </p:spTree>
    <p:extLst>
      <p:ext uri="{BB962C8B-B14F-4D97-AF65-F5344CB8AC3E}">
        <p14:creationId xmlns:p14="http://schemas.microsoft.com/office/powerpoint/2010/main" val="3021318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EDAE84-8D32-4342-86A4-0368075AE710}"/>
              </a:ext>
            </a:extLst>
          </p:cNvPr>
          <p:cNvSpPr/>
          <p:nvPr/>
        </p:nvSpPr>
        <p:spPr>
          <a:xfrm>
            <a:off x="420" y="-3593"/>
            <a:ext cx="12191580" cy="10837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 Placeholder 4">
            <a:extLst>
              <a:ext uri="{FF2B5EF4-FFF2-40B4-BE49-F238E27FC236}">
                <a16:creationId xmlns:a16="http://schemas.microsoft.com/office/drawing/2014/main" id="{E3CF9A04-8614-7F46-8040-7D153BE1B160}"/>
              </a:ext>
            </a:extLst>
          </p:cNvPr>
          <p:cNvSpPr>
            <a:spLocks noGrp="1"/>
          </p:cNvSpPr>
          <p:nvPr>
            <p:ph type="body" sz="quarter" idx="11"/>
          </p:nvPr>
        </p:nvSpPr>
        <p:spPr>
          <a:xfrm>
            <a:off x="704580" y="1491162"/>
            <a:ext cx="10892687" cy="4270660"/>
          </a:xfrm>
        </p:spPr>
        <p:txBody>
          <a:bodyPr lIns="0">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16" name="Text Placeholder 4">
            <a:extLst>
              <a:ext uri="{FF2B5EF4-FFF2-40B4-BE49-F238E27FC236}">
                <a16:creationId xmlns:a16="http://schemas.microsoft.com/office/drawing/2014/main" id="{D3C9E8A2-39D2-3F43-9863-3722E671D0C8}"/>
              </a:ext>
            </a:extLst>
          </p:cNvPr>
          <p:cNvSpPr>
            <a:spLocks noGrp="1"/>
          </p:cNvSpPr>
          <p:nvPr>
            <p:ph type="body" sz="quarter" idx="12"/>
          </p:nvPr>
        </p:nvSpPr>
        <p:spPr>
          <a:xfrm>
            <a:off x="704581" y="230330"/>
            <a:ext cx="10129811" cy="656893"/>
          </a:xfrm>
        </p:spPr>
        <p:txBody>
          <a:bodyPr>
            <a:noAutofit/>
          </a:bodyPr>
          <a:lstStyle>
            <a:lvl1pPr marL="0" indent="0" algn="l">
              <a:buNone/>
              <a:defRPr sz="3200"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cxnSp>
        <p:nvCxnSpPr>
          <p:cNvPr id="7" name="Straight Connector 6">
            <a:extLst>
              <a:ext uri="{FF2B5EF4-FFF2-40B4-BE49-F238E27FC236}">
                <a16:creationId xmlns:a16="http://schemas.microsoft.com/office/drawing/2014/main" id="{1676E7CD-8A03-874F-B225-63E44B7BE4C2}"/>
              </a:ext>
            </a:extLst>
          </p:cNvPr>
          <p:cNvCxnSpPr>
            <a:cxnSpLocks/>
          </p:cNvCxnSpPr>
          <p:nvPr/>
        </p:nvCxnSpPr>
        <p:spPr>
          <a:xfrm>
            <a:off x="767408" y="887223"/>
            <a:ext cx="1098833"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F8C1D96A-62AF-6946-A75A-8E3253E1EC4E}"/>
              </a:ext>
            </a:extLst>
          </p:cNvPr>
          <p:cNvPicPr>
            <a:picLocks noChangeAspect="1"/>
          </p:cNvPicPr>
          <p:nvPr/>
        </p:nvPicPr>
        <p:blipFill>
          <a:blip r:embed="rId2"/>
          <a:srcRect/>
          <a:stretch/>
        </p:blipFill>
        <p:spPr>
          <a:xfrm>
            <a:off x="10675962" y="6287585"/>
            <a:ext cx="1133415" cy="251710"/>
          </a:xfrm>
          <a:prstGeom prst="rect">
            <a:avLst/>
          </a:prstGeom>
        </p:spPr>
      </p:pic>
    </p:spTree>
    <p:extLst>
      <p:ext uri="{BB962C8B-B14F-4D97-AF65-F5344CB8AC3E}">
        <p14:creationId xmlns:p14="http://schemas.microsoft.com/office/powerpoint/2010/main" val="3365103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685A5532-E6B5-384A-B4FB-CCC595F875F2}"/>
              </a:ext>
            </a:extLst>
          </p:cNvPr>
          <p:cNvSpPr>
            <a:spLocks noGrp="1"/>
          </p:cNvSpPr>
          <p:nvPr>
            <p:ph type="body" sz="quarter" idx="10" hasCustomPrompt="1"/>
          </p:nvPr>
        </p:nvSpPr>
        <p:spPr>
          <a:xfrm>
            <a:off x="1200840" y="1522488"/>
            <a:ext cx="9838868" cy="2804183"/>
          </a:xfrm>
        </p:spPr>
        <p:txBody>
          <a:bodyPr lIns="0">
            <a:normAutofit/>
          </a:bodyPr>
          <a:lstStyle>
            <a:lvl1pPr marL="0" indent="0" algn="ctr">
              <a:buNone/>
              <a:defRPr sz="3200" b="1">
                <a:solidFill>
                  <a:srgbClr val="4A4A4A"/>
                </a:solidFill>
                <a:latin typeface="Arial" panose="020B0604020202020204" pitchFamily="34" charset="0"/>
                <a:cs typeface="Arial" panose="020B0604020202020204" pitchFamily="34" charset="0"/>
              </a:defRPr>
            </a:lvl1pPr>
          </a:lstStyle>
          <a:p>
            <a:pPr lvl="0"/>
            <a:r>
              <a:rPr lang="en-GB"/>
              <a:t>Statement page </a:t>
            </a:r>
          </a:p>
          <a:p>
            <a:pPr lvl="0"/>
            <a:endParaRPr lang="en-GB"/>
          </a:p>
          <a:p>
            <a:pPr lvl="0"/>
            <a:endParaRPr lang="en-GB"/>
          </a:p>
          <a:p>
            <a:pPr lvl="0"/>
            <a:endParaRPr lang="en-GB"/>
          </a:p>
          <a:p>
            <a:pPr lvl="0"/>
            <a:endParaRPr lang="en-US"/>
          </a:p>
        </p:txBody>
      </p:sp>
      <p:pic>
        <p:nvPicPr>
          <p:cNvPr id="6" name="Picture 5">
            <a:extLst>
              <a:ext uri="{FF2B5EF4-FFF2-40B4-BE49-F238E27FC236}">
                <a16:creationId xmlns:a16="http://schemas.microsoft.com/office/drawing/2014/main" id="{62050CC1-53BE-624A-A77D-443CEBB41B0F}"/>
              </a:ext>
            </a:extLst>
          </p:cNvPr>
          <p:cNvPicPr>
            <a:picLocks noChangeAspect="1"/>
          </p:cNvPicPr>
          <p:nvPr/>
        </p:nvPicPr>
        <p:blipFill>
          <a:blip r:embed="rId2"/>
          <a:srcRect/>
          <a:stretch/>
        </p:blipFill>
        <p:spPr>
          <a:xfrm>
            <a:off x="10675962" y="6287585"/>
            <a:ext cx="1133415" cy="251710"/>
          </a:xfrm>
          <a:prstGeom prst="rect">
            <a:avLst/>
          </a:prstGeom>
        </p:spPr>
      </p:pic>
      <p:sp>
        <p:nvSpPr>
          <p:cNvPr id="7" name="Rectangle 6">
            <a:extLst>
              <a:ext uri="{FF2B5EF4-FFF2-40B4-BE49-F238E27FC236}">
                <a16:creationId xmlns:a16="http://schemas.microsoft.com/office/drawing/2014/main" id="{ED975CC3-18B3-E243-AB85-A3ACB281301A}"/>
              </a:ext>
            </a:extLst>
          </p:cNvPr>
          <p:cNvSpPr/>
          <p:nvPr/>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cxnSp>
        <p:nvCxnSpPr>
          <p:cNvPr id="5" name="Straight Connector 4">
            <a:extLst>
              <a:ext uri="{FF2B5EF4-FFF2-40B4-BE49-F238E27FC236}">
                <a16:creationId xmlns:a16="http://schemas.microsoft.com/office/drawing/2014/main" id="{D0A913E3-D10B-5748-A0B7-4332EB86057A}"/>
              </a:ext>
            </a:extLst>
          </p:cNvPr>
          <p:cNvCxnSpPr>
            <a:cxnSpLocks/>
          </p:cNvCxnSpPr>
          <p:nvPr/>
        </p:nvCxnSpPr>
        <p:spPr>
          <a:xfrm>
            <a:off x="5445473" y="1281995"/>
            <a:ext cx="130105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7471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0F3684D1-5871-A848-85E5-D6E4BF8C03ED}"/>
              </a:ext>
            </a:extLst>
          </p:cNvPr>
          <p:cNvSpPr>
            <a:spLocks noGrp="1"/>
          </p:cNvSpPr>
          <p:nvPr>
            <p:ph type="pic" sz="quarter" idx="12"/>
          </p:nvPr>
        </p:nvSpPr>
        <p:spPr>
          <a:xfrm>
            <a:off x="7256462" y="0"/>
            <a:ext cx="4935538" cy="6858000"/>
          </a:xfrm>
        </p:spPr>
        <p:txBody>
          <a:bodyPr/>
          <a:lstStyle/>
          <a:p>
            <a:r>
              <a:rPr lang="en-GB"/>
              <a:t>Click icon to add picture</a:t>
            </a:r>
            <a:endParaRPr lang="en-US"/>
          </a:p>
        </p:txBody>
      </p:sp>
      <p:sp>
        <p:nvSpPr>
          <p:cNvPr id="7" name="Text Placeholder 12">
            <a:extLst>
              <a:ext uri="{FF2B5EF4-FFF2-40B4-BE49-F238E27FC236}">
                <a16:creationId xmlns:a16="http://schemas.microsoft.com/office/drawing/2014/main" id="{AD40021E-7A8C-D943-A4D6-6B29E58767F0}"/>
              </a:ext>
            </a:extLst>
          </p:cNvPr>
          <p:cNvSpPr>
            <a:spLocks noGrp="1"/>
          </p:cNvSpPr>
          <p:nvPr>
            <p:ph type="body" sz="quarter" idx="10" hasCustomPrompt="1"/>
          </p:nvPr>
        </p:nvSpPr>
        <p:spPr>
          <a:xfrm>
            <a:off x="911196" y="819315"/>
            <a:ext cx="4384675" cy="869501"/>
          </a:xfrm>
        </p:spPr>
        <p:txBody>
          <a:bodyPr lIns="0">
            <a:norm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GB"/>
              <a:t>Title</a:t>
            </a:r>
            <a:endParaRPr lang="en-US"/>
          </a:p>
        </p:txBody>
      </p:sp>
      <p:sp>
        <p:nvSpPr>
          <p:cNvPr id="8" name="Text Placeholder 4">
            <a:extLst>
              <a:ext uri="{FF2B5EF4-FFF2-40B4-BE49-F238E27FC236}">
                <a16:creationId xmlns:a16="http://schemas.microsoft.com/office/drawing/2014/main" id="{188B80A3-A08F-7A47-AF9F-176908A06A2A}"/>
              </a:ext>
            </a:extLst>
          </p:cNvPr>
          <p:cNvSpPr>
            <a:spLocks noGrp="1"/>
          </p:cNvSpPr>
          <p:nvPr>
            <p:ph type="body" sz="quarter" idx="11"/>
          </p:nvPr>
        </p:nvSpPr>
        <p:spPr>
          <a:xfrm>
            <a:off x="888945" y="2009490"/>
            <a:ext cx="5333365" cy="3785652"/>
          </a:xfrm>
        </p:spPr>
        <p:txBody>
          <a:bodyPr lIns="0">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cxnSp>
        <p:nvCxnSpPr>
          <p:cNvPr id="15" name="Straight Connector 14">
            <a:extLst>
              <a:ext uri="{FF2B5EF4-FFF2-40B4-BE49-F238E27FC236}">
                <a16:creationId xmlns:a16="http://schemas.microsoft.com/office/drawing/2014/main" id="{4CFDE117-D5FF-CC4E-8C63-1AF242B9E409}"/>
              </a:ext>
            </a:extLst>
          </p:cNvPr>
          <p:cNvCxnSpPr/>
          <p:nvPr/>
        </p:nvCxnSpPr>
        <p:spPr>
          <a:xfrm>
            <a:off x="889527" y="1770935"/>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0337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D532AFCD-ADE7-1041-9575-9E42A20C2FB6}"/>
              </a:ext>
            </a:extLst>
          </p:cNvPr>
          <p:cNvCxnSpPr>
            <a:cxnSpLocks/>
          </p:cNvCxnSpPr>
          <p:nvPr/>
        </p:nvCxnSpPr>
        <p:spPr>
          <a:xfrm>
            <a:off x="5436911" y="110271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DDDAAF8A-6B12-9F44-B0FB-D6D528AD55FD}"/>
              </a:ext>
            </a:extLst>
          </p:cNvPr>
          <p:cNvPicPr>
            <a:picLocks noChangeAspect="1"/>
          </p:cNvPicPr>
          <p:nvPr/>
        </p:nvPicPr>
        <p:blipFill>
          <a:blip r:embed="rId2"/>
          <a:srcRect/>
          <a:stretch/>
        </p:blipFill>
        <p:spPr>
          <a:xfrm>
            <a:off x="570097" y="6387111"/>
            <a:ext cx="1133415" cy="251710"/>
          </a:xfrm>
          <a:prstGeom prst="rect">
            <a:avLst/>
          </a:prstGeom>
        </p:spPr>
      </p:pic>
      <p:sp>
        <p:nvSpPr>
          <p:cNvPr id="31" name="Rectangle 30">
            <a:extLst>
              <a:ext uri="{FF2B5EF4-FFF2-40B4-BE49-F238E27FC236}">
                <a16:creationId xmlns:a16="http://schemas.microsoft.com/office/drawing/2014/main" id="{59356BD0-E8D3-084E-BB97-9726695E31D5}"/>
              </a:ext>
            </a:extLst>
          </p:cNvPr>
          <p:cNvSpPr/>
          <p:nvPr/>
        </p:nvSpPr>
        <p:spPr>
          <a:xfrm>
            <a:off x="10128448" y="6311183"/>
            <a:ext cx="1654774" cy="26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sp>
        <p:nvSpPr>
          <p:cNvPr id="44" name="Text Placeholder 43">
            <a:extLst>
              <a:ext uri="{FF2B5EF4-FFF2-40B4-BE49-F238E27FC236}">
                <a16:creationId xmlns:a16="http://schemas.microsoft.com/office/drawing/2014/main" id="{58D6C732-5F78-CB44-BF5E-5E5835E934B2}"/>
              </a:ext>
            </a:extLst>
          </p:cNvPr>
          <p:cNvSpPr>
            <a:spLocks noGrp="1"/>
          </p:cNvSpPr>
          <p:nvPr>
            <p:ph type="body" sz="quarter" idx="10"/>
          </p:nvPr>
        </p:nvSpPr>
        <p:spPr>
          <a:xfrm>
            <a:off x="3537113" y="448270"/>
            <a:ext cx="5117774" cy="522288"/>
          </a:xfrm>
        </p:spPr>
        <p:txBody>
          <a:bodyPr/>
          <a:lstStyle>
            <a:lvl1pPr marL="0" indent="0" algn="ctr">
              <a:buNone/>
              <a:defRPr>
                <a:solidFill>
                  <a:srgbClr val="4A4A4A"/>
                </a:solidFill>
                <a:latin typeface="Arial" panose="020B0604020202020204" pitchFamily="34" charset="0"/>
                <a:cs typeface="Arial" panose="020B0604020202020204" pitchFamily="34" charset="0"/>
              </a:defRPr>
            </a:lvl1pPr>
            <a:lvl2pPr marL="457200" indent="0">
              <a:buNone/>
              <a:defRPr>
                <a:solidFill>
                  <a:srgbClr val="4A4A4A"/>
                </a:solidFill>
                <a:latin typeface="Arial" panose="020B0604020202020204" pitchFamily="34" charset="0"/>
                <a:cs typeface="Arial" panose="020B0604020202020204" pitchFamily="34" charset="0"/>
              </a:defRPr>
            </a:lvl2pPr>
            <a:lvl3pPr marL="914400" indent="0">
              <a:buNone/>
              <a:defRPr>
                <a:solidFill>
                  <a:srgbClr val="4A4A4A"/>
                </a:solidFill>
                <a:latin typeface="Arial" panose="020B0604020202020204" pitchFamily="34" charset="0"/>
                <a:cs typeface="Arial" panose="020B0604020202020204" pitchFamily="34" charset="0"/>
              </a:defRPr>
            </a:lvl3pPr>
            <a:lvl4pPr marL="1371600" indent="0">
              <a:buNone/>
              <a:defRPr>
                <a:solidFill>
                  <a:srgbClr val="4A4A4A"/>
                </a:solidFill>
                <a:latin typeface="Arial" panose="020B0604020202020204" pitchFamily="34" charset="0"/>
                <a:cs typeface="Arial" panose="020B0604020202020204" pitchFamily="34" charset="0"/>
              </a:defRPr>
            </a:lvl4pPr>
            <a:lvl5pPr marL="1828800" indent="0">
              <a:buNone/>
              <a:defRPr>
                <a:solidFill>
                  <a:srgbClr val="4A4A4A"/>
                </a:solidFill>
                <a:latin typeface="Arial" panose="020B0604020202020204" pitchFamily="34" charset="0"/>
                <a:cs typeface="Arial" panose="020B0604020202020204" pitchFamily="34" charset="0"/>
              </a:defRPr>
            </a:lvl5pPr>
          </a:lstStyle>
          <a:p>
            <a:pPr lvl="0"/>
            <a:r>
              <a:rPr lang="en-GB"/>
              <a:t>Click to edit Master text styles</a:t>
            </a:r>
          </a:p>
        </p:txBody>
      </p:sp>
      <p:sp>
        <p:nvSpPr>
          <p:cNvPr id="45" name="Text Placeholder 43">
            <a:extLst>
              <a:ext uri="{FF2B5EF4-FFF2-40B4-BE49-F238E27FC236}">
                <a16:creationId xmlns:a16="http://schemas.microsoft.com/office/drawing/2014/main" id="{60BC0FC0-5E19-3C49-B147-7C85A690EC0A}"/>
              </a:ext>
            </a:extLst>
          </p:cNvPr>
          <p:cNvSpPr>
            <a:spLocks noGrp="1"/>
          </p:cNvSpPr>
          <p:nvPr>
            <p:ph type="body" sz="quarter" idx="11"/>
          </p:nvPr>
        </p:nvSpPr>
        <p:spPr>
          <a:xfrm>
            <a:off x="1653900" y="1278931"/>
            <a:ext cx="8884200" cy="522288"/>
          </a:xfrm>
        </p:spPr>
        <p:txBody>
          <a:bodyPr>
            <a:normAutofit/>
          </a:bodyPr>
          <a:lstStyle>
            <a:lvl1pPr marL="0" indent="0" algn="ctr">
              <a:buNone/>
              <a:defRPr sz="1600">
                <a:solidFill>
                  <a:srgbClr val="4A4A4A"/>
                </a:solidFill>
                <a:latin typeface="Arial" panose="020B0604020202020204" pitchFamily="34" charset="0"/>
                <a:cs typeface="Arial" panose="020B0604020202020204" pitchFamily="34" charset="0"/>
              </a:defRPr>
            </a:lvl1pPr>
            <a:lvl2pPr marL="457200" indent="0">
              <a:buNone/>
              <a:defRPr>
                <a:solidFill>
                  <a:srgbClr val="4A4A4A"/>
                </a:solidFill>
                <a:latin typeface="Arial" panose="020B0604020202020204" pitchFamily="34" charset="0"/>
                <a:cs typeface="Arial" panose="020B0604020202020204" pitchFamily="34" charset="0"/>
              </a:defRPr>
            </a:lvl2pPr>
            <a:lvl3pPr marL="914400" indent="0">
              <a:buNone/>
              <a:defRPr>
                <a:solidFill>
                  <a:srgbClr val="4A4A4A"/>
                </a:solidFill>
                <a:latin typeface="Arial" panose="020B0604020202020204" pitchFamily="34" charset="0"/>
                <a:cs typeface="Arial" panose="020B0604020202020204" pitchFamily="34" charset="0"/>
              </a:defRPr>
            </a:lvl3pPr>
            <a:lvl4pPr marL="1371600" indent="0">
              <a:buNone/>
              <a:defRPr>
                <a:solidFill>
                  <a:srgbClr val="4A4A4A"/>
                </a:solidFill>
                <a:latin typeface="Arial" panose="020B0604020202020204" pitchFamily="34" charset="0"/>
                <a:cs typeface="Arial" panose="020B0604020202020204" pitchFamily="34" charset="0"/>
              </a:defRPr>
            </a:lvl4pPr>
            <a:lvl5pPr marL="1828800" indent="0">
              <a:buNone/>
              <a:defRPr>
                <a:solidFill>
                  <a:srgbClr val="4A4A4A"/>
                </a:solidFill>
                <a:latin typeface="Arial" panose="020B0604020202020204" pitchFamily="34" charset="0"/>
                <a:cs typeface="Arial" panose="020B0604020202020204" pitchFamily="34" charset="0"/>
              </a:defRPr>
            </a:lvl5pPr>
          </a:lstStyle>
          <a:p>
            <a:pPr lvl="0"/>
            <a:r>
              <a:rPr lang="en-GB"/>
              <a:t>Click to edit Master text styles</a:t>
            </a:r>
          </a:p>
        </p:txBody>
      </p:sp>
      <p:pic>
        <p:nvPicPr>
          <p:cNvPr id="8" name="Picture 7" descr="connect graphics@2x.png">
            <a:extLst>
              <a:ext uri="{FF2B5EF4-FFF2-40B4-BE49-F238E27FC236}">
                <a16:creationId xmlns:a16="http://schemas.microsoft.com/office/drawing/2014/main" id="{26EE5C66-888D-7748-ABFA-5F480AABFF5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91" t="207" r="11013" b="-207"/>
          <a:stretch/>
        </p:blipFill>
        <p:spPr>
          <a:xfrm flipH="1">
            <a:off x="0" y="2492896"/>
            <a:ext cx="3701038" cy="5616624"/>
          </a:xfrm>
          <a:prstGeom prst="rect">
            <a:avLst/>
          </a:prstGeom>
        </p:spPr>
      </p:pic>
      <p:pic>
        <p:nvPicPr>
          <p:cNvPr id="9" name="Picture 8" descr="connect graphics@2x.png">
            <a:extLst>
              <a:ext uri="{FF2B5EF4-FFF2-40B4-BE49-F238E27FC236}">
                <a16:creationId xmlns:a16="http://schemas.microsoft.com/office/drawing/2014/main" id="{C2B07067-0DD8-A449-A599-2878B5B80F5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91" t="207" r="11013" b="-207"/>
          <a:stretch/>
        </p:blipFill>
        <p:spPr>
          <a:xfrm rot="5400000">
            <a:off x="8349937" y="2250390"/>
            <a:ext cx="3701038" cy="5616624"/>
          </a:xfrm>
          <a:prstGeom prst="rect">
            <a:avLst/>
          </a:prstGeom>
        </p:spPr>
      </p:pic>
      <p:sp>
        <p:nvSpPr>
          <p:cNvPr id="11" name="Text Placeholder 43">
            <a:extLst>
              <a:ext uri="{FF2B5EF4-FFF2-40B4-BE49-F238E27FC236}">
                <a16:creationId xmlns:a16="http://schemas.microsoft.com/office/drawing/2014/main" id="{75FCE585-0D48-A346-9915-8EC3F6356A81}"/>
              </a:ext>
            </a:extLst>
          </p:cNvPr>
          <p:cNvSpPr>
            <a:spLocks noGrp="1"/>
          </p:cNvSpPr>
          <p:nvPr>
            <p:ph type="body" sz="quarter" idx="12"/>
          </p:nvPr>
        </p:nvSpPr>
        <p:spPr>
          <a:xfrm>
            <a:off x="1653900" y="2270565"/>
            <a:ext cx="8884200" cy="522288"/>
          </a:xfrm>
        </p:spPr>
        <p:txBody>
          <a:bodyPr>
            <a:normAutofit/>
          </a:bodyPr>
          <a:lstStyle>
            <a:lvl1pPr marL="0" indent="0" algn="ctr">
              <a:buNone/>
              <a:defRPr sz="1400">
                <a:solidFill>
                  <a:srgbClr val="4A4A4A"/>
                </a:solidFill>
                <a:latin typeface="Arial" panose="020B0604020202020204" pitchFamily="34" charset="0"/>
                <a:cs typeface="Arial" panose="020B0604020202020204" pitchFamily="34" charset="0"/>
              </a:defRPr>
            </a:lvl1pPr>
            <a:lvl2pPr marL="457200" indent="0">
              <a:buNone/>
              <a:defRPr>
                <a:solidFill>
                  <a:srgbClr val="4A4A4A"/>
                </a:solidFill>
                <a:latin typeface="Arial" panose="020B0604020202020204" pitchFamily="34" charset="0"/>
                <a:cs typeface="Arial" panose="020B0604020202020204" pitchFamily="34" charset="0"/>
              </a:defRPr>
            </a:lvl2pPr>
            <a:lvl3pPr marL="914400" indent="0">
              <a:buNone/>
              <a:defRPr>
                <a:solidFill>
                  <a:srgbClr val="4A4A4A"/>
                </a:solidFill>
                <a:latin typeface="Arial" panose="020B0604020202020204" pitchFamily="34" charset="0"/>
                <a:cs typeface="Arial" panose="020B0604020202020204" pitchFamily="34" charset="0"/>
              </a:defRPr>
            </a:lvl3pPr>
            <a:lvl4pPr marL="1371600" indent="0">
              <a:buNone/>
              <a:defRPr>
                <a:solidFill>
                  <a:srgbClr val="4A4A4A"/>
                </a:solidFill>
                <a:latin typeface="Arial" panose="020B0604020202020204" pitchFamily="34" charset="0"/>
                <a:cs typeface="Arial" panose="020B0604020202020204" pitchFamily="34" charset="0"/>
              </a:defRPr>
            </a:lvl4pPr>
            <a:lvl5pPr marL="1828800" indent="0">
              <a:buNone/>
              <a:defRPr>
                <a:solidFill>
                  <a:srgbClr val="4A4A4A"/>
                </a:solidFill>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4199338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64C6EC7-6012-B747-9121-263E81DC2C4A}"/>
              </a:ext>
            </a:extLst>
          </p:cNvPr>
          <p:cNvSpPr>
            <a:spLocks noGrp="1"/>
          </p:cNvSpPr>
          <p:nvPr>
            <p:ph type="pic" sz="quarter" idx="12"/>
          </p:nvPr>
        </p:nvSpPr>
        <p:spPr>
          <a:xfrm>
            <a:off x="0" y="0"/>
            <a:ext cx="4935538" cy="6858000"/>
          </a:xfrm>
        </p:spPr>
        <p:txBody>
          <a:bodyPr/>
          <a:lstStyle/>
          <a:p>
            <a:r>
              <a:rPr lang="en-GB"/>
              <a:t>Click icon to add picture</a:t>
            </a:r>
            <a:endParaRPr lang="en-US"/>
          </a:p>
        </p:txBody>
      </p:sp>
      <p:sp>
        <p:nvSpPr>
          <p:cNvPr id="14" name="Text Placeholder 12">
            <a:extLst>
              <a:ext uri="{FF2B5EF4-FFF2-40B4-BE49-F238E27FC236}">
                <a16:creationId xmlns:a16="http://schemas.microsoft.com/office/drawing/2014/main" id="{685A5532-E6B5-384A-B4FB-CCC595F875F2}"/>
              </a:ext>
            </a:extLst>
          </p:cNvPr>
          <p:cNvSpPr>
            <a:spLocks noGrp="1"/>
          </p:cNvSpPr>
          <p:nvPr>
            <p:ph type="body" sz="quarter" idx="10" hasCustomPrompt="1"/>
          </p:nvPr>
        </p:nvSpPr>
        <p:spPr>
          <a:xfrm>
            <a:off x="5594402" y="1174229"/>
            <a:ext cx="4384675" cy="869501"/>
          </a:xfrm>
        </p:spPr>
        <p:txBody>
          <a:bodyPr lIns="0">
            <a:norm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GB"/>
              <a:t>Title</a:t>
            </a:r>
            <a:endParaRPr lang="en-US"/>
          </a:p>
        </p:txBody>
      </p:sp>
      <p:sp>
        <p:nvSpPr>
          <p:cNvPr id="15" name="Text Placeholder 4">
            <a:extLst>
              <a:ext uri="{FF2B5EF4-FFF2-40B4-BE49-F238E27FC236}">
                <a16:creationId xmlns:a16="http://schemas.microsoft.com/office/drawing/2014/main" id="{E3CF9A04-8614-7F46-8040-7D153BE1B160}"/>
              </a:ext>
            </a:extLst>
          </p:cNvPr>
          <p:cNvSpPr>
            <a:spLocks noGrp="1"/>
          </p:cNvSpPr>
          <p:nvPr>
            <p:ph type="body" sz="quarter" idx="11"/>
          </p:nvPr>
        </p:nvSpPr>
        <p:spPr>
          <a:xfrm>
            <a:off x="5572151" y="2364404"/>
            <a:ext cx="5333365" cy="3785652"/>
          </a:xfrm>
        </p:spPr>
        <p:txBody>
          <a:bodyPr lIns="0">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pic>
        <p:nvPicPr>
          <p:cNvPr id="8" name="Picture 7" descr="connect graphics@2x.png">
            <a:extLst>
              <a:ext uri="{FF2B5EF4-FFF2-40B4-BE49-F238E27FC236}">
                <a16:creationId xmlns:a16="http://schemas.microsoft.com/office/drawing/2014/main" id="{0CEDD445-A56E-CB4B-848B-60E5646B999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91" t="207" r="11013" b="-207"/>
          <a:stretch/>
        </p:blipFill>
        <p:spPr>
          <a:xfrm>
            <a:off x="9683728" y="-616199"/>
            <a:ext cx="2544213" cy="3861048"/>
          </a:xfrm>
          <a:prstGeom prst="rect">
            <a:avLst/>
          </a:prstGeom>
        </p:spPr>
      </p:pic>
      <p:cxnSp>
        <p:nvCxnSpPr>
          <p:cNvPr id="16" name="Straight Connector 15">
            <a:extLst>
              <a:ext uri="{FF2B5EF4-FFF2-40B4-BE49-F238E27FC236}">
                <a16:creationId xmlns:a16="http://schemas.microsoft.com/office/drawing/2014/main" id="{DCCD555D-67E4-C442-8FCC-4AC50D1E956C}"/>
              </a:ext>
            </a:extLst>
          </p:cNvPr>
          <p:cNvCxnSpPr/>
          <p:nvPr/>
        </p:nvCxnSpPr>
        <p:spPr>
          <a:xfrm>
            <a:off x="5572151" y="2138762"/>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D6A265A4-D8EA-B94A-B73D-5CA6B8992662}"/>
              </a:ext>
            </a:extLst>
          </p:cNvPr>
          <p:cNvPicPr>
            <a:picLocks noChangeAspect="1"/>
          </p:cNvPicPr>
          <p:nvPr/>
        </p:nvPicPr>
        <p:blipFill>
          <a:blip r:embed="rId3"/>
          <a:srcRect/>
          <a:stretch/>
        </p:blipFill>
        <p:spPr>
          <a:xfrm>
            <a:off x="10675962" y="6287585"/>
            <a:ext cx="1133415" cy="251710"/>
          </a:xfrm>
          <a:prstGeom prst="rect">
            <a:avLst/>
          </a:prstGeom>
        </p:spPr>
      </p:pic>
    </p:spTree>
    <p:extLst>
      <p:ext uri="{BB962C8B-B14F-4D97-AF65-F5344CB8AC3E}">
        <p14:creationId xmlns:p14="http://schemas.microsoft.com/office/powerpoint/2010/main" val="1368775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D3C9E8A2-39D2-3F43-9863-3722E671D0C8}"/>
              </a:ext>
            </a:extLst>
          </p:cNvPr>
          <p:cNvSpPr>
            <a:spLocks noGrp="1"/>
          </p:cNvSpPr>
          <p:nvPr>
            <p:ph type="body" sz="quarter" idx="12"/>
          </p:nvPr>
        </p:nvSpPr>
        <p:spPr>
          <a:xfrm>
            <a:off x="7683136" y="1669662"/>
            <a:ext cx="3836476" cy="1083770"/>
          </a:xfrm>
          <a:solidFill>
            <a:schemeClr val="accent3"/>
          </a:solidFill>
        </p:spPr>
        <p:txBody>
          <a:bodyPr>
            <a:noAutofit/>
          </a:bodyPr>
          <a:lstStyle>
            <a:lvl1pPr marL="0" indent="0" algn="l">
              <a:buNone/>
              <a:defRPr sz="1800" i="1">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4" name="Text Placeholder 4">
            <a:extLst>
              <a:ext uri="{FF2B5EF4-FFF2-40B4-BE49-F238E27FC236}">
                <a16:creationId xmlns:a16="http://schemas.microsoft.com/office/drawing/2014/main" id="{FDA9CC42-1F3C-C049-872B-EFDB962549AA}"/>
              </a:ext>
            </a:extLst>
          </p:cNvPr>
          <p:cNvSpPr>
            <a:spLocks noGrp="1"/>
          </p:cNvSpPr>
          <p:nvPr>
            <p:ph type="body" sz="quarter" idx="13"/>
          </p:nvPr>
        </p:nvSpPr>
        <p:spPr>
          <a:xfrm>
            <a:off x="7691109" y="3098942"/>
            <a:ext cx="3820530" cy="1083770"/>
          </a:xfrm>
          <a:solidFill>
            <a:schemeClr val="accent5"/>
          </a:solidFill>
        </p:spPr>
        <p:txBody>
          <a:bodyPr>
            <a:noAutofit/>
          </a:bodyPr>
          <a:lstStyle>
            <a:lvl1pPr marL="0" indent="0" algn="l">
              <a:buNone/>
              <a:defRPr sz="1800" i="1">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5" name="Text Placeholder 4">
            <a:extLst>
              <a:ext uri="{FF2B5EF4-FFF2-40B4-BE49-F238E27FC236}">
                <a16:creationId xmlns:a16="http://schemas.microsoft.com/office/drawing/2014/main" id="{AD97F220-F25A-0941-A9E2-0B14CBF0F65D}"/>
              </a:ext>
            </a:extLst>
          </p:cNvPr>
          <p:cNvSpPr>
            <a:spLocks noGrp="1"/>
          </p:cNvSpPr>
          <p:nvPr>
            <p:ph type="body" sz="quarter" idx="14"/>
          </p:nvPr>
        </p:nvSpPr>
        <p:spPr>
          <a:xfrm>
            <a:off x="7699082" y="4483733"/>
            <a:ext cx="3820530" cy="1083770"/>
          </a:xfrm>
          <a:solidFill>
            <a:schemeClr val="accent6"/>
          </a:solidFill>
        </p:spPr>
        <p:txBody>
          <a:bodyPr>
            <a:noAutofit/>
          </a:bodyPr>
          <a:lstStyle>
            <a:lvl1pPr marL="0" indent="0" algn="l">
              <a:buNone/>
              <a:defRPr sz="1800" i="1">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pic>
        <p:nvPicPr>
          <p:cNvPr id="32" name="Picture 31">
            <a:extLst>
              <a:ext uri="{FF2B5EF4-FFF2-40B4-BE49-F238E27FC236}">
                <a16:creationId xmlns:a16="http://schemas.microsoft.com/office/drawing/2014/main" id="{AABD5FD8-6E6F-0040-9D4F-2037B117C3CB}"/>
              </a:ext>
            </a:extLst>
          </p:cNvPr>
          <p:cNvPicPr>
            <a:picLocks noChangeAspect="1"/>
          </p:cNvPicPr>
          <p:nvPr/>
        </p:nvPicPr>
        <p:blipFill>
          <a:blip r:embed="rId2"/>
          <a:srcRect/>
          <a:stretch/>
        </p:blipFill>
        <p:spPr>
          <a:xfrm>
            <a:off x="10675962" y="6287585"/>
            <a:ext cx="1133415" cy="251710"/>
          </a:xfrm>
          <a:prstGeom prst="rect">
            <a:avLst/>
          </a:prstGeom>
        </p:spPr>
      </p:pic>
      <p:sp>
        <p:nvSpPr>
          <p:cNvPr id="33" name="Rectangle 32">
            <a:extLst>
              <a:ext uri="{FF2B5EF4-FFF2-40B4-BE49-F238E27FC236}">
                <a16:creationId xmlns:a16="http://schemas.microsoft.com/office/drawing/2014/main" id="{98D3D10E-408C-6E4B-B630-FB115BB8C5DD}"/>
              </a:ext>
            </a:extLst>
          </p:cNvPr>
          <p:cNvSpPr/>
          <p:nvPr/>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sp>
        <p:nvSpPr>
          <p:cNvPr id="9" name="Text Placeholder 4">
            <a:extLst>
              <a:ext uri="{FF2B5EF4-FFF2-40B4-BE49-F238E27FC236}">
                <a16:creationId xmlns:a16="http://schemas.microsoft.com/office/drawing/2014/main" id="{4AEB245A-9224-3444-A239-C8834748D6FD}"/>
              </a:ext>
            </a:extLst>
          </p:cNvPr>
          <p:cNvSpPr>
            <a:spLocks noGrp="1"/>
          </p:cNvSpPr>
          <p:nvPr>
            <p:ph type="body" sz="quarter" idx="11"/>
          </p:nvPr>
        </p:nvSpPr>
        <p:spPr>
          <a:xfrm>
            <a:off x="767408" y="1656983"/>
            <a:ext cx="6558809" cy="3950455"/>
          </a:xfrm>
        </p:spPr>
        <p:txBody>
          <a:bodyPr lIns="0">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10" name="Text Placeholder 12">
            <a:extLst>
              <a:ext uri="{FF2B5EF4-FFF2-40B4-BE49-F238E27FC236}">
                <a16:creationId xmlns:a16="http://schemas.microsoft.com/office/drawing/2014/main" id="{DDEAAA9D-E912-8140-8AE2-968ACDD03BA3}"/>
              </a:ext>
            </a:extLst>
          </p:cNvPr>
          <p:cNvSpPr>
            <a:spLocks noGrp="1"/>
          </p:cNvSpPr>
          <p:nvPr>
            <p:ph type="body" sz="quarter" idx="15" hasCustomPrompt="1"/>
          </p:nvPr>
        </p:nvSpPr>
        <p:spPr>
          <a:xfrm>
            <a:off x="759173" y="686924"/>
            <a:ext cx="10744968" cy="792960"/>
          </a:xfrm>
        </p:spPr>
        <p:txBody>
          <a:bodyPr lIns="0">
            <a:norm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Click to edit heading </a:t>
            </a:r>
          </a:p>
        </p:txBody>
      </p:sp>
      <p:cxnSp>
        <p:nvCxnSpPr>
          <p:cNvPr id="11" name="Straight Connector 10">
            <a:extLst>
              <a:ext uri="{FF2B5EF4-FFF2-40B4-BE49-F238E27FC236}">
                <a16:creationId xmlns:a16="http://schemas.microsoft.com/office/drawing/2014/main" id="{016CCCB6-2D38-7948-BEE5-E195C99A368E}"/>
              </a:ext>
            </a:extLst>
          </p:cNvPr>
          <p:cNvCxnSpPr>
            <a:cxnSpLocks/>
          </p:cNvCxnSpPr>
          <p:nvPr/>
        </p:nvCxnSpPr>
        <p:spPr>
          <a:xfrm>
            <a:off x="748156" y="1555733"/>
            <a:ext cx="130105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916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10227FB-4E90-E647-BE9F-162B3129E73F}"/>
              </a:ext>
            </a:extLst>
          </p:cNvPr>
          <p:cNvSpPr>
            <a:spLocks noGrp="1"/>
          </p:cNvSpPr>
          <p:nvPr>
            <p:ph type="pic" sz="quarter" idx="23"/>
          </p:nvPr>
        </p:nvSpPr>
        <p:spPr>
          <a:xfrm>
            <a:off x="4064000" y="0"/>
            <a:ext cx="4064000" cy="3422904"/>
          </a:xfrm>
        </p:spPr>
        <p:txBody>
          <a:bodyPr/>
          <a:lstStyle/>
          <a:p>
            <a:r>
              <a:rPr lang="en-GB"/>
              <a:t>Click icon to add picture</a:t>
            </a:r>
            <a:endParaRPr lang="en-US"/>
          </a:p>
        </p:txBody>
      </p:sp>
      <p:sp>
        <p:nvSpPr>
          <p:cNvPr id="3" name="Rectangle 2">
            <a:extLst>
              <a:ext uri="{FF2B5EF4-FFF2-40B4-BE49-F238E27FC236}">
                <a16:creationId xmlns:a16="http://schemas.microsoft.com/office/drawing/2014/main" id="{630E8E3E-A412-624C-B6E8-4CE671C9415F}"/>
              </a:ext>
            </a:extLst>
          </p:cNvPr>
          <p:cNvSpPr/>
          <p:nvPr/>
        </p:nvSpPr>
        <p:spPr>
          <a:xfrm>
            <a:off x="0" y="0"/>
            <a:ext cx="4064000" cy="3429000"/>
          </a:xfrm>
          <a:prstGeom prst="rect">
            <a:avLst/>
          </a:prstGeom>
          <a:solidFill>
            <a:srgbClr val="F9C5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46D9A95-235C-4847-BC5F-D4D75D6EE518}"/>
              </a:ext>
            </a:extLst>
          </p:cNvPr>
          <p:cNvSpPr/>
          <p:nvPr/>
        </p:nvSpPr>
        <p:spPr>
          <a:xfrm>
            <a:off x="4064000" y="3429000"/>
            <a:ext cx="4064000" cy="3429000"/>
          </a:xfrm>
          <a:prstGeom prst="rect">
            <a:avLst/>
          </a:prstGeom>
          <a:solidFill>
            <a:srgbClr val="99C7EC"/>
          </a:solidFill>
          <a:ln>
            <a:solidFill>
              <a:srgbClr val="99C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B2DBBF5-DBE7-2B44-80DB-EE3E67B822E7}"/>
              </a:ext>
            </a:extLst>
          </p:cNvPr>
          <p:cNvSpPr/>
          <p:nvPr/>
        </p:nvSpPr>
        <p:spPr>
          <a:xfrm>
            <a:off x="8128000" y="0"/>
            <a:ext cx="4064000" cy="3429000"/>
          </a:xfrm>
          <a:prstGeom prst="rect">
            <a:avLst/>
          </a:prstGeom>
          <a:solidFill>
            <a:srgbClr val="B5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2">
            <a:extLst>
              <a:ext uri="{FF2B5EF4-FFF2-40B4-BE49-F238E27FC236}">
                <a16:creationId xmlns:a16="http://schemas.microsoft.com/office/drawing/2014/main" id="{8ED5E6EE-6343-9541-91D5-23C555DBA47C}"/>
              </a:ext>
            </a:extLst>
          </p:cNvPr>
          <p:cNvSpPr>
            <a:spLocks noGrp="1"/>
          </p:cNvSpPr>
          <p:nvPr>
            <p:ph type="body" sz="quarter" idx="17" hasCustomPrompt="1"/>
          </p:nvPr>
        </p:nvSpPr>
        <p:spPr>
          <a:xfrm>
            <a:off x="751546" y="782408"/>
            <a:ext cx="921871" cy="760365"/>
          </a:xfrm>
        </p:spPr>
        <p:txBody>
          <a:bodyPr anchor="ctr">
            <a:noAutofit/>
          </a:bodyPr>
          <a:lstStyle>
            <a:lvl1pPr marL="0" indent="0" algn="ctr">
              <a:buNone/>
              <a:defRPr sz="5000">
                <a:solidFill>
                  <a:srgbClr val="4A4A4A"/>
                </a:solidFill>
                <a:latin typeface="Arial" panose="020B0604020202020204" pitchFamily="34" charset="0"/>
                <a:cs typeface="Arial" panose="020B0604020202020204" pitchFamily="34" charset="0"/>
              </a:defRPr>
            </a:lvl1pPr>
            <a:lvl2pPr>
              <a:defRPr sz="5000">
                <a:solidFill>
                  <a:schemeClr val="bg1"/>
                </a:solidFill>
              </a:defRPr>
            </a:lvl2pPr>
            <a:lvl3pPr>
              <a:defRPr sz="5000">
                <a:solidFill>
                  <a:schemeClr val="bg1"/>
                </a:solidFill>
              </a:defRPr>
            </a:lvl3pPr>
            <a:lvl4pPr>
              <a:defRPr sz="5000">
                <a:solidFill>
                  <a:schemeClr val="bg1"/>
                </a:solidFill>
              </a:defRPr>
            </a:lvl4pPr>
            <a:lvl5pPr>
              <a:defRPr sz="5000">
                <a:solidFill>
                  <a:schemeClr val="bg1"/>
                </a:solidFill>
              </a:defRPr>
            </a:lvl5pPr>
          </a:lstStyle>
          <a:p>
            <a:pPr lvl="0"/>
            <a:r>
              <a:rPr lang="en-GB"/>
              <a:t>01</a:t>
            </a:r>
            <a:endParaRPr lang="en-US"/>
          </a:p>
        </p:txBody>
      </p:sp>
      <p:sp>
        <p:nvSpPr>
          <p:cNvPr id="19" name="Text Placeholder 22">
            <a:extLst>
              <a:ext uri="{FF2B5EF4-FFF2-40B4-BE49-F238E27FC236}">
                <a16:creationId xmlns:a16="http://schemas.microsoft.com/office/drawing/2014/main" id="{FEFC8E48-CE25-A04A-AB28-8560B5BC9C3B}"/>
              </a:ext>
            </a:extLst>
          </p:cNvPr>
          <p:cNvSpPr>
            <a:spLocks noGrp="1"/>
          </p:cNvSpPr>
          <p:nvPr>
            <p:ph type="body" sz="quarter" idx="18" hasCustomPrompt="1"/>
          </p:nvPr>
        </p:nvSpPr>
        <p:spPr>
          <a:xfrm>
            <a:off x="4745908" y="4311591"/>
            <a:ext cx="921871" cy="760365"/>
          </a:xfrm>
        </p:spPr>
        <p:txBody>
          <a:bodyPr anchor="ctr">
            <a:noAutofit/>
          </a:bodyPr>
          <a:lstStyle>
            <a:lvl1pPr marL="0" indent="0" algn="ctr">
              <a:buNone/>
              <a:defRPr sz="5000">
                <a:solidFill>
                  <a:srgbClr val="4A4A4A"/>
                </a:solidFill>
                <a:latin typeface="Arial" panose="020B0604020202020204" pitchFamily="34" charset="0"/>
                <a:cs typeface="Arial" panose="020B0604020202020204" pitchFamily="34" charset="0"/>
              </a:defRPr>
            </a:lvl1pPr>
            <a:lvl2pPr>
              <a:defRPr sz="5000">
                <a:solidFill>
                  <a:schemeClr val="bg1"/>
                </a:solidFill>
              </a:defRPr>
            </a:lvl2pPr>
            <a:lvl3pPr>
              <a:defRPr sz="5000">
                <a:solidFill>
                  <a:schemeClr val="bg1"/>
                </a:solidFill>
              </a:defRPr>
            </a:lvl3pPr>
            <a:lvl4pPr>
              <a:defRPr sz="5000">
                <a:solidFill>
                  <a:schemeClr val="bg1"/>
                </a:solidFill>
              </a:defRPr>
            </a:lvl4pPr>
            <a:lvl5pPr>
              <a:defRPr sz="5000">
                <a:solidFill>
                  <a:schemeClr val="bg1"/>
                </a:solidFill>
              </a:defRPr>
            </a:lvl5pPr>
          </a:lstStyle>
          <a:p>
            <a:pPr lvl="0"/>
            <a:r>
              <a:rPr lang="en-GB"/>
              <a:t>02</a:t>
            </a:r>
            <a:endParaRPr lang="en-US"/>
          </a:p>
        </p:txBody>
      </p:sp>
      <p:sp>
        <p:nvSpPr>
          <p:cNvPr id="20" name="Text Placeholder 22">
            <a:extLst>
              <a:ext uri="{FF2B5EF4-FFF2-40B4-BE49-F238E27FC236}">
                <a16:creationId xmlns:a16="http://schemas.microsoft.com/office/drawing/2014/main" id="{D77CDBE5-00FF-4945-8AEB-8DD0E43FF422}"/>
              </a:ext>
            </a:extLst>
          </p:cNvPr>
          <p:cNvSpPr>
            <a:spLocks noGrp="1"/>
          </p:cNvSpPr>
          <p:nvPr>
            <p:ph type="body" sz="quarter" idx="19" hasCustomPrompt="1"/>
          </p:nvPr>
        </p:nvSpPr>
        <p:spPr>
          <a:xfrm>
            <a:off x="8759678" y="913733"/>
            <a:ext cx="921871" cy="760365"/>
          </a:xfrm>
        </p:spPr>
        <p:txBody>
          <a:bodyPr anchor="ctr">
            <a:noAutofit/>
          </a:bodyPr>
          <a:lstStyle>
            <a:lvl1pPr marL="0" indent="0" algn="ctr">
              <a:buNone/>
              <a:defRPr sz="5000">
                <a:solidFill>
                  <a:srgbClr val="4A4A4A"/>
                </a:solidFill>
                <a:latin typeface="Arial" panose="020B0604020202020204" pitchFamily="34" charset="0"/>
                <a:cs typeface="Arial" panose="020B0604020202020204" pitchFamily="34" charset="0"/>
              </a:defRPr>
            </a:lvl1pPr>
            <a:lvl2pPr>
              <a:defRPr sz="5000">
                <a:solidFill>
                  <a:schemeClr val="bg1"/>
                </a:solidFill>
              </a:defRPr>
            </a:lvl2pPr>
            <a:lvl3pPr>
              <a:defRPr sz="5000">
                <a:solidFill>
                  <a:schemeClr val="bg1"/>
                </a:solidFill>
              </a:defRPr>
            </a:lvl3pPr>
            <a:lvl4pPr>
              <a:defRPr sz="5000">
                <a:solidFill>
                  <a:schemeClr val="bg1"/>
                </a:solidFill>
              </a:defRPr>
            </a:lvl4pPr>
            <a:lvl5pPr>
              <a:defRPr sz="5000">
                <a:solidFill>
                  <a:schemeClr val="bg1"/>
                </a:solidFill>
              </a:defRPr>
            </a:lvl5pPr>
          </a:lstStyle>
          <a:p>
            <a:pPr lvl="0"/>
            <a:r>
              <a:rPr lang="en-GB"/>
              <a:t>03</a:t>
            </a:r>
            <a:endParaRPr lang="en-US"/>
          </a:p>
        </p:txBody>
      </p:sp>
      <p:sp>
        <p:nvSpPr>
          <p:cNvPr id="21" name="Text Placeholder 22">
            <a:extLst>
              <a:ext uri="{FF2B5EF4-FFF2-40B4-BE49-F238E27FC236}">
                <a16:creationId xmlns:a16="http://schemas.microsoft.com/office/drawing/2014/main" id="{540E0B7F-30EA-C342-9E0C-8F43841AECB6}"/>
              </a:ext>
            </a:extLst>
          </p:cNvPr>
          <p:cNvSpPr>
            <a:spLocks noGrp="1"/>
          </p:cNvSpPr>
          <p:nvPr>
            <p:ph type="body" sz="quarter" idx="20" hasCustomPrompt="1"/>
          </p:nvPr>
        </p:nvSpPr>
        <p:spPr>
          <a:xfrm>
            <a:off x="751546" y="1645044"/>
            <a:ext cx="2643946" cy="1244408"/>
          </a:xfrm>
        </p:spPr>
        <p:txBody>
          <a:bodyPr anchor="t">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a:defRPr sz="5000">
                <a:solidFill>
                  <a:schemeClr val="bg1"/>
                </a:solidFill>
              </a:defRPr>
            </a:lvl2pPr>
            <a:lvl3pPr>
              <a:defRPr sz="5000">
                <a:solidFill>
                  <a:schemeClr val="bg1"/>
                </a:solidFill>
              </a:defRPr>
            </a:lvl3pPr>
            <a:lvl4pPr>
              <a:defRPr sz="5000">
                <a:solidFill>
                  <a:schemeClr val="bg1"/>
                </a:solidFill>
              </a:defRPr>
            </a:lvl4pPr>
            <a:lvl5pPr>
              <a:defRPr sz="5000">
                <a:solidFill>
                  <a:schemeClr val="bg1"/>
                </a:solidFill>
              </a:defRPr>
            </a:lvl5pPr>
          </a:lstStyle>
          <a:p>
            <a:pPr lvl="0"/>
            <a:r>
              <a:rPr lang="en-GB"/>
              <a:t>text</a:t>
            </a:r>
            <a:endParaRPr lang="en-US"/>
          </a:p>
        </p:txBody>
      </p:sp>
      <p:sp>
        <p:nvSpPr>
          <p:cNvPr id="22" name="Text Placeholder 22">
            <a:extLst>
              <a:ext uri="{FF2B5EF4-FFF2-40B4-BE49-F238E27FC236}">
                <a16:creationId xmlns:a16="http://schemas.microsoft.com/office/drawing/2014/main" id="{06C45FF9-DE69-B94B-8DD3-6768E4A5C1E9}"/>
              </a:ext>
            </a:extLst>
          </p:cNvPr>
          <p:cNvSpPr>
            <a:spLocks noGrp="1"/>
          </p:cNvSpPr>
          <p:nvPr>
            <p:ph type="body" sz="quarter" idx="21" hasCustomPrompt="1"/>
          </p:nvPr>
        </p:nvSpPr>
        <p:spPr>
          <a:xfrm>
            <a:off x="4745908" y="5167008"/>
            <a:ext cx="2643946" cy="1244408"/>
          </a:xfrm>
        </p:spPr>
        <p:txBody>
          <a:bodyPr anchor="t">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a:defRPr sz="5000">
                <a:solidFill>
                  <a:schemeClr val="bg1"/>
                </a:solidFill>
              </a:defRPr>
            </a:lvl2pPr>
            <a:lvl3pPr>
              <a:defRPr sz="5000">
                <a:solidFill>
                  <a:schemeClr val="bg1"/>
                </a:solidFill>
              </a:defRPr>
            </a:lvl3pPr>
            <a:lvl4pPr>
              <a:defRPr sz="5000">
                <a:solidFill>
                  <a:schemeClr val="bg1"/>
                </a:solidFill>
              </a:defRPr>
            </a:lvl4pPr>
            <a:lvl5pPr>
              <a:defRPr sz="5000">
                <a:solidFill>
                  <a:schemeClr val="bg1"/>
                </a:solidFill>
              </a:defRPr>
            </a:lvl5pPr>
          </a:lstStyle>
          <a:p>
            <a:pPr lvl="0"/>
            <a:r>
              <a:rPr lang="en-GB"/>
              <a:t>text</a:t>
            </a:r>
            <a:endParaRPr lang="en-US"/>
          </a:p>
        </p:txBody>
      </p:sp>
      <p:sp>
        <p:nvSpPr>
          <p:cNvPr id="23" name="Text Placeholder 22">
            <a:extLst>
              <a:ext uri="{FF2B5EF4-FFF2-40B4-BE49-F238E27FC236}">
                <a16:creationId xmlns:a16="http://schemas.microsoft.com/office/drawing/2014/main" id="{29D15720-B36C-F04C-A831-B21E9BE071AE}"/>
              </a:ext>
            </a:extLst>
          </p:cNvPr>
          <p:cNvSpPr>
            <a:spLocks noGrp="1"/>
          </p:cNvSpPr>
          <p:nvPr>
            <p:ph type="body" sz="quarter" idx="22" hasCustomPrompt="1"/>
          </p:nvPr>
        </p:nvSpPr>
        <p:spPr>
          <a:xfrm>
            <a:off x="8759678" y="1716503"/>
            <a:ext cx="2643946" cy="1244408"/>
          </a:xfrm>
        </p:spPr>
        <p:txBody>
          <a:bodyPr anchor="t">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a:defRPr sz="5000">
                <a:solidFill>
                  <a:schemeClr val="bg1"/>
                </a:solidFill>
              </a:defRPr>
            </a:lvl2pPr>
            <a:lvl3pPr>
              <a:defRPr sz="5000">
                <a:solidFill>
                  <a:schemeClr val="bg1"/>
                </a:solidFill>
              </a:defRPr>
            </a:lvl3pPr>
            <a:lvl4pPr>
              <a:defRPr sz="5000">
                <a:solidFill>
                  <a:schemeClr val="bg1"/>
                </a:solidFill>
              </a:defRPr>
            </a:lvl4pPr>
            <a:lvl5pPr>
              <a:defRPr sz="5000">
                <a:solidFill>
                  <a:schemeClr val="bg1"/>
                </a:solidFill>
              </a:defRPr>
            </a:lvl5pPr>
          </a:lstStyle>
          <a:p>
            <a:pPr lvl="0"/>
            <a:r>
              <a:rPr lang="en-GB"/>
              <a:t>text</a:t>
            </a:r>
            <a:endParaRPr lang="en-US"/>
          </a:p>
        </p:txBody>
      </p:sp>
      <p:sp>
        <p:nvSpPr>
          <p:cNvPr id="24" name="Picture Placeholder 5">
            <a:extLst>
              <a:ext uri="{FF2B5EF4-FFF2-40B4-BE49-F238E27FC236}">
                <a16:creationId xmlns:a16="http://schemas.microsoft.com/office/drawing/2014/main" id="{DB6A7E25-C24F-D942-A797-BD71190D770E}"/>
              </a:ext>
            </a:extLst>
          </p:cNvPr>
          <p:cNvSpPr>
            <a:spLocks noGrp="1"/>
          </p:cNvSpPr>
          <p:nvPr>
            <p:ph type="pic" sz="quarter" idx="24"/>
          </p:nvPr>
        </p:nvSpPr>
        <p:spPr>
          <a:xfrm>
            <a:off x="0" y="3425952"/>
            <a:ext cx="4064000" cy="3429000"/>
          </a:xfrm>
        </p:spPr>
        <p:txBody>
          <a:bodyPr/>
          <a:lstStyle/>
          <a:p>
            <a:r>
              <a:rPr lang="en-GB"/>
              <a:t>Click icon to add picture</a:t>
            </a:r>
            <a:endParaRPr lang="en-US"/>
          </a:p>
        </p:txBody>
      </p:sp>
      <p:sp>
        <p:nvSpPr>
          <p:cNvPr id="25" name="Picture Placeholder 5">
            <a:extLst>
              <a:ext uri="{FF2B5EF4-FFF2-40B4-BE49-F238E27FC236}">
                <a16:creationId xmlns:a16="http://schemas.microsoft.com/office/drawing/2014/main" id="{F651C119-EF75-C24A-BBC3-B36C68AD7305}"/>
              </a:ext>
            </a:extLst>
          </p:cNvPr>
          <p:cNvSpPr>
            <a:spLocks noGrp="1"/>
          </p:cNvSpPr>
          <p:nvPr>
            <p:ph type="pic" sz="quarter" idx="25"/>
          </p:nvPr>
        </p:nvSpPr>
        <p:spPr>
          <a:xfrm>
            <a:off x="8123936" y="3425952"/>
            <a:ext cx="4068064" cy="3429000"/>
          </a:xfrm>
        </p:spPr>
        <p:txBody>
          <a:bodyPr/>
          <a:lstStyle/>
          <a:p>
            <a:r>
              <a:rPr lang="en-GB"/>
              <a:t>Click icon to add picture</a:t>
            </a:r>
            <a:endParaRPr lang="en-US"/>
          </a:p>
        </p:txBody>
      </p:sp>
      <p:sp>
        <p:nvSpPr>
          <p:cNvPr id="14" name="Slide Number Placeholder 2">
            <a:extLst>
              <a:ext uri="{FF2B5EF4-FFF2-40B4-BE49-F238E27FC236}">
                <a16:creationId xmlns:a16="http://schemas.microsoft.com/office/drawing/2014/main" id="{A3775140-18A3-2845-A655-65730FCEA098}"/>
              </a:ext>
            </a:extLst>
          </p:cNvPr>
          <p:cNvSpPr>
            <a:spLocks noGrp="1"/>
          </p:cNvSpPr>
          <p:nvPr>
            <p:ph type="sldNum" sz="quarter" idx="30"/>
          </p:nvPr>
        </p:nvSpPr>
        <p:spPr>
          <a:xfrm>
            <a:off x="9448800" y="6492601"/>
            <a:ext cx="2743200" cy="365125"/>
          </a:xfrm>
          <a:prstGeom prst="rect">
            <a:avLst/>
          </a:prstGeom>
        </p:spPr>
        <p:txBody>
          <a:bodyPr/>
          <a:lstStyle>
            <a:lvl1pPr>
              <a:defRPr>
                <a:solidFill>
                  <a:schemeClr val="bg1"/>
                </a:solidFill>
              </a:defRPr>
            </a:lvl1pPr>
          </a:lstStyle>
          <a:p>
            <a:fld id="{226A4D76-8C1D-494A-B2B6-65995C666EFD}" type="slidenum">
              <a:rPr lang="en-US" smtClean="0"/>
              <a:pPr/>
              <a:t>‹#›</a:t>
            </a:fld>
            <a:endParaRPr lang="en-US"/>
          </a:p>
        </p:txBody>
      </p:sp>
    </p:spTree>
    <p:extLst>
      <p:ext uri="{BB962C8B-B14F-4D97-AF65-F5344CB8AC3E}">
        <p14:creationId xmlns:p14="http://schemas.microsoft.com/office/powerpoint/2010/main" val="2793048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294774-3729-7344-A114-C7E21D23D6DB}"/>
              </a:ext>
            </a:extLst>
          </p:cNvPr>
          <p:cNvSpPr/>
          <p:nvPr/>
        </p:nvSpPr>
        <p:spPr>
          <a:xfrm>
            <a:off x="755904" y="3081484"/>
            <a:ext cx="4965871" cy="2355201"/>
          </a:xfrm>
          <a:prstGeom prst="rect">
            <a:avLst/>
          </a:prstGeom>
          <a:solidFill>
            <a:srgbClr val="B5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35587E0-7556-214B-B5B2-8A9F8DC60343}"/>
              </a:ext>
            </a:extLst>
          </p:cNvPr>
          <p:cNvSpPr/>
          <p:nvPr/>
        </p:nvSpPr>
        <p:spPr>
          <a:xfrm>
            <a:off x="6608438" y="3095951"/>
            <a:ext cx="4965871" cy="2355201"/>
          </a:xfrm>
          <a:prstGeom prst="rect">
            <a:avLst/>
          </a:prstGeom>
          <a:solidFill>
            <a:srgbClr val="E75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2">
            <a:extLst>
              <a:ext uri="{FF2B5EF4-FFF2-40B4-BE49-F238E27FC236}">
                <a16:creationId xmlns:a16="http://schemas.microsoft.com/office/drawing/2014/main" id="{473E57AD-26BF-564A-AADE-8D3121EAB873}"/>
              </a:ext>
            </a:extLst>
          </p:cNvPr>
          <p:cNvSpPr>
            <a:spLocks noGrp="1"/>
          </p:cNvSpPr>
          <p:nvPr>
            <p:ph type="body" sz="quarter" idx="12" hasCustomPrompt="1"/>
          </p:nvPr>
        </p:nvSpPr>
        <p:spPr>
          <a:xfrm>
            <a:off x="753646" y="2435490"/>
            <a:ext cx="4965871" cy="527288"/>
          </a:xfrm>
          <a:solidFill>
            <a:schemeClr val="tx2"/>
          </a:solidFill>
        </p:spPr>
        <p:txBody>
          <a:bodyPr anchor="ctr">
            <a:normAutofit/>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GB"/>
              <a:t>Title</a:t>
            </a:r>
            <a:endParaRPr lang="en-US"/>
          </a:p>
        </p:txBody>
      </p:sp>
      <p:sp>
        <p:nvSpPr>
          <p:cNvPr id="23" name="Text Placeholder 12">
            <a:extLst>
              <a:ext uri="{FF2B5EF4-FFF2-40B4-BE49-F238E27FC236}">
                <a16:creationId xmlns:a16="http://schemas.microsoft.com/office/drawing/2014/main" id="{140EFD8C-7778-7249-9B63-2692AB3D2EA4}"/>
              </a:ext>
            </a:extLst>
          </p:cNvPr>
          <p:cNvSpPr>
            <a:spLocks noGrp="1"/>
          </p:cNvSpPr>
          <p:nvPr>
            <p:ph type="body" sz="quarter" idx="13" hasCustomPrompt="1"/>
          </p:nvPr>
        </p:nvSpPr>
        <p:spPr>
          <a:xfrm>
            <a:off x="6608438" y="2421311"/>
            <a:ext cx="4959257" cy="541467"/>
          </a:xfrm>
          <a:solidFill>
            <a:schemeClr val="tx2"/>
          </a:solidFill>
        </p:spPr>
        <p:txBody>
          <a:bodyPr anchor="ctr">
            <a:normAutofit/>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GB"/>
              <a:t>Title</a:t>
            </a:r>
            <a:endParaRPr lang="en-US"/>
          </a:p>
        </p:txBody>
      </p:sp>
      <p:sp>
        <p:nvSpPr>
          <p:cNvPr id="24" name="Text Placeholder 4">
            <a:extLst>
              <a:ext uri="{FF2B5EF4-FFF2-40B4-BE49-F238E27FC236}">
                <a16:creationId xmlns:a16="http://schemas.microsoft.com/office/drawing/2014/main" id="{67E9DAF0-358F-8B40-A142-B2A850C5A98B}"/>
              </a:ext>
            </a:extLst>
          </p:cNvPr>
          <p:cNvSpPr>
            <a:spLocks noGrp="1"/>
          </p:cNvSpPr>
          <p:nvPr>
            <p:ph type="body" sz="quarter" idx="14"/>
          </p:nvPr>
        </p:nvSpPr>
        <p:spPr>
          <a:xfrm>
            <a:off x="859316" y="3184784"/>
            <a:ext cx="4649119" cy="2158738"/>
          </a:xfrm>
        </p:spPr>
        <p:txBody>
          <a:bodyPr vert="horz" anchor="t">
            <a:noAutofit/>
          </a:bodyPr>
          <a:lstStyle>
            <a:lvl1pPr marL="0" indent="0" algn="l">
              <a:buNone/>
              <a:defRPr sz="16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16" name="Text Placeholder 4">
            <a:extLst>
              <a:ext uri="{FF2B5EF4-FFF2-40B4-BE49-F238E27FC236}">
                <a16:creationId xmlns:a16="http://schemas.microsoft.com/office/drawing/2014/main" id="{BE85F3E2-46D3-E543-8482-40A7BA8E7795}"/>
              </a:ext>
            </a:extLst>
          </p:cNvPr>
          <p:cNvSpPr>
            <a:spLocks noGrp="1"/>
          </p:cNvSpPr>
          <p:nvPr>
            <p:ph type="body" sz="quarter" idx="15"/>
          </p:nvPr>
        </p:nvSpPr>
        <p:spPr>
          <a:xfrm>
            <a:off x="6774359" y="3194183"/>
            <a:ext cx="4620800" cy="2158738"/>
          </a:xfrm>
          <a:noFill/>
        </p:spPr>
        <p:txBody>
          <a:bodyPr vert="horz" anchor="t">
            <a:noAutofit/>
          </a:bodyPr>
          <a:lstStyle>
            <a:lvl1pPr marL="0" indent="0" algn="l">
              <a:buNone/>
              <a:defRPr sz="160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pic>
        <p:nvPicPr>
          <p:cNvPr id="21" name="Picture 20">
            <a:extLst>
              <a:ext uri="{FF2B5EF4-FFF2-40B4-BE49-F238E27FC236}">
                <a16:creationId xmlns:a16="http://schemas.microsoft.com/office/drawing/2014/main" id="{0B71E472-431A-B143-ABF1-5AB676858573}"/>
              </a:ext>
            </a:extLst>
          </p:cNvPr>
          <p:cNvPicPr>
            <a:picLocks noChangeAspect="1"/>
          </p:cNvPicPr>
          <p:nvPr/>
        </p:nvPicPr>
        <p:blipFill>
          <a:blip r:embed="rId2"/>
          <a:srcRect/>
          <a:stretch/>
        </p:blipFill>
        <p:spPr>
          <a:xfrm>
            <a:off x="10675962" y="6287585"/>
            <a:ext cx="1133415" cy="251710"/>
          </a:xfrm>
          <a:prstGeom prst="rect">
            <a:avLst/>
          </a:prstGeom>
        </p:spPr>
      </p:pic>
      <p:sp>
        <p:nvSpPr>
          <p:cNvPr id="30" name="Rectangle 29">
            <a:extLst>
              <a:ext uri="{FF2B5EF4-FFF2-40B4-BE49-F238E27FC236}">
                <a16:creationId xmlns:a16="http://schemas.microsoft.com/office/drawing/2014/main" id="{31753D12-546A-5D45-AA1F-F3A9F3A0BAF6}"/>
              </a:ext>
            </a:extLst>
          </p:cNvPr>
          <p:cNvSpPr/>
          <p:nvPr/>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sp>
        <p:nvSpPr>
          <p:cNvPr id="17" name="Text Placeholder 4">
            <a:extLst>
              <a:ext uri="{FF2B5EF4-FFF2-40B4-BE49-F238E27FC236}">
                <a16:creationId xmlns:a16="http://schemas.microsoft.com/office/drawing/2014/main" id="{64182920-B3D1-9445-8745-8349A1E1CE82}"/>
              </a:ext>
            </a:extLst>
          </p:cNvPr>
          <p:cNvSpPr>
            <a:spLocks noGrp="1"/>
          </p:cNvSpPr>
          <p:nvPr>
            <p:ph type="body" sz="quarter" idx="11"/>
          </p:nvPr>
        </p:nvSpPr>
        <p:spPr>
          <a:xfrm>
            <a:off x="767408" y="1656984"/>
            <a:ext cx="10736733" cy="437544"/>
          </a:xfrm>
        </p:spPr>
        <p:txBody>
          <a:bodyPr lIns="0">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5" name="Text Placeholder 12">
            <a:extLst>
              <a:ext uri="{FF2B5EF4-FFF2-40B4-BE49-F238E27FC236}">
                <a16:creationId xmlns:a16="http://schemas.microsoft.com/office/drawing/2014/main" id="{03151839-C47C-9F4A-81F5-6FF77938ACB6}"/>
              </a:ext>
            </a:extLst>
          </p:cNvPr>
          <p:cNvSpPr>
            <a:spLocks noGrp="1"/>
          </p:cNvSpPr>
          <p:nvPr>
            <p:ph type="body" sz="quarter" idx="16" hasCustomPrompt="1"/>
          </p:nvPr>
        </p:nvSpPr>
        <p:spPr>
          <a:xfrm>
            <a:off x="759173" y="686924"/>
            <a:ext cx="10744968" cy="792960"/>
          </a:xfrm>
        </p:spPr>
        <p:txBody>
          <a:bodyPr lIns="0">
            <a:norm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Click to edit heading </a:t>
            </a:r>
          </a:p>
        </p:txBody>
      </p:sp>
      <p:cxnSp>
        <p:nvCxnSpPr>
          <p:cNvPr id="26" name="Straight Connector 25">
            <a:extLst>
              <a:ext uri="{FF2B5EF4-FFF2-40B4-BE49-F238E27FC236}">
                <a16:creationId xmlns:a16="http://schemas.microsoft.com/office/drawing/2014/main" id="{615FE282-C2DE-F949-B8C4-6E42EC5DDE3B}"/>
              </a:ext>
            </a:extLst>
          </p:cNvPr>
          <p:cNvCxnSpPr>
            <a:cxnSpLocks/>
          </p:cNvCxnSpPr>
          <p:nvPr/>
        </p:nvCxnSpPr>
        <p:spPr>
          <a:xfrm>
            <a:off x="748156" y="1557416"/>
            <a:ext cx="130105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0856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8" name="Text Placeholder 4">
            <a:extLst>
              <a:ext uri="{FF2B5EF4-FFF2-40B4-BE49-F238E27FC236}">
                <a16:creationId xmlns:a16="http://schemas.microsoft.com/office/drawing/2014/main" id="{4EC12FC5-9B63-7A4F-AF05-6D1F36542D61}"/>
              </a:ext>
            </a:extLst>
          </p:cNvPr>
          <p:cNvSpPr>
            <a:spLocks noGrp="1"/>
          </p:cNvSpPr>
          <p:nvPr>
            <p:ph type="body" sz="quarter" idx="16"/>
          </p:nvPr>
        </p:nvSpPr>
        <p:spPr>
          <a:xfrm>
            <a:off x="748156" y="4706271"/>
            <a:ext cx="2655443" cy="1119600"/>
          </a:xfrm>
          <a:solidFill>
            <a:schemeClr val="tx2"/>
          </a:solidFill>
        </p:spPr>
        <p:txBody>
          <a:bodyPr anchor="ctr">
            <a:noAutofit/>
          </a:bodyPr>
          <a:lstStyle>
            <a:lvl1pPr marL="0" indent="0" algn="ctr">
              <a:buNone/>
              <a:defRPr sz="1800" b="1"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7" name="Text Placeholder 4">
            <a:extLst>
              <a:ext uri="{FF2B5EF4-FFF2-40B4-BE49-F238E27FC236}">
                <a16:creationId xmlns:a16="http://schemas.microsoft.com/office/drawing/2014/main" id="{C0CD07AC-9D38-B24D-A042-D9523EB9930F}"/>
              </a:ext>
            </a:extLst>
          </p:cNvPr>
          <p:cNvSpPr>
            <a:spLocks noGrp="1"/>
          </p:cNvSpPr>
          <p:nvPr>
            <p:ph type="body" sz="quarter" idx="15"/>
          </p:nvPr>
        </p:nvSpPr>
        <p:spPr>
          <a:xfrm>
            <a:off x="748156" y="3397726"/>
            <a:ext cx="2655443" cy="1123994"/>
          </a:xfrm>
          <a:solidFill>
            <a:schemeClr val="tx2"/>
          </a:solidFill>
        </p:spPr>
        <p:txBody>
          <a:bodyPr anchor="ctr">
            <a:noAutofit/>
          </a:bodyPr>
          <a:lstStyle>
            <a:lvl1pPr marL="0" indent="0" algn="ctr">
              <a:buNone/>
              <a:defRPr sz="1800" b="1"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6" name="Text Placeholder 4">
            <a:extLst>
              <a:ext uri="{FF2B5EF4-FFF2-40B4-BE49-F238E27FC236}">
                <a16:creationId xmlns:a16="http://schemas.microsoft.com/office/drawing/2014/main" id="{2475788B-029D-274E-98ED-7EC8B8755352}"/>
              </a:ext>
            </a:extLst>
          </p:cNvPr>
          <p:cNvSpPr>
            <a:spLocks noGrp="1"/>
          </p:cNvSpPr>
          <p:nvPr>
            <p:ph type="body" sz="quarter" idx="14"/>
          </p:nvPr>
        </p:nvSpPr>
        <p:spPr>
          <a:xfrm>
            <a:off x="748156" y="2122616"/>
            <a:ext cx="2655443" cy="1119601"/>
          </a:xfrm>
          <a:solidFill>
            <a:schemeClr val="tx2"/>
          </a:solidFill>
        </p:spPr>
        <p:txBody>
          <a:bodyPr anchor="ctr">
            <a:noAutofit/>
          </a:bodyPr>
          <a:lstStyle>
            <a:lvl1pPr marL="0" indent="0" algn="ctr">
              <a:buNone/>
              <a:defRPr sz="1800" b="1"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35" name="Text Placeholder 4">
            <a:extLst>
              <a:ext uri="{FF2B5EF4-FFF2-40B4-BE49-F238E27FC236}">
                <a16:creationId xmlns:a16="http://schemas.microsoft.com/office/drawing/2014/main" id="{E64CBF50-1A7B-7143-8948-CDFD63A0F3AF}"/>
              </a:ext>
            </a:extLst>
          </p:cNvPr>
          <p:cNvSpPr>
            <a:spLocks noGrp="1"/>
          </p:cNvSpPr>
          <p:nvPr>
            <p:ph type="body" sz="quarter" idx="17"/>
          </p:nvPr>
        </p:nvSpPr>
        <p:spPr>
          <a:xfrm>
            <a:off x="3619500" y="2121211"/>
            <a:ext cx="7933161" cy="1121006"/>
          </a:xfrm>
          <a:solidFill>
            <a:schemeClr val="accent6"/>
          </a:solidFill>
        </p:spPr>
        <p:txBody>
          <a:bodyPr anchor="t">
            <a:noAutofit/>
          </a:bodyPr>
          <a:lstStyle>
            <a:lvl1pPr marL="0" indent="0" algn="l">
              <a:buNone/>
              <a:defRPr sz="1800" b="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1" name="Text Placeholder 4">
            <a:extLst>
              <a:ext uri="{FF2B5EF4-FFF2-40B4-BE49-F238E27FC236}">
                <a16:creationId xmlns:a16="http://schemas.microsoft.com/office/drawing/2014/main" id="{B5C7305B-A2B7-AA4D-896A-7591B35AAA3F}"/>
              </a:ext>
            </a:extLst>
          </p:cNvPr>
          <p:cNvSpPr>
            <a:spLocks noGrp="1"/>
          </p:cNvSpPr>
          <p:nvPr>
            <p:ph type="body" sz="quarter" idx="18"/>
          </p:nvPr>
        </p:nvSpPr>
        <p:spPr>
          <a:xfrm>
            <a:off x="3607534" y="3429000"/>
            <a:ext cx="7967161" cy="1119599"/>
          </a:xfrm>
          <a:solidFill>
            <a:schemeClr val="accent3"/>
          </a:solidFill>
        </p:spPr>
        <p:txBody>
          <a:bodyPr anchor="t">
            <a:noAutofit/>
          </a:bodyPr>
          <a:lstStyle>
            <a:lvl1pPr marL="0" indent="0" algn="l">
              <a:buNone/>
              <a:defRPr sz="1800" b="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2" name="Text Placeholder 4">
            <a:extLst>
              <a:ext uri="{FF2B5EF4-FFF2-40B4-BE49-F238E27FC236}">
                <a16:creationId xmlns:a16="http://schemas.microsoft.com/office/drawing/2014/main" id="{9CF0A1E4-BD30-514D-B900-97F328450067}"/>
              </a:ext>
            </a:extLst>
          </p:cNvPr>
          <p:cNvSpPr>
            <a:spLocks noGrp="1"/>
          </p:cNvSpPr>
          <p:nvPr>
            <p:ph type="body" sz="quarter" idx="19"/>
          </p:nvPr>
        </p:nvSpPr>
        <p:spPr>
          <a:xfrm>
            <a:off x="3581981" y="4759719"/>
            <a:ext cx="7967161" cy="1055135"/>
          </a:xfrm>
          <a:solidFill>
            <a:schemeClr val="accent5"/>
          </a:solidFill>
        </p:spPr>
        <p:txBody>
          <a:bodyPr anchor="t">
            <a:noAutofit/>
          </a:bodyPr>
          <a:lstStyle>
            <a:lvl1pPr marL="0" indent="0" algn="l">
              <a:buNone/>
              <a:defRPr sz="1800" b="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pic>
        <p:nvPicPr>
          <p:cNvPr id="16" name="Picture 15">
            <a:extLst>
              <a:ext uri="{FF2B5EF4-FFF2-40B4-BE49-F238E27FC236}">
                <a16:creationId xmlns:a16="http://schemas.microsoft.com/office/drawing/2014/main" id="{8EEB0EDF-F146-DE4F-93DB-B3433709EFDF}"/>
              </a:ext>
            </a:extLst>
          </p:cNvPr>
          <p:cNvPicPr>
            <a:picLocks noChangeAspect="1"/>
          </p:cNvPicPr>
          <p:nvPr/>
        </p:nvPicPr>
        <p:blipFill>
          <a:blip r:embed="rId2"/>
          <a:srcRect/>
          <a:stretch/>
        </p:blipFill>
        <p:spPr>
          <a:xfrm>
            <a:off x="10675962" y="6287585"/>
            <a:ext cx="1133415" cy="251710"/>
          </a:xfrm>
          <a:prstGeom prst="rect">
            <a:avLst/>
          </a:prstGeom>
        </p:spPr>
      </p:pic>
      <p:sp>
        <p:nvSpPr>
          <p:cNvPr id="17" name="Rectangle 16">
            <a:extLst>
              <a:ext uri="{FF2B5EF4-FFF2-40B4-BE49-F238E27FC236}">
                <a16:creationId xmlns:a16="http://schemas.microsoft.com/office/drawing/2014/main" id="{AEBDDE26-CD1E-1D47-A200-FA39CE5CE9DA}"/>
              </a:ext>
            </a:extLst>
          </p:cNvPr>
          <p:cNvSpPr/>
          <p:nvPr/>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sp>
        <p:nvSpPr>
          <p:cNvPr id="13" name="Text Placeholder 4">
            <a:extLst>
              <a:ext uri="{FF2B5EF4-FFF2-40B4-BE49-F238E27FC236}">
                <a16:creationId xmlns:a16="http://schemas.microsoft.com/office/drawing/2014/main" id="{5E74ADC3-4BC9-9D44-AE1B-13D309BC9EAC}"/>
              </a:ext>
            </a:extLst>
          </p:cNvPr>
          <p:cNvSpPr>
            <a:spLocks noGrp="1"/>
          </p:cNvSpPr>
          <p:nvPr>
            <p:ph type="body" sz="quarter" idx="11"/>
          </p:nvPr>
        </p:nvSpPr>
        <p:spPr>
          <a:xfrm>
            <a:off x="767408" y="1656984"/>
            <a:ext cx="10781734" cy="362148"/>
          </a:xfrm>
        </p:spPr>
        <p:txBody>
          <a:bodyPr lIns="0">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14" name="Text Placeholder 12">
            <a:extLst>
              <a:ext uri="{FF2B5EF4-FFF2-40B4-BE49-F238E27FC236}">
                <a16:creationId xmlns:a16="http://schemas.microsoft.com/office/drawing/2014/main" id="{634CF475-4804-1249-80BA-4895D7B74840}"/>
              </a:ext>
            </a:extLst>
          </p:cNvPr>
          <p:cNvSpPr>
            <a:spLocks noGrp="1"/>
          </p:cNvSpPr>
          <p:nvPr>
            <p:ph type="body" sz="quarter" idx="12" hasCustomPrompt="1"/>
          </p:nvPr>
        </p:nvSpPr>
        <p:spPr>
          <a:xfrm>
            <a:off x="759173" y="686924"/>
            <a:ext cx="10744968" cy="792960"/>
          </a:xfrm>
        </p:spPr>
        <p:txBody>
          <a:bodyPr lIns="0">
            <a:norm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Click to edit heading </a:t>
            </a:r>
          </a:p>
        </p:txBody>
      </p:sp>
      <p:cxnSp>
        <p:nvCxnSpPr>
          <p:cNvPr id="18" name="Straight Connector 17">
            <a:extLst>
              <a:ext uri="{FF2B5EF4-FFF2-40B4-BE49-F238E27FC236}">
                <a16:creationId xmlns:a16="http://schemas.microsoft.com/office/drawing/2014/main" id="{B8A54F40-89D7-AF4A-94E4-88957DF12187}"/>
              </a:ext>
            </a:extLst>
          </p:cNvPr>
          <p:cNvCxnSpPr>
            <a:cxnSpLocks/>
          </p:cNvCxnSpPr>
          <p:nvPr/>
        </p:nvCxnSpPr>
        <p:spPr>
          <a:xfrm>
            <a:off x="748156" y="1557416"/>
            <a:ext cx="130105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4299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E5E531-41E4-9345-8A23-6CA14E85A5F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12241481" cy="7147169"/>
          </a:xfrm>
          <a:prstGeom prst="rect">
            <a:avLst/>
          </a:prstGeom>
        </p:spPr>
      </p:pic>
      <p:sp>
        <p:nvSpPr>
          <p:cNvPr id="9" name="Text Placeholder 4">
            <a:extLst>
              <a:ext uri="{FF2B5EF4-FFF2-40B4-BE49-F238E27FC236}">
                <a16:creationId xmlns:a16="http://schemas.microsoft.com/office/drawing/2014/main" id="{9B41E740-9252-5A49-A267-1C94396971F1}"/>
              </a:ext>
            </a:extLst>
          </p:cNvPr>
          <p:cNvSpPr>
            <a:spLocks noGrp="1"/>
          </p:cNvSpPr>
          <p:nvPr>
            <p:ph type="body" sz="quarter" idx="10" hasCustomPrompt="1"/>
          </p:nvPr>
        </p:nvSpPr>
        <p:spPr>
          <a:xfrm>
            <a:off x="7477258" y="2941534"/>
            <a:ext cx="3401122" cy="762718"/>
          </a:xfrm>
        </p:spPr>
        <p:txBody>
          <a:bodyPr lIns="0" rIns="90000">
            <a:noAutofit/>
          </a:bodyPr>
          <a:lstStyle>
            <a:lvl1pPr marL="0" indent="0">
              <a:buNone/>
              <a:defRPr sz="540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Thank you</a:t>
            </a:r>
            <a:endParaRPr lang="en-US"/>
          </a:p>
        </p:txBody>
      </p:sp>
      <p:sp>
        <p:nvSpPr>
          <p:cNvPr id="12" name="Text Placeholder 4">
            <a:extLst>
              <a:ext uri="{FF2B5EF4-FFF2-40B4-BE49-F238E27FC236}">
                <a16:creationId xmlns:a16="http://schemas.microsoft.com/office/drawing/2014/main" id="{89B3C28B-2A7E-CF42-94D1-F562F8CF81DB}"/>
              </a:ext>
            </a:extLst>
          </p:cNvPr>
          <p:cNvSpPr>
            <a:spLocks noGrp="1"/>
          </p:cNvSpPr>
          <p:nvPr>
            <p:ph type="body" sz="quarter" idx="12" hasCustomPrompt="1"/>
          </p:nvPr>
        </p:nvSpPr>
        <p:spPr>
          <a:xfrm>
            <a:off x="7477258" y="4142777"/>
            <a:ext cx="3746810" cy="2715223"/>
          </a:xfrm>
        </p:spPr>
        <p:txBody>
          <a:bodyPr lIns="0" rIns="90000" anchor="t">
            <a:noAutofit/>
          </a:bodyPr>
          <a:lstStyle>
            <a:lvl1pPr marL="0" indent="0">
              <a:lnSpc>
                <a:spcPct val="100000"/>
              </a:lnSpc>
              <a:buNone/>
              <a:defRPr sz="1600" b="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err="1"/>
              <a:t>info@britainthinks.com</a:t>
            </a:r>
            <a:r>
              <a:rPr lang="en-GB"/>
              <a:t> </a:t>
            </a:r>
          </a:p>
          <a:p>
            <a:pPr lvl="0"/>
            <a:r>
              <a:rPr lang="en-GB"/>
              <a:t>T: +44 (0)20 7845 5880</a:t>
            </a:r>
          </a:p>
          <a:p>
            <a:pPr lvl="0"/>
            <a:r>
              <a:rPr lang="en-GB" err="1"/>
              <a:t>www.britainthinks.com</a:t>
            </a:r>
            <a:endParaRPr lang="en-GB"/>
          </a:p>
          <a:p>
            <a:pPr lvl="0"/>
            <a:r>
              <a:rPr lang="en-GB" err="1"/>
              <a:t>BritainThinks</a:t>
            </a:r>
            <a:br>
              <a:rPr lang="en-GB"/>
            </a:br>
            <a:r>
              <a:rPr lang="en-GB"/>
              <a:t>West Wing</a:t>
            </a:r>
            <a:br>
              <a:rPr lang="en-GB"/>
            </a:br>
            <a:r>
              <a:rPr lang="en-GB"/>
              <a:t>Somerset House</a:t>
            </a:r>
            <a:br>
              <a:rPr lang="en-GB"/>
            </a:br>
            <a:r>
              <a:rPr lang="en-GB"/>
              <a:t>London</a:t>
            </a:r>
            <a:br>
              <a:rPr lang="en-GB"/>
            </a:br>
            <a:r>
              <a:rPr lang="en-GB"/>
              <a:t>WC2R 1LA</a:t>
            </a:r>
            <a:br>
              <a:rPr lang="en-GB"/>
            </a:br>
            <a:r>
              <a:rPr lang="en-GB"/>
              <a:t>United Kingdom</a:t>
            </a:r>
            <a:endParaRPr lang="en-US"/>
          </a:p>
        </p:txBody>
      </p:sp>
      <p:cxnSp>
        <p:nvCxnSpPr>
          <p:cNvPr id="13" name="Straight Connector 12">
            <a:extLst>
              <a:ext uri="{FF2B5EF4-FFF2-40B4-BE49-F238E27FC236}">
                <a16:creationId xmlns:a16="http://schemas.microsoft.com/office/drawing/2014/main" id="{9754577A-C7B6-2548-99A2-680CE421AB07}"/>
              </a:ext>
            </a:extLst>
          </p:cNvPr>
          <p:cNvCxnSpPr/>
          <p:nvPr/>
        </p:nvCxnSpPr>
        <p:spPr>
          <a:xfrm>
            <a:off x="7477258" y="3913572"/>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0092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5_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39B2DA-34A2-CC43-8A97-4F771BEBA501}"/>
              </a:ext>
            </a:extLst>
          </p:cNvPr>
          <p:cNvSpPr/>
          <p:nvPr/>
        </p:nvSpPr>
        <p:spPr>
          <a:xfrm>
            <a:off x="0" y="1740664"/>
            <a:ext cx="12192000" cy="5117335"/>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D5139139-B6CD-8B4A-8AD1-654F822CD53F}"/>
              </a:ext>
            </a:extLst>
          </p:cNvPr>
          <p:cNvPicPr>
            <a:picLocks noChangeAspect="1"/>
          </p:cNvPicPr>
          <p:nvPr/>
        </p:nvPicPr>
        <p:blipFill>
          <a:blip r:embed="rId2"/>
          <a:stretch>
            <a:fillRect/>
          </a:stretch>
        </p:blipFill>
        <p:spPr>
          <a:xfrm>
            <a:off x="708264" y="2224223"/>
            <a:ext cx="4403564" cy="977949"/>
          </a:xfrm>
          <a:prstGeom prst="rect">
            <a:avLst/>
          </a:prstGeom>
        </p:spPr>
      </p:pic>
      <p:cxnSp>
        <p:nvCxnSpPr>
          <p:cNvPr id="10" name="Straight Connector 9">
            <a:extLst>
              <a:ext uri="{FF2B5EF4-FFF2-40B4-BE49-F238E27FC236}">
                <a16:creationId xmlns:a16="http://schemas.microsoft.com/office/drawing/2014/main" id="{63C83E83-6802-A54A-AFE4-6D7BB7E78FED}"/>
              </a:ext>
            </a:extLst>
          </p:cNvPr>
          <p:cNvCxnSpPr>
            <a:cxnSpLocks/>
          </p:cNvCxnSpPr>
          <p:nvPr/>
        </p:nvCxnSpPr>
        <p:spPr>
          <a:xfrm>
            <a:off x="707457" y="469983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6E2CAC3C-0FC1-C445-ADBE-1F52B32BA7D2}"/>
              </a:ext>
            </a:extLst>
          </p:cNvPr>
          <p:cNvSpPr>
            <a:spLocks noGrp="1"/>
          </p:cNvSpPr>
          <p:nvPr>
            <p:ph type="body" sz="quarter" idx="10" hasCustomPrompt="1"/>
          </p:nvPr>
        </p:nvSpPr>
        <p:spPr>
          <a:xfrm>
            <a:off x="707457" y="3475100"/>
            <a:ext cx="9036423" cy="977900"/>
          </a:xfrm>
        </p:spPr>
        <p:txBody>
          <a:bodyPr>
            <a:normAutofit/>
          </a:bodyPr>
          <a:lstStyle>
            <a:lvl1pPr marL="0" indent="0" algn="l">
              <a:buNone/>
              <a:defRPr sz="4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TITLE</a:t>
            </a:r>
            <a:endParaRPr lang="en-US"/>
          </a:p>
        </p:txBody>
      </p:sp>
      <p:sp>
        <p:nvSpPr>
          <p:cNvPr id="16" name="Text Placeholder 15">
            <a:extLst>
              <a:ext uri="{FF2B5EF4-FFF2-40B4-BE49-F238E27FC236}">
                <a16:creationId xmlns:a16="http://schemas.microsoft.com/office/drawing/2014/main" id="{3391162A-0F8B-DF4F-8E73-2B1E1E006A70}"/>
              </a:ext>
            </a:extLst>
          </p:cNvPr>
          <p:cNvSpPr>
            <a:spLocks noGrp="1"/>
          </p:cNvSpPr>
          <p:nvPr>
            <p:ph type="body" sz="quarter" idx="11" hasCustomPrompt="1"/>
          </p:nvPr>
        </p:nvSpPr>
        <p:spPr>
          <a:xfrm>
            <a:off x="707457" y="5117746"/>
            <a:ext cx="3146425" cy="828675"/>
          </a:xfrm>
        </p:spPr>
        <p:txBody>
          <a:bodyPr>
            <a:normAutofit/>
          </a:bodyPr>
          <a:lstStyle>
            <a:lvl1pPr marL="0" indent="0" algn="l">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Date</a:t>
            </a:r>
          </a:p>
          <a:p>
            <a:pPr lvl="0"/>
            <a:r>
              <a:rPr lang="en-GB"/>
              <a:t>Document Name</a:t>
            </a:r>
            <a:endParaRPr lang="en-US"/>
          </a:p>
        </p:txBody>
      </p:sp>
    </p:spTree>
    <p:extLst>
      <p:ext uri="{BB962C8B-B14F-4D97-AF65-F5344CB8AC3E}">
        <p14:creationId xmlns:p14="http://schemas.microsoft.com/office/powerpoint/2010/main" val="4126976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39B2DA-34A2-CC43-8A97-4F771BEBA501}"/>
              </a:ext>
            </a:extLst>
          </p:cNvPr>
          <p:cNvSpPr/>
          <p:nvPr/>
        </p:nvSpPr>
        <p:spPr>
          <a:xfrm>
            <a:off x="0" y="1828800"/>
            <a:ext cx="12192000" cy="502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cxnSp>
        <p:nvCxnSpPr>
          <p:cNvPr id="10" name="Straight Connector 9">
            <a:extLst>
              <a:ext uri="{FF2B5EF4-FFF2-40B4-BE49-F238E27FC236}">
                <a16:creationId xmlns:a16="http://schemas.microsoft.com/office/drawing/2014/main" id="{63C83E83-6802-A54A-AFE4-6D7BB7E78FED}"/>
              </a:ext>
            </a:extLst>
          </p:cNvPr>
          <p:cNvCxnSpPr>
            <a:cxnSpLocks/>
          </p:cNvCxnSpPr>
          <p:nvPr/>
        </p:nvCxnSpPr>
        <p:spPr>
          <a:xfrm>
            <a:off x="798810" y="4798982"/>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pic>
        <p:nvPicPr>
          <p:cNvPr id="9" name="Picture 8" descr="connect graphics@2x copy 9.png">
            <a:extLst>
              <a:ext uri="{FF2B5EF4-FFF2-40B4-BE49-F238E27FC236}">
                <a16:creationId xmlns:a16="http://schemas.microsoft.com/office/drawing/2014/main" id="{B7F6DBD8-3CBC-D242-8AA1-5B21D2D34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3027" cy="6108853"/>
          </a:xfrm>
          <a:prstGeom prst="rect">
            <a:avLst/>
          </a:prstGeom>
        </p:spPr>
      </p:pic>
      <p:sp>
        <p:nvSpPr>
          <p:cNvPr id="11" name="Text Placeholder 2">
            <a:extLst>
              <a:ext uri="{FF2B5EF4-FFF2-40B4-BE49-F238E27FC236}">
                <a16:creationId xmlns:a16="http://schemas.microsoft.com/office/drawing/2014/main" id="{465156F7-F85E-DE4F-AA03-EA6ED93E2C2D}"/>
              </a:ext>
            </a:extLst>
          </p:cNvPr>
          <p:cNvSpPr>
            <a:spLocks noGrp="1"/>
          </p:cNvSpPr>
          <p:nvPr>
            <p:ph type="body" sz="quarter" idx="10" hasCustomPrompt="1"/>
          </p:nvPr>
        </p:nvSpPr>
        <p:spPr>
          <a:xfrm>
            <a:off x="795593" y="3688876"/>
            <a:ext cx="9036423" cy="977900"/>
          </a:xfrm>
        </p:spPr>
        <p:txBody>
          <a:bodyPr>
            <a:normAutofit/>
          </a:bodyPr>
          <a:lstStyle>
            <a:lvl1pPr marL="0" indent="0" algn="l">
              <a:buNone/>
              <a:defRPr sz="4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TITLE</a:t>
            </a:r>
            <a:endParaRPr lang="en-US"/>
          </a:p>
        </p:txBody>
      </p:sp>
      <p:sp>
        <p:nvSpPr>
          <p:cNvPr id="12" name="Text Placeholder 15">
            <a:extLst>
              <a:ext uri="{FF2B5EF4-FFF2-40B4-BE49-F238E27FC236}">
                <a16:creationId xmlns:a16="http://schemas.microsoft.com/office/drawing/2014/main" id="{6D021A5F-8B6F-3C47-8ABD-A0BCB266056A}"/>
              </a:ext>
            </a:extLst>
          </p:cNvPr>
          <p:cNvSpPr>
            <a:spLocks noGrp="1"/>
          </p:cNvSpPr>
          <p:nvPr>
            <p:ph type="body" sz="quarter" idx="11" hasCustomPrompt="1"/>
          </p:nvPr>
        </p:nvSpPr>
        <p:spPr>
          <a:xfrm>
            <a:off x="795593" y="5016820"/>
            <a:ext cx="3146425" cy="828675"/>
          </a:xfrm>
        </p:spPr>
        <p:txBody>
          <a:bodyPr>
            <a:normAutofit/>
          </a:bodyPr>
          <a:lstStyle>
            <a:lvl1pPr marL="0" indent="0" algn="l">
              <a:buNone/>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Date</a:t>
            </a:r>
          </a:p>
          <a:p>
            <a:pPr lvl="0"/>
            <a:r>
              <a:rPr lang="en-GB"/>
              <a:t>Document Name</a:t>
            </a:r>
            <a:endParaRPr lang="en-US"/>
          </a:p>
        </p:txBody>
      </p:sp>
      <p:pic>
        <p:nvPicPr>
          <p:cNvPr id="13" name="Picture 12">
            <a:extLst>
              <a:ext uri="{FF2B5EF4-FFF2-40B4-BE49-F238E27FC236}">
                <a16:creationId xmlns:a16="http://schemas.microsoft.com/office/drawing/2014/main" id="{161F5D00-9D25-7E47-AA3F-4C049CD4A403}"/>
              </a:ext>
            </a:extLst>
          </p:cNvPr>
          <p:cNvPicPr>
            <a:picLocks noChangeAspect="1"/>
          </p:cNvPicPr>
          <p:nvPr/>
        </p:nvPicPr>
        <p:blipFill>
          <a:blip r:embed="rId3"/>
          <a:srcRect/>
          <a:stretch/>
        </p:blipFill>
        <p:spPr>
          <a:xfrm>
            <a:off x="795593" y="2417731"/>
            <a:ext cx="4403352" cy="977901"/>
          </a:xfrm>
          <a:prstGeom prst="rect">
            <a:avLst/>
          </a:prstGeom>
        </p:spPr>
      </p:pic>
    </p:spTree>
    <p:extLst>
      <p:ext uri="{BB962C8B-B14F-4D97-AF65-F5344CB8AC3E}">
        <p14:creationId xmlns:p14="http://schemas.microsoft.com/office/powerpoint/2010/main" val="189664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39B2DA-34A2-CC43-8A97-4F771BEBA501}"/>
              </a:ext>
            </a:extLst>
          </p:cNvPr>
          <p:cNvSpPr/>
          <p:nvPr/>
        </p:nvSpPr>
        <p:spPr>
          <a:xfrm>
            <a:off x="0" y="1828800"/>
            <a:ext cx="12192000" cy="502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cxnSp>
        <p:nvCxnSpPr>
          <p:cNvPr id="10" name="Straight Connector 9">
            <a:extLst>
              <a:ext uri="{FF2B5EF4-FFF2-40B4-BE49-F238E27FC236}">
                <a16:creationId xmlns:a16="http://schemas.microsoft.com/office/drawing/2014/main" id="{63C83E83-6802-A54A-AFE4-6D7BB7E78FED}"/>
              </a:ext>
            </a:extLst>
          </p:cNvPr>
          <p:cNvCxnSpPr>
            <a:cxnSpLocks/>
          </p:cNvCxnSpPr>
          <p:nvPr/>
        </p:nvCxnSpPr>
        <p:spPr>
          <a:xfrm>
            <a:off x="798810" y="4798982"/>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11" name="Text Placeholder 2">
            <a:extLst>
              <a:ext uri="{FF2B5EF4-FFF2-40B4-BE49-F238E27FC236}">
                <a16:creationId xmlns:a16="http://schemas.microsoft.com/office/drawing/2014/main" id="{465156F7-F85E-DE4F-AA03-EA6ED93E2C2D}"/>
              </a:ext>
            </a:extLst>
          </p:cNvPr>
          <p:cNvSpPr>
            <a:spLocks noGrp="1"/>
          </p:cNvSpPr>
          <p:nvPr>
            <p:ph type="body" sz="quarter" idx="10" hasCustomPrompt="1"/>
          </p:nvPr>
        </p:nvSpPr>
        <p:spPr>
          <a:xfrm>
            <a:off x="795593" y="3688876"/>
            <a:ext cx="9036423" cy="977900"/>
          </a:xfrm>
        </p:spPr>
        <p:txBody>
          <a:bodyPr>
            <a:normAutofit/>
          </a:bodyPr>
          <a:lstStyle>
            <a:lvl1pPr marL="0" indent="0" algn="l">
              <a:buNone/>
              <a:defRPr sz="4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TITLE</a:t>
            </a:r>
            <a:endParaRPr lang="en-US"/>
          </a:p>
        </p:txBody>
      </p:sp>
      <p:sp>
        <p:nvSpPr>
          <p:cNvPr id="12" name="Text Placeholder 15">
            <a:extLst>
              <a:ext uri="{FF2B5EF4-FFF2-40B4-BE49-F238E27FC236}">
                <a16:creationId xmlns:a16="http://schemas.microsoft.com/office/drawing/2014/main" id="{6D021A5F-8B6F-3C47-8ABD-A0BCB266056A}"/>
              </a:ext>
            </a:extLst>
          </p:cNvPr>
          <p:cNvSpPr>
            <a:spLocks noGrp="1"/>
          </p:cNvSpPr>
          <p:nvPr>
            <p:ph type="body" sz="quarter" idx="11" hasCustomPrompt="1"/>
          </p:nvPr>
        </p:nvSpPr>
        <p:spPr>
          <a:xfrm>
            <a:off x="795593" y="5016820"/>
            <a:ext cx="3146425" cy="828675"/>
          </a:xfrm>
        </p:spPr>
        <p:txBody>
          <a:bodyPr>
            <a:normAutofit/>
          </a:bodyPr>
          <a:lstStyle>
            <a:lvl1pPr marL="0" indent="0" algn="l">
              <a:buNone/>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Date</a:t>
            </a:r>
          </a:p>
          <a:p>
            <a:pPr lvl="0"/>
            <a:r>
              <a:rPr lang="en-GB"/>
              <a:t>Document Name</a:t>
            </a:r>
            <a:endParaRPr lang="en-US"/>
          </a:p>
        </p:txBody>
      </p:sp>
      <p:pic>
        <p:nvPicPr>
          <p:cNvPr id="13" name="Picture 12">
            <a:extLst>
              <a:ext uri="{FF2B5EF4-FFF2-40B4-BE49-F238E27FC236}">
                <a16:creationId xmlns:a16="http://schemas.microsoft.com/office/drawing/2014/main" id="{161F5D00-9D25-7E47-AA3F-4C049CD4A403}"/>
              </a:ext>
            </a:extLst>
          </p:cNvPr>
          <p:cNvPicPr>
            <a:picLocks noChangeAspect="1"/>
          </p:cNvPicPr>
          <p:nvPr/>
        </p:nvPicPr>
        <p:blipFill>
          <a:blip r:embed="rId2"/>
          <a:srcRect/>
          <a:stretch/>
        </p:blipFill>
        <p:spPr>
          <a:xfrm>
            <a:off x="795593" y="2417731"/>
            <a:ext cx="4403352" cy="977901"/>
          </a:xfrm>
          <a:prstGeom prst="rect">
            <a:avLst/>
          </a:prstGeom>
        </p:spPr>
      </p:pic>
    </p:spTree>
    <p:extLst>
      <p:ext uri="{BB962C8B-B14F-4D97-AF65-F5344CB8AC3E}">
        <p14:creationId xmlns:p14="http://schemas.microsoft.com/office/powerpoint/2010/main" val="270389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slid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ADE3375-4D1E-3F47-A539-B56FF1950EE9}"/>
              </a:ext>
            </a:extLst>
          </p:cNvPr>
          <p:cNvSpPr/>
          <p:nvPr/>
        </p:nvSpPr>
        <p:spPr>
          <a:xfrm>
            <a:off x="-1" y="0"/>
            <a:ext cx="12192000" cy="6858000"/>
          </a:xfrm>
          <a:prstGeom prst="rect">
            <a:avLst/>
          </a:prstGeom>
          <a:solidFill>
            <a:srgbClr val="B5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 Placeholder 4">
            <a:extLst>
              <a:ext uri="{FF2B5EF4-FFF2-40B4-BE49-F238E27FC236}">
                <a16:creationId xmlns:a16="http://schemas.microsoft.com/office/drawing/2014/main" id="{4DEEA03C-0954-3A49-A452-6B15446AC934}"/>
              </a:ext>
            </a:extLst>
          </p:cNvPr>
          <p:cNvSpPr>
            <a:spLocks noGrp="1"/>
          </p:cNvSpPr>
          <p:nvPr>
            <p:ph type="body" sz="quarter" idx="10"/>
          </p:nvPr>
        </p:nvSpPr>
        <p:spPr>
          <a:xfrm>
            <a:off x="2675883" y="1997569"/>
            <a:ext cx="6840233" cy="1622856"/>
          </a:xfrm>
        </p:spPr>
        <p:txBody>
          <a:bodyPr lIns="0" rIns="90000">
            <a:noAutofit/>
          </a:bodyPr>
          <a:lstStyle>
            <a:lvl1pPr marL="0" indent="0">
              <a:buNone/>
              <a:defRPr sz="54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8" name="Text Placeholder 4">
            <a:extLst>
              <a:ext uri="{FF2B5EF4-FFF2-40B4-BE49-F238E27FC236}">
                <a16:creationId xmlns:a16="http://schemas.microsoft.com/office/drawing/2014/main" id="{0ACEDB60-0CE1-FB4E-ACA8-B23969DC4DAD}"/>
              </a:ext>
            </a:extLst>
          </p:cNvPr>
          <p:cNvSpPr>
            <a:spLocks noGrp="1"/>
          </p:cNvSpPr>
          <p:nvPr>
            <p:ph type="body" sz="quarter" idx="11"/>
          </p:nvPr>
        </p:nvSpPr>
        <p:spPr>
          <a:xfrm>
            <a:off x="1666483" y="4097712"/>
            <a:ext cx="7849633" cy="1723221"/>
          </a:xfrm>
        </p:spPr>
        <p:txBody>
          <a:bodyPr lIns="0" rIns="90000">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cxnSp>
        <p:nvCxnSpPr>
          <p:cNvPr id="7" name="Straight Connector 6">
            <a:extLst>
              <a:ext uri="{FF2B5EF4-FFF2-40B4-BE49-F238E27FC236}">
                <a16:creationId xmlns:a16="http://schemas.microsoft.com/office/drawing/2014/main" id="{5F593646-0D6A-7D43-B06D-E14F66C4A39F}"/>
              </a:ext>
            </a:extLst>
          </p:cNvPr>
          <p:cNvCxnSpPr/>
          <p:nvPr/>
        </p:nvCxnSpPr>
        <p:spPr>
          <a:xfrm>
            <a:off x="1631949" y="373425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14" name="Text Placeholder 17">
            <a:extLst>
              <a:ext uri="{FF2B5EF4-FFF2-40B4-BE49-F238E27FC236}">
                <a16:creationId xmlns:a16="http://schemas.microsoft.com/office/drawing/2014/main" id="{E163EBEA-1241-B94F-8F34-6336A50F48C3}"/>
              </a:ext>
            </a:extLst>
          </p:cNvPr>
          <p:cNvSpPr>
            <a:spLocks noGrp="1"/>
          </p:cNvSpPr>
          <p:nvPr>
            <p:ph type="body" sz="quarter" idx="12" hasCustomPrompt="1"/>
          </p:nvPr>
        </p:nvSpPr>
        <p:spPr>
          <a:xfrm>
            <a:off x="1753135" y="1997570"/>
            <a:ext cx="780745" cy="1622861"/>
          </a:xfrm>
          <a:prstGeom prst="rect">
            <a:avLst/>
          </a:prstGeom>
        </p:spPr>
        <p:txBody>
          <a:bodyPr>
            <a:normAutofit/>
          </a:bodyPr>
          <a:lstStyle>
            <a:lvl1pPr marL="0" indent="0">
              <a:buNone/>
              <a:defRPr sz="5400" b="1">
                <a:solidFill>
                  <a:schemeClr val="tx1"/>
                </a:solidFill>
                <a:latin typeface="Arial" charset="0"/>
                <a:ea typeface="Arial" charset="0"/>
                <a:cs typeface="Arial" charset="0"/>
              </a:defRPr>
            </a:lvl1pPr>
          </a:lstStyle>
          <a:p>
            <a:pPr lvl="0"/>
            <a:r>
              <a:rPr lang="en-US"/>
              <a:t>#</a:t>
            </a:r>
          </a:p>
        </p:txBody>
      </p:sp>
      <p:pic>
        <p:nvPicPr>
          <p:cNvPr id="17" name="Picture 16" descr="connect graphics@2x copy 9.png">
            <a:extLst>
              <a:ext uri="{FF2B5EF4-FFF2-40B4-BE49-F238E27FC236}">
                <a16:creationId xmlns:a16="http://schemas.microsoft.com/office/drawing/2014/main" id="{C8607FD4-06F7-184E-A828-B730545E0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8118" y="0"/>
            <a:ext cx="2533881" cy="2540463"/>
          </a:xfrm>
          <a:prstGeom prst="rect">
            <a:avLst/>
          </a:prstGeom>
        </p:spPr>
      </p:pic>
      <p:sp>
        <p:nvSpPr>
          <p:cNvPr id="10" name="Slide Number Placeholder 2">
            <a:extLst>
              <a:ext uri="{FF2B5EF4-FFF2-40B4-BE49-F238E27FC236}">
                <a16:creationId xmlns:a16="http://schemas.microsoft.com/office/drawing/2014/main" id="{5C6A3F29-B0A3-B54C-8E6F-73E1FE4D11BC}"/>
              </a:ext>
            </a:extLst>
          </p:cNvPr>
          <p:cNvSpPr txBox="1">
            <a:spLocks/>
          </p:cNvSpPr>
          <p:nvPr/>
        </p:nvSpPr>
        <p:spPr>
          <a:xfrm>
            <a:off x="9448800" y="6492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A4A4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4D76-8C1D-494A-B2B6-65995C666EFD}" type="slidenum">
              <a:rPr lang="en-US" smtClean="0"/>
              <a:pPr/>
              <a:t>‹#›</a:t>
            </a:fld>
            <a:endParaRPr lang="en-US"/>
          </a:p>
        </p:txBody>
      </p:sp>
    </p:spTree>
    <p:extLst>
      <p:ext uri="{BB962C8B-B14F-4D97-AF65-F5344CB8AC3E}">
        <p14:creationId xmlns:p14="http://schemas.microsoft.com/office/powerpoint/2010/main" val="3531536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413617-F9E0-9347-9C66-29A590E39EB4}"/>
              </a:ext>
            </a:extLst>
          </p:cNvPr>
          <p:cNvSpPr/>
          <p:nvPr/>
        </p:nvSpPr>
        <p:spPr>
          <a:xfrm>
            <a:off x="0" y="0"/>
            <a:ext cx="12192000" cy="6858000"/>
          </a:xfrm>
          <a:prstGeom prst="rect">
            <a:avLst/>
          </a:prstGeom>
          <a:solidFill>
            <a:srgbClr val="99C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 Placeholder 4">
            <a:extLst>
              <a:ext uri="{FF2B5EF4-FFF2-40B4-BE49-F238E27FC236}">
                <a16:creationId xmlns:a16="http://schemas.microsoft.com/office/drawing/2014/main" id="{B8F2DCE3-266B-9546-864A-9D48392E2AE6}"/>
              </a:ext>
            </a:extLst>
          </p:cNvPr>
          <p:cNvSpPr>
            <a:spLocks noGrp="1"/>
          </p:cNvSpPr>
          <p:nvPr>
            <p:ph type="body" sz="quarter" idx="11"/>
          </p:nvPr>
        </p:nvSpPr>
        <p:spPr>
          <a:xfrm>
            <a:off x="1666482" y="4097712"/>
            <a:ext cx="7849634" cy="1868190"/>
          </a:xfrm>
        </p:spPr>
        <p:txBody>
          <a:bodyPr lIns="0" rIns="90000">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cxnSp>
        <p:nvCxnSpPr>
          <p:cNvPr id="13" name="Straight Connector 12">
            <a:extLst>
              <a:ext uri="{FF2B5EF4-FFF2-40B4-BE49-F238E27FC236}">
                <a16:creationId xmlns:a16="http://schemas.microsoft.com/office/drawing/2014/main" id="{74F618E2-F1B2-084F-9EAB-46EFD45AE7F1}"/>
              </a:ext>
            </a:extLst>
          </p:cNvPr>
          <p:cNvCxnSpPr/>
          <p:nvPr/>
        </p:nvCxnSpPr>
        <p:spPr>
          <a:xfrm>
            <a:off x="1631949" y="3921537"/>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9" name="Text Placeholder 4">
            <a:extLst>
              <a:ext uri="{FF2B5EF4-FFF2-40B4-BE49-F238E27FC236}">
                <a16:creationId xmlns:a16="http://schemas.microsoft.com/office/drawing/2014/main" id="{8AA3BA7F-BA13-E149-AB7F-B3612BCF1DA9}"/>
              </a:ext>
            </a:extLst>
          </p:cNvPr>
          <p:cNvSpPr>
            <a:spLocks noGrp="1"/>
          </p:cNvSpPr>
          <p:nvPr>
            <p:ph type="body" sz="quarter" idx="10"/>
          </p:nvPr>
        </p:nvSpPr>
        <p:spPr>
          <a:xfrm>
            <a:off x="2675883" y="1997569"/>
            <a:ext cx="6840233" cy="1622856"/>
          </a:xfrm>
        </p:spPr>
        <p:txBody>
          <a:bodyPr lIns="0" rIns="90000">
            <a:noAutofit/>
          </a:bodyPr>
          <a:lstStyle>
            <a:lvl1pPr marL="0" indent="0">
              <a:buNone/>
              <a:defRPr sz="54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10" name="Text Placeholder 17">
            <a:extLst>
              <a:ext uri="{FF2B5EF4-FFF2-40B4-BE49-F238E27FC236}">
                <a16:creationId xmlns:a16="http://schemas.microsoft.com/office/drawing/2014/main" id="{B79E175C-1FA5-7E43-A6F8-1B84949712E8}"/>
              </a:ext>
            </a:extLst>
          </p:cNvPr>
          <p:cNvSpPr>
            <a:spLocks noGrp="1"/>
          </p:cNvSpPr>
          <p:nvPr>
            <p:ph type="body" sz="quarter" idx="12" hasCustomPrompt="1"/>
          </p:nvPr>
        </p:nvSpPr>
        <p:spPr>
          <a:xfrm>
            <a:off x="1753135" y="1997570"/>
            <a:ext cx="780745" cy="1622861"/>
          </a:xfrm>
          <a:prstGeom prst="rect">
            <a:avLst/>
          </a:prstGeom>
        </p:spPr>
        <p:txBody>
          <a:bodyPr>
            <a:normAutofit/>
          </a:bodyPr>
          <a:lstStyle>
            <a:lvl1pPr marL="0" indent="0">
              <a:buNone/>
              <a:defRPr sz="5400" b="1">
                <a:solidFill>
                  <a:schemeClr val="tx1"/>
                </a:solidFill>
                <a:latin typeface="Arial" charset="0"/>
                <a:ea typeface="Arial" charset="0"/>
                <a:cs typeface="Arial" charset="0"/>
              </a:defRPr>
            </a:lvl1pPr>
          </a:lstStyle>
          <a:p>
            <a:pPr lvl="0"/>
            <a:r>
              <a:rPr lang="en-US"/>
              <a:t>#</a:t>
            </a:r>
          </a:p>
        </p:txBody>
      </p:sp>
      <p:pic>
        <p:nvPicPr>
          <p:cNvPr id="11" name="Picture 10" descr="connect graphics@2x copy 9.png">
            <a:extLst>
              <a:ext uri="{FF2B5EF4-FFF2-40B4-BE49-F238E27FC236}">
                <a16:creationId xmlns:a16="http://schemas.microsoft.com/office/drawing/2014/main" id="{2108C037-9037-EC4D-B912-A1538E0F9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8118" y="0"/>
            <a:ext cx="2533881" cy="2540463"/>
          </a:xfrm>
          <a:prstGeom prst="rect">
            <a:avLst/>
          </a:prstGeom>
        </p:spPr>
      </p:pic>
      <p:sp>
        <p:nvSpPr>
          <p:cNvPr id="14" name="Slide Number Placeholder 2">
            <a:extLst>
              <a:ext uri="{FF2B5EF4-FFF2-40B4-BE49-F238E27FC236}">
                <a16:creationId xmlns:a16="http://schemas.microsoft.com/office/drawing/2014/main" id="{14DFC619-1B8B-D644-8CB1-B38F800CBF4D}"/>
              </a:ext>
            </a:extLst>
          </p:cNvPr>
          <p:cNvSpPr txBox="1">
            <a:spLocks/>
          </p:cNvSpPr>
          <p:nvPr/>
        </p:nvSpPr>
        <p:spPr>
          <a:xfrm>
            <a:off x="9448800" y="6492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A4A4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4D76-8C1D-494A-B2B6-65995C666EFD}" type="slidenum">
              <a:rPr lang="en-US" smtClean="0"/>
              <a:pPr/>
              <a:t>‹#›</a:t>
            </a:fld>
            <a:endParaRPr lang="en-US"/>
          </a:p>
        </p:txBody>
      </p:sp>
    </p:spTree>
    <p:extLst>
      <p:ext uri="{BB962C8B-B14F-4D97-AF65-F5344CB8AC3E}">
        <p14:creationId xmlns:p14="http://schemas.microsoft.com/office/powerpoint/2010/main" val="741692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BD82C7-EDE7-9248-A697-4FA5039F2C3B}"/>
              </a:ext>
            </a:extLst>
          </p:cNvPr>
          <p:cNvSpPr/>
          <p:nvPr/>
        </p:nvSpPr>
        <p:spPr>
          <a:xfrm>
            <a:off x="0" y="0"/>
            <a:ext cx="12192000" cy="6984776"/>
          </a:xfrm>
          <a:prstGeom prst="rect">
            <a:avLst/>
          </a:prstGeom>
          <a:solidFill>
            <a:srgbClr val="F9C5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1" name="Picture 20" descr="connect graphics@2x copy 9.png">
            <a:extLst>
              <a:ext uri="{FF2B5EF4-FFF2-40B4-BE49-F238E27FC236}">
                <a16:creationId xmlns:a16="http://schemas.microsoft.com/office/drawing/2014/main" id="{E0AD615D-351E-FF42-BF32-9066B10A3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8118" y="0"/>
            <a:ext cx="2533881" cy="2540463"/>
          </a:xfrm>
          <a:prstGeom prst="rect">
            <a:avLst/>
          </a:prstGeom>
        </p:spPr>
      </p:pic>
      <p:sp>
        <p:nvSpPr>
          <p:cNvPr id="12" name="Text Placeholder 4">
            <a:extLst>
              <a:ext uri="{FF2B5EF4-FFF2-40B4-BE49-F238E27FC236}">
                <a16:creationId xmlns:a16="http://schemas.microsoft.com/office/drawing/2014/main" id="{455E0DF7-F775-BD4F-A506-BC5D8303E26D}"/>
              </a:ext>
            </a:extLst>
          </p:cNvPr>
          <p:cNvSpPr>
            <a:spLocks noGrp="1"/>
          </p:cNvSpPr>
          <p:nvPr>
            <p:ph type="body" sz="quarter" idx="11"/>
          </p:nvPr>
        </p:nvSpPr>
        <p:spPr>
          <a:xfrm>
            <a:off x="1666483" y="4097712"/>
            <a:ext cx="7849633" cy="2035456"/>
          </a:xfrm>
        </p:spPr>
        <p:txBody>
          <a:bodyPr lIns="0" rIns="90000">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cxnSp>
        <p:nvCxnSpPr>
          <p:cNvPr id="13" name="Straight Connector 12">
            <a:extLst>
              <a:ext uri="{FF2B5EF4-FFF2-40B4-BE49-F238E27FC236}">
                <a16:creationId xmlns:a16="http://schemas.microsoft.com/office/drawing/2014/main" id="{2D58ED01-F47C-9147-86D3-D8EBD4CCB88E}"/>
              </a:ext>
            </a:extLst>
          </p:cNvPr>
          <p:cNvCxnSpPr/>
          <p:nvPr/>
        </p:nvCxnSpPr>
        <p:spPr>
          <a:xfrm>
            <a:off x="1631949" y="3921537"/>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9" name="Text Placeholder 4">
            <a:extLst>
              <a:ext uri="{FF2B5EF4-FFF2-40B4-BE49-F238E27FC236}">
                <a16:creationId xmlns:a16="http://schemas.microsoft.com/office/drawing/2014/main" id="{A0773B17-0E41-AD41-AE7B-F8ACB0AFBA0A}"/>
              </a:ext>
            </a:extLst>
          </p:cNvPr>
          <p:cNvSpPr>
            <a:spLocks noGrp="1"/>
          </p:cNvSpPr>
          <p:nvPr>
            <p:ph type="body" sz="quarter" idx="10"/>
          </p:nvPr>
        </p:nvSpPr>
        <p:spPr>
          <a:xfrm>
            <a:off x="2675883" y="1997569"/>
            <a:ext cx="6840233" cy="1622856"/>
          </a:xfrm>
        </p:spPr>
        <p:txBody>
          <a:bodyPr lIns="0" rIns="90000">
            <a:noAutofit/>
          </a:bodyPr>
          <a:lstStyle>
            <a:lvl1pPr marL="0" indent="0">
              <a:buNone/>
              <a:defRPr sz="54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10" name="Text Placeholder 17">
            <a:extLst>
              <a:ext uri="{FF2B5EF4-FFF2-40B4-BE49-F238E27FC236}">
                <a16:creationId xmlns:a16="http://schemas.microsoft.com/office/drawing/2014/main" id="{A762CBF4-7BA4-4746-80E1-B55E4C9A39FA}"/>
              </a:ext>
            </a:extLst>
          </p:cNvPr>
          <p:cNvSpPr>
            <a:spLocks noGrp="1"/>
          </p:cNvSpPr>
          <p:nvPr>
            <p:ph type="body" sz="quarter" idx="12" hasCustomPrompt="1"/>
          </p:nvPr>
        </p:nvSpPr>
        <p:spPr>
          <a:xfrm>
            <a:off x="1753135" y="1997570"/>
            <a:ext cx="780745" cy="1622861"/>
          </a:xfrm>
          <a:prstGeom prst="rect">
            <a:avLst/>
          </a:prstGeom>
        </p:spPr>
        <p:txBody>
          <a:bodyPr>
            <a:normAutofit/>
          </a:bodyPr>
          <a:lstStyle>
            <a:lvl1pPr marL="0" indent="0">
              <a:buNone/>
              <a:defRPr sz="5400" b="1">
                <a:solidFill>
                  <a:schemeClr val="tx1"/>
                </a:solidFill>
                <a:latin typeface="Arial" charset="0"/>
                <a:ea typeface="Arial" charset="0"/>
                <a:cs typeface="Arial" charset="0"/>
              </a:defRPr>
            </a:lvl1pPr>
          </a:lstStyle>
          <a:p>
            <a:pPr lvl="0"/>
            <a:r>
              <a:rPr lang="en-US"/>
              <a:t>#</a:t>
            </a:r>
          </a:p>
        </p:txBody>
      </p:sp>
      <p:sp>
        <p:nvSpPr>
          <p:cNvPr id="11" name="Slide Number Placeholder 2">
            <a:extLst>
              <a:ext uri="{FF2B5EF4-FFF2-40B4-BE49-F238E27FC236}">
                <a16:creationId xmlns:a16="http://schemas.microsoft.com/office/drawing/2014/main" id="{DC91AB08-050D-CB43-88B4-84F103735BB6}"/>
              </a:ext>
            </a:extLst>
          </p:cNvPr>
          <p:cNvSpPr txBox="1">
            <a:spLocks/>
          </p:cNvSpPr>
          <p:nvPr/>
        </p:nvSpPr>
        <p:spPr>
          <a:xfrm>
            <a:off x="9448800" y="6492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A4A4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4D76-8C1D-494A-B2B6-65995C666EFD}" type="slidenum">
              <a:rPr lang="en-US" smtClean="0"/>
              <a:pPr/>
              <a:t>‹#›</a:t>
            </a:fld>
            <a:endParaRPr lang="en-US"/>
          </a:p>
        </p:txBody>
      </p:sp>
    </p:spTree>
    <p:extLst>
      <p:ext uri="{BB962C8B-B14F-4D97-AF65-F5344CB8AC3E}">
        <p14:creationId xmlns:p14="http://schemas.microsoft.com/office/powerpoint/2010/main" val="3182130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Full Image without Header &amp; Foo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048964-CBDF-49F3-BCB8-E055D360FBB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29CBC331-4DD0-48E4-B7D8-6882652576A9}"/>
              </a:ext>
            </a:extLst>
          </p:cNvPr>
          <p:cNvSpPr>
            <a:spLocks noGrp="1"/>
          </p:cNvSpPr>
          <p:nvPr>
            <p:ph type="pic" sz="quarter" idx="11"/>
          </p:nvPr>
        </p:nvSpPr>
        <p:spPr>
          <a:xfrm>
            <a:off x="0" y="23345"/>
            <a:ext cx="12192000" cy="6858000"/>
          </a:xfrm>
          <a:prstGeom prst="rect">
            <a:avLst/>
          </a:prstGeom>
        </p:spPr>
        <p:txBody>
          <a:bodyPr anchor="ctr"/>
          <a:lstStyle>
            <a:lvl1pPr algn="ctr">
              <a:defRPr/>
            </a:lvl1pPr>
          </a:lstStyle>
          <a:p>
            <a:r>
              <a:rPr lang="en-GB"/>
              <a:t>Click icon to add picture</a:t>
            </a:r>
            <a:endParaRPr lang="en-US"/>
          </a:p>
        </p:txBody>
      </p:sp>
      <p:sp>
        <p:nvSpPr>
          <p:cNvPr id="6" name="Text Placeholder 4">
            <a:extLst>
              <a:ext uri="{FF2B5EF4-FFF2-40B4-BE49-F238E27FC236}">
                <a16:creationId xmlns:a16="http://schemas.microsoft.com/office/drawing/2014/main" id="{37CFA57C-02EF-7D42-85E9-763EA8A5C471}"/>
              </a:ext>
            </a:extLst>
          </p:cNvPr>
          <p:cNvSpPr>
            <a:spLocks noGrp="1"/>
          </p:cNvSpPr>
          <p:nvPr>
            <p:ph type="body" sz="quarter" idx="12"/>
          </p:nvPr>
        </p:nvSpPr>
        <p:spPr>
          <a:xfrm>
            <a:off x="1762936" y="3749804"/>
            <a:ext cx="7656486" cy="1868190"/>
          </a:xfrm>
          <a:solidFill>
            <a:schemeClr val="bg1">
              <a:lumMod val="85000"/>
              <a:alpha val="48000"/>
            </a:schemeClr>
          </a:solidFill>
        </p:spPr>
        <p:txBody>
          <a:bodyPr lIns="0" rIns="90000">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8" name="Text Placeholder 4">
            <a:extLst>
              <a:ext uri="{FF2B5EF4-FFF2-40B4-BE49-F238E27FC236}">
                <a16:creationId xmlns:a16="http://schemas.microsoft.com/office/drawing/2014/main" id="{A10F0AEB-4F53-DD4C-9176-2D8A29D681B7}"/>
              </a:ext>
            </a:extLst>
          </p:cNvPr>
          <p:cNvSpPr>
            <a:spLocks noGrp="1"/>
          </p:cNvSpPr>
          <p:nvPr>
            <p:ph type="body" sz="quarter" idx="10"/>
          </p:nvPr>
        </p:nvSpPr>
        <p:spPr>
          <a:xfrm>
            <a:off x="2708934" y="1966546"/>
            <a:ext cx="6710488" cy="1622856"/>
          </a:xfrm>
          <a:solidFill>
            <a:schemeClr val="bg1">
              <a:lumMod val="85000"/>
              <a:alpha val="48000"/>
            </a:schemeClr>
          </a:solidFill>
        </p:spPr>
        <p:txBody>
          <a:bodyPr lIns="0" rIns="90000">
            <a:noAutofit/>
          </a:bodyPr>
          <a:lstStyle>
            <a:lvl1pPr marL="0" indent="0">
              <a:buNone/>
              <a:defRPr sz="54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11" name="Text Placeholder 17">
            <a:extLst>
              <a:ext uri="{FF2B5EF4-FFF2-40B4-BE49-F238E27FC236}">
                <a16:creationId xmlns:a16="http://schemas.microsoft.com/office/drawing/2014/main" id="{96781470-501B-174C-93D0-06CECFFF0377}"/>
              </a:ext>
            </a:extLst>
          </p:cNvPr>
          <p:cNvSpPr>
            <a:spLocks noGrp="1"/>
          </p:cNvSpPr>
          <p:nvPr>
            <p:ph type="body" sz="quarter" idx="13" hasCustomPrompt="1"/>
          </p:nvPr>
        </p:nvSpPr>
        <p:spPr>
          <a:xfrm>
            <a:off x="1753135" y="1997570"/>
            <a:ext cx="780745" cy="1622861"/>
          </a:xfrm>
          <a:prstGeom prst="rect">
            <a:avLst/>
          </a:prstGeom>
          <a:solidFill>
            <a:schemeClr val="bg1">
              <a:lumMod val="85000"/>
              <a:alpha val="48000"/>
            </a:schemeClr>
          </a:solidFill>
        </p:spPr>
        <p:txBody>
          <a:bodyPr>
            <a:normAutofit/>
          </a:bodyPr>
          <a:lstStyle>
            <a:lvl1pPr marL="0" indent="0">
              <a:buNone/>
              <a:defRPr sz="5400" b="1">
                <a:solidFill>
                  <a:schemeClr val="tx1"/>
                </a:solidFill>
                <a:latin typeface="Arial" charset="0"/>
                <a:ea typeface="Arial" charset="0"/>
                <a:cs typeface="Arial" charset="0"/>
              </a:defRPr>
            </a:lvl1pPr>
          </a:lstStyle>
          <a:p>
            <a:pPr lvl="0"/>
            <a:r>
              <a:rPr lang="en-US"/>
              <a:t>#</a:t>
            </a:r>
          </a:p>
        </p:txBody>
      </p:sp>
      <p:sp>
        <p:nvSpPr>
          <p:cNvPr id="13" name="Slide Number Placeholder 2">
            <a:extLst>
              <a:ext uri="{FF2B5EF4-FFF2-40B4-BE49-F238E27FC236}">
                <a16:creationId xmlns:a16="http://schemas.microsoft.com/office/drawing/2014/main" id="{07B6FC21-8C67-D24E-BF17-333BC8D3A5E1}"/>
              </a:ext>
            </a:extLst>
          </p:cNvPr>
          <p:cNvSpPr txBox="1">
            <a:spLocks/>
          </p:cNvSpPr>
          <p:nvPr/>
        </p:nvSpPr>
        <p:spPr>
          <a:xfrm>
            <a:off x="9448800" y="6492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A4A4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4D76-8C1D-494A-B2B6-65995C666EFD}" type="slidenum">
              <a:rPr lang="en-US" smtClean="0"/>
              <a:pPr/>
              <a:t>‹#›</a:t>
            </a:fld>
            <a:endParaRPr lang="en-US"/>
          </a:p>
        </p:txBody>
      </p:sp>
    </p:spTree>
    <p:extLst>
      <p:ext uri="{BB962C8B-B14F-4D97-AF65-F5344CB8AC3E}">
        <p14:creationId xmlns:p14="http://schemas.microsoft.com/office/powerpoint/2010/main" val="4258498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6F9DC7-917E-B249-88D2-59ABC03BDF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281299C-24FA-7B4C-BC79-17EC71AD07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2">
            <a:extLst>
              <a:ext uri="{FF2B5EF4-FFF2-40B4-BE49-F238E27FC236}">
                <a16:creationId xmlns:a16="http://schemas.microsoft.com/office/drawing/2014/main" id="{97B4BA41-D9DD-FC4E-AFF6-2659E2D90A1F}"/>
              </a:ext>
            </a:extLst>
          </p:cNvPr>
          <p:cNvSpPr txBox="1">
            <a:spLocks/>
          </p:cNvSpPr>
          <p:nvPr/>
        </p:nvSpPr>
        <p:spPr>
          <a:xfrm>
            <a:off x="9448800" y="6492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A4A4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4D76-8C1D-494A-B2B6-65995C666EFD}" type="slidenum">
              <a:rPr lang="en-US" smtClean="0"/>
              <a:pPr/>
              <a:t>‹#›</a:t>
            </a:fld>
            <a:endParaRPr lang="en-US"/>
          </a:p>
        </p:txBody>
      </p:sp>
    </p:spTree>
    <p:extLst>
      <p:ext uri="{BB962C8B-B14F-4D97-AF65-F5344CB8AC3E}">
        <p14:creationId xmlns:p14="http://schemas.microsoft.com/office/powerpoint/2010/main" val="2715390037"/>
      </p:ext>
    </p:extLst>
  </p:cSld>
  <p:clrMap bg1="lt1" tx1="dk1" bg2="lt2" tx2="dk2" accent1="accent1" accent2="accent2" accent3="accent3" accent4="accent4" accent5="accent5" accent6="accent6" hlink="hlink" folHlink="folHlink"/>
  <p:sldLayoutIdLst>
    <p:sldLayoutId id="2147483685" r:id="rId1"/>
    <p:sldLayoutId id="2147483715" r:id="rId2"/>
    <p:sldLayoutId id="2147483716" r:id="rId3"/>
    <p:sldLayoutId id="2147483708" r:id="rId4"/>
    <p:sldLayoutId id="2147483711" r:id="rId5"/>
    <p:sldLayoutId id="2147483659" r:id="rId6"/>
    <p:sldLayoutId id="2147483660" r:id="rId7"/>
    <p:sldLayoutId id="2147483661" r:id="rId8"/>
    <p:sldLayoutId id="2147483704" r:id="rId9"/>
    <p:sldLayoutId id="2147483675" r:id="rId10"/>
    <p:sldLayoutId id="2147483658" r:id="rId11"/>
    <p:sldLayoutId id="2147483707" r:id="rId12"/>
    <p:sldLayoutId id="2147483706" r:id="rId13"/>
    <p:sldLayoutId id="2147483663" r:id="rId14"/>
    <p:sldLayoutId id="2147483696" r:id="rId15"/>
    <p:sldLayoutId id="2147483717" r:id="rId16"/>
    <p:sldLayoutId id="2147483698" r:id="rId17"/>
    <p:sldLayoutId id="2147483699" r:id="rId18"/>
    <p:sldLayoutId id="2147483700" r:id="rId19"/>
    <p:sldLayoutId id="2147483705" r:id="rId20"/>
    <p:sldLayoutId id="2147483664" r:id="rId21"/>
    <p:sldLayoutId id="2147483702" r:id="rId22"/>
    <p:sldLayoutId id="2147483718" r:id="rId23"/>
    <p:sldLayoutId id="2147483665" r:id="rId24"/>
    <p:sldLayoutId id="2147483662" r:id="rId25"/>
    <p:sldLayoutId id="2147483712" r:id="rId26"/>
    <p:sldLayoutId id="2147483667" r:id="rId27"/>
    <p:sldLayoutId id="2147483677" r:id="rId28"/>
    <p:sldLayoutId id="2147483694" r:id="rId29"/>
  </p:sldLayoutIdLst>
  <p:hf hdr="0" ftr="0" dt="0"/>
  <p:txStyles>
    <p:titleStyle>
      <a:lvl1pPr algn="l" defTabSz="914400" rtl="0" eaLnBrk="1" latinLnBrk="0" hangingPunct="1">
        <a:lnSpc>
          <a:spcPct val="90000"/>
        </a:lnSpc>
        <a:spcBef>
          <a:spcPct val="0"/>
        </a:spcBef>
        <a:buNone/>
        <a:defRPr sz="4400" kern="1200">
          <a:solidFill>
            <a:srgbClr val="4A4A4A"/>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4A4A4A"/>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rgbClr val="4A4A4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4A4A4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4A4A4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A4A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7.jpeg"/><Relationship Id="rId3" Type="http://schemas.openxmlformats.org/officeDocument/2006/relationships/image" Target="../media/image9.jpeg"/><Relationship Id="rId7" Type="http://schemas.openxmlformats.org/officeDocument/2006/relationships/image" Target="cid:1B6849E6-E8A0-4725-BA53-48AD1EE3E789" TargetMode="External"/><Relationship Id="rId12"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5.jpeg"/><Relationship Id="rId5" Type="http://schemas.openxmlformats.org/officeDocument/2006/relationships/image" Target="../media/image11.jpeg"/><Relationship Id="rId10" Type="http://schemas.openxmlformats.org/officeDocument/2006/relationships/image" Target="../media/image14.jpeg"/><Relationship Id="rId4" Type="http://schemas.openxmlformats.org/officeDocument/2006/relationships/image" Target="../media/image10.jpeg"/><Relationship Id="rId9" Type="http://schemas.openxmlformats.org/officeDocument/2006/relationships/image" Target="cid:ii_kze4pw9p0"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video" Target="https://www.youtube.com/embed/0dwmRaD2M3M?feature=oembed" TargetMode="External"/><Relationship Id="rId7" Type="http://schemas.openxmlformats.org/officeDocument/2006/relationships/image" Target="../media/image19.jpeg"/><Relationship Id="rId2" Type="http://schemas.openxmlformats.org/officeDocument/2006/relationships/video" Target="https://www.youtube.com/embed/f7IFqHJigL0?feature=oembed" TargetMode="External"/><Relationship Id="rId1" Type="http://schemas.openxmlformats.org/officeDocument/2006/relationships/video" Target="https://www.youtube.com/embed/Wdz9xlT5u6c?feature=oembed" TargetMode="External"/><Relationship Id="rId6" Type="http://schemas.openxmlformats.org/officeDocument/2006/relationships/image" Target="../media/image18.jpeg"/><Relationship Id="rId5" Type="http://schemas.openxmlformats.org/officeDocument/2006/relationships/notesSlide" Target="../notesSlides/notesSlide10.xml"/><Relationship Id="rId4"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video" Target="https://www.youtube.com/embed/dUH4ZZWyVww?feature=oembed" TargetMode="External"/><Relationship Id="rId7" Type="http://schemas.openxmlformats.org/officeDocument/2006/relationships/image" Target="../media/image22.jpeg"/><Relationship Id="rId2" Type="http://schemas.openxmlformats.org/officeDocument/2006/relationships/video" Target="https://www.youtube.com/embed/SPIHv_RzivU?feature=oembed" TargetMode="External"/><Relationship Id="rId1" Type="http://schemas.openxmlformats.org/officeDocument/2006/relationships/video" Target="https://www.youtube.com/embed/gV4k-h-9pBQ?feature=oembed" TargetMode="External"/><Relationship Id="rId6" Type="http://schemas.openxmlformats.org/officeDocument/2006/relationships/image" Target="../media/image21.jpeg"/><Relationship Id="rId5" Type="http://schemas.openxmlformats.org/officeDocument/2006/relationships/slideLayout" Target="../slideLayouts/slideLayout16.xml"/><Relationship Id="rId4" Type="http://schemas.openxmlformats.org/officeDocument/2006/relationships/video" Target="https://www.youtube.com/embed/ywOmfqQw08s?feature=oembed" TargetMode="External"/><Relationship Id="rId9"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video" Target="https://www.youtube.com/embed/PR_zxct_xOw?feature=oembed" TargetMode="External"/><Relationship Id="rId7" Type="http://schemas.openxmlformats.org/officeDocument/2006/relationships/image" Target="../media/image28.jpeg"/><Relationship Id="rId2" Type="http://schemas.openxmlformats.org/officeDocument/2006/relationships/video" Target="https://www.youtube.com/embed/SVGKdKi7UpY?feature=oembed" TargetMode="External"/><Relationship Id="rId1" Type="http://schemas.openxmlformats.org/officeDocument/2006/relationships/video" Target="https://www.youtube.com/embed/yjCRZIj-Gmc?feature=oembed" TargetMode="External"/><Relationship Id="rId6" Type="http://schemas.openxmlformats.org/officeDocument/2006/relationships/image" Target="../media/image27.jpeg"/><Relationship Id="rId5" Type="http://schemas.openxmlformats.org/officeDocument/2006/relationships/slideLayout" Target="../slideLayouts/slideLayout16.xml"/><Relationship Id="rId4" Type="http://schemas.openxmlformats.org/officeDocument/2006/relationships/video" Target="https://www.youtube.com/embed/5sMabswjcC8?feature=oembed" TargetMode="External"/><Relationship Id="rId9" Type="http://schemas.openxmlformats.org/officeDocument/2006/relationships/image" Target="../media/image30.jpeg"/></Relationships>
</file>

<file path=ppt/slides/_rels/slide3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4.svg"/><Relationship Id="rId4" Type="http://schemas.openxmlformats.org/officeDocument/2006/relationships/image" Target="../media/image34.svg"/><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video" Target="https://www.youtube.com/embed/65zOo6OQyR8?feature=oembed" TargetMode="External"/><Relationship Id="rId7" Type="http://schemas.openxmlformats.org/officeDocument/2006/relationships/image" Target="../media/image47.jpeg"/><Relationship Id="rId2" Type="http://schemas.openxmlformats.org/officeDocument/2006/relationships/video" Target="https://www.youtube.com/embed/KKUEErc_7q8?feature=oembed" TargetMode="External"/><Relationship Id="rId1" Type="http://schemas.openxmlformats.org/officeDocument/2006/relationships/video" Target="https://www.youtube.com/embed/egB_TvYyc00?feature=oembed" TargetMode="Externa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video" Target="https://www.youtube.com/embed/J49blGqgw5A?feature=oembed" TargetMode="External"/><Relationship Id="rId7" Type="http://schemas.openxmlformats.org/officeDocument/2006/relationships/image" Target="../media/image51.jpeg"/><Relationship Id="rId2" Type="http://schemas.openxmlformats.org/officeDocument/2006/relationships/video" Target="https://www.youtube.com/embed/37QZB1BnIlo?feature=oembed" TargetMode="External"/><Relationship Id="rId1" Type="http://schemas.openxmlformats.org/officeDocument/2006/relationships/video" Target="https://www.youtube.com/embed/FBHHkTWTP5s?feature=oembed" TargetMode="External"/><Relationship Id="rId6" Type="http://schemas.openxmlformats.org/officeDocument/2006/relationships/image" Target="../media/image50.jpeg"/><Relationship Id="rId5" Type="http://schemas.openxmlformats.org/officeDocument/2006/relationships/notesSlide" Target="../notesSlides/notesSlide23.xml"/><Relationship Id="rId4"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33.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34.svg"/><Relationship Id="rId9" Type="http://schemas.openxmlformats.org/officeDocument/2006/relationships/image" Target="../media/image57.png"/></Relationships>
</file>

<file path=ppt/slides/_rels/slide4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3.png"/><Relationship Id="rId7"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34.sv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23B70A-135D-0A4A-A9B2-CF853E0DD72F}"/>
              </a:ext>
            </a:extLst>
          </p:cNvPr>
          <p:cNvSpPr>
            <a:spLocks noGrp="1"/>
          </p:cNvSpPr>
          <p:nvPr>
            <p:ph type="body" sz="quarter" idx="10"/>
          </p:nvPr>
        </p:nvSpPr>
        <p:spPr>
          <a:xfrm>
            <a:off x="707457" y="3475100"/>
            <a:ext cx="7878759" cy="1179196"/>
          </a:xfrm>
        </p:spPr>
        <p:txBody>
          <a:bodyPr>
            <a:noAutofit/>
          </a:bodyPr>
          <a:lstStyle/>
          <a:p>
            <a:r>
              <a:rPr lang="en-GB" sz="2800"/>
              <a:t>Ofwat &amp; CCW</a:t>
            </a:r>
          </a:p>
          <a:p>
            <a:r>
              <a:rPr lang="en-GB"/>
              <a:t>Sewage Flooding Experiences</a:t>
            </a:r>
          </a:p>
        </p:txBody>
      </p:sp>
      <p:sp>
        <p:nvSpPr>
          <p:cNvPr id="3" name="Text Placeholder 2">
            <a:extLst>
              <a:ext uri="{FF2B5EF4-FFF2-40B4-BE49-F238E27FC236}">
                <a16:creationId xmlns:a16="http://schemas.microsoft.com/office/drawing/2014/main" id="{FED4D47B-EC76-3043-92E4-51C3AD33018F}"/>
              </a:ext>
            </a:extLst>
          </p:cNvPr>
          <p:cNvSpPr>
            <a:spLocks noGrp="1"/>
          </p:cNvSpPr>
          <p:nvPr>
            <p:ph type="body" sz="quarter" idx="11"/>
          </p:nvPr>
        </p:nvSpPr>
        <p:spPr/>
        <p:txBody>
          <a:bodyPr/>
          <a:lstStyle/>
          <a:p>
            <a:r>
              <a:rPr lang="en-GB" dirty="0"/>
              <a:t>May 2022</a:t>
            </a:r>
          </a:p>
        </p:txBody>
      </p:sp>
    </p:spTree>
    <p:extLst>
      <p:ext uri="{BB962C8B-B14F-4D97-AF65-F5344CB8AC3E}">
        <p14:creationId xmlns:p14="http://schemas.microsoft.com/office/powerpoint/2010/main" val="365978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06C4AE-5A05-1946-9EF0-84FCD2FFB6B8}"/>
              </a:ext>
            </a:extLst>
          </p:cNvPr>
          <p:cNvSpPr>
            <a:spLocks noGrp="1"/>
          </p:cNvSpPr>
          <p:nvPr>
            <p:ph type="body" sz="quarter" idx="16"/>
          </p:nvPr>
        </p:nvSpPr>
        <p:spPr>
          <a:xfrm>
            <a:off x="759173" y="4673610"/>
            <a:ext cx="2453927" cy="1119600"/>
          </a:xfrm>
        </p:spPr>
        <p:txBody>
          <a:bodyPr/>
          <a:lstStyle/>
          <a:p>
            <a:r>
              <a:rPr lang="en-US"/>
              <a:t>COMPENSATION</a:t>
            </a:r>
          </a:p>
        </p:txBody>
      </p:sp>
      <p:sp>
        <p:nvSpPr>
          <p:cNvPr id="3" name="Text Placeholder 2">
            <a:extLst>
              <a:ext uri="{FF2B5EF4-FFF2-40B4-BE49-F238E27FC236}">
                <a16:creationId xmlns:a16="http://schemas.microsoft.com/office/drawing/2014/main" id="{7D09B6B7-8E08-BE4D-A1DD-35D802C9681A}"/>
              </a:ext>
            </a:extLst>
          </p:cNvPr>
          <p:cNvSpPr>
            <a:spLocks noGrp="1"/>
          </p:cNvSpPr>
          <p:nvPr>
            <p:ph type="body" sz="quarter" idx="15"/>
          </p:nvPr>
        </p:nvSpPr>
        <p:spPr>
          <a:xfrm>
            <a:off x="759173" y="3365065"/>
            <a:ext cx="2453927" cy="1123994"/>
          </a:xfrm>
        </p:spPr>
        <p:txBody>
          <a:bodyPr/>
          <a:lstStyle/>
          <a:p>
            <a:r>
              <a:rPr lang="en-US"/>
              <a:t>RESPONSIBILITY &amp; RESOLUTION</a:t>
            </a:r>
          </a:p>
        </p:txBody>
      </p:sp>
      <p:sp>
        <p:nvSpPr>
          <p:cNvPr id="4" name="Text Placeholder 3">
            <a:extLst>
              <a:ext uri="{FF2B5EF4-FFF2-40B4-BE49-F238E27FC236}">
                <a16:creationId xmlns:a16="http://schemas.microsoft.com/office/drawing/2014/main" id="{DFB97000-BB76-364E-BCC4-6788F9568D6B}"/>
              </a:ext>
            </a:extLst>
          </p:cNvPr>
          <p:cNvSpPr>
            <a:spLocks noGrp="1"/>
          </p:cNvSpPr>
          <p:nvPr>
            <p:ph type="body" sz="quarter" idx="14"/>
          </p:nvPr>
        </p:nvSpPr>
        <p:spPr>
          <a:xfrm>
            <a:off x="759173" y="2089955"/>
            <a:ext cx="2453927" cy="1119601"/>
          </a:xfrm>
        </p:spPr>
        <p:txBody>
          <a:bodyPr/>
          <a:lstStyle/>
          <a:p>
            <a:r>
              <a:rPr lang="en-US"/>
              <a:t>COMMUNICATION</a:t>
            </a:r>
          </a:p>
        </p:txBody>
      </p:sp>
      <p:sp>
        <p:nvSpPr>
          <p:cNvPr id="5" name="Text Placeholder 4">
            <a:extLst>
              <a:ext uri="{FF2B5EF4-FFF2-40B4-BE49-F238E27FC236}">
                <a16:creationId xmlns:a16="http://schemas.microsoft.com/office/drawing/2014/main" id="{6E772B03-1C12-F445-99D3-696316C44E9B}"/>
              </a:ext>
            </a:extLst>
          </p:cNvPr>
          <p:cNvSpPr>
            <a:spLocks noGrp="1"/>
          </p:cNvSpPr>
          <p:nvPr>
            <p:ph type="body" sz="quarter" idx="17"/>
          </p:nvPr>
        </p:nvSpPr>
        <p:spPr>
          <a:xfrm>
            <a:off x="3365501" y="2088550"/>
            <a:ext cx="8198178" cy="1121006"/>
          </a:xfrm>
        </p:spPr>
        <p:txBody>
          <a:bodyPr anchor="ctr"/>
          <a:lstStyle/>
          <a:p>
            <a:r>
              <a:rPr lang="en-US" sz="1600" dirty="0"/>
              <a:t>Wastewater companies are felt to be failing in their communication to customers, a problem which can significantly exacerbate the negative impact of the flooding event itself. </a:t>
            </a:r>
            <a:r>
              <a:rPr lang="en-US" sz="1600" b="1" dirty="0"/>
              <a:t>Accessibility, empathy, proactivity </a:t>
            </a:r>
            <a:r>
              <a:rPr lang="en-US" sz="1600" dirty="0"/>
              <a:t>and</a:t>
            </a:r>
            <a:r>
              <a:rPr lang="en-US" sz="1600" b="1" dirty="0"/>
              <a:t> transparency are the most important </a:t>
            </a:r>
            <a:r>
              <a:rPr lang="en-US" sz="1600" dirty="0"/>
              <a:t>traits to implement and should be used consistently across all customers and scenarios, to ensure that customers do not have to drive the process themselves.  </a:t>
            </a:r>
          </a:p>
        </p:txBody>
      </p:sp>
      <p:sp>
        <p:nvSpPr>
          <p:cNvPr id="6" name="Text Placeholder 5">
            <a:extLst>
              <a:ext uri="{FF2B5EF4-FFF2-40B4-BE49-F238E27FC236}">
                <a16:creationId xmlns:a16="http://schemas.microsoft.com/office/drawing/2014/main" id="{404A82DB-90F1-534F-BF63-64FD2781AB41}"/>
              </a:ext>
            </a:extLst>
          </p:cNvPr>
          <p:cNvSpPr>
            <a:spLocks noGrp="1"/>
          </p:cNvSpPr>
          <p:nvPr>
            <p:ph type="body" sz="quarter" idx="18"/>
          </p:nvPr>
        </p:nvSpPr>
        <p:spPr>
          <a:xfrm>
            <a:off x="3352399" y="3396339"/>
            <a:ext cx="8233314" cy="1119599"/>
          </a:xfrm>
        </p:spPr>
        <p:txBody>
          <a:bodyPr anchor="ctr"/>
          <a:lstStyle/>
          <a:p>
            <a:r>
              <a:rPr lang="en-US" sz="1600" dirty="0"/>
              <a:t>Wastewater companies are also seen to be inconsistent and ineffective in offering full resolution to customers, which ultimately should be to fix the problem (and prevent or </a:t>
            </a:r>
            <a:r>
              <a:rPr lang="en-US" sz="1600" dirty="0" err="1"/>
              <a:t>minimise</a:t>
            </a:r>
            <a:r>
              <a:rPr lang="en-US" sz="1600" dirty="0"/>
              <a:t> future impact). Furthermore, they are viewed as avoiding taking responsibility, and thus failing to fully resolve underlying problems and causes of sewage flooding.</a:t>
            </a:r>
          </a:p>
        </p:txBody>
      </p:sp>
      <p:sp>
        <p:nvSpPr>
          <p:cNvPr id="7" name="Text Placeholder 6">
            <a:extLst>
              <a:ext uri="{FF2B5EF4-FFF2-40B4-BE49-F238E27FC236}">
                <a16:creationId xmlns:a16="http://schemas.microsoft.com/office/drawing/2014/main" id="{B828F229-9E7A-6049-BE86-C261F3ED1ED1}"/>
              </a:ext>
            </a:extLst>
          </p:cNvPr>
          <p:cNvSpPr>
            <a:spLocks noGrp="1"/>
          </p:cNvSpPr>
          <p:nvPr>
            <p:ph type="body" sz="quarter" idx="19"/>
          </p:nvPr>
        </p:nvSpPr>
        <p:spPr>
          <a:xfrm>
            <a:off x="3326846" y="4727058"/>
            <a:ext cx="8233314" cy="1055135"/>
          </a:xfrm>
        </p:spPr>
        <p:txBody>
          <a:bodyPr anchor="ctr"/>
          <a:lstStyle/>
          <a:p>
            <a:r>
              <a:rPr lang="en-US" sz="1600" dirty="0"/>
              <a:t>Whilst some customers feel that compensation is not an immediate priority for all sewage flooding events, (and some would even prefer investment in improving infrastructure ahead of pay-outs) there is a strong need to be consistent in the way that compensation is offered, and the GSS guidelines adapted accordingly to make them fit customers’ expectations. </a:t>
            </a:r>
          </a:p>
        </p:txBody>
      </p:sp>
      <p:sp>
        <p:nvSpPr>
          <p:cNvPr id="9" name="Text Placeholder 8">
            <a:extLst>
              <a:ext uri="{FF2B5EF4-FFF2-40B4-BE49-F238E27FC236}">
                <a16:creationId xmlns:a16="http://schemas.microsoft.com/office/drawing/2014/main" id="{07376B17-3D7B-7B49-A89A-68F75AAB0D60}"/>
              </a:ext>
            </a:extLst>
          </p:cNvPr>
          <p:cNvSpPr>
            <a:spLocks noGrp="1"/>
          </p:cNvSpPr>
          <p:nvPr>
            <p:ph type="body" sz="quarter" idx="12"/>
          </p:nvPr>
        </p:nvSpPr>
        <p:spPr/>
        <p:txBody>
          <a:bodyPr>
            <a:normAutofit lnSpcReduction="10000"/>
          </a:bodyPr>
          <a:lstStyle/>
          <a:p>
            <a:r>
              <a:rPr lang="en-US"/>
              <a:t>There is a strong need for improvements to be made in the service given to customers across three key areas:</a:t>
            </a:r>
          </a:p>
        </p:txBody>
      </p:sp>
    </p:spTree>
    <p:extLst>
      <p:ext uri="{BB962C8B-B14F-4D97-AF65-F5344CB8AC3E}">
        <p14:creationId xmlns:p14="http://schemas.microsoft.com/office/powerpoint/2010/main" val="783543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7C3F16C6-38BE-DD45-97AC-2AD4B57FACE9}"/>
              </a:ext>
            </a:extLst>
          </p:cNvPr>
          <p:cNvSpPr>
            <a:spLocks noGrp="1"/>
          </p:cNvSpPr>
          <p:nvPr>
            <p:ph type="body" sz="quarter" idx="10"/>
          </p:nvPr>
        </p:nvSpPr>
        <p:spPr>
          <a:xfrm>
            <a:off x="2708934" y="1573570"/>
            <a:ext cx="8323484" cy="2251492"/>
          </a:xfrm>
        </p:spPr>
        <p:txBody>
          <a:bodyPr/>
          <a:lstStyle/>
          <a:p>
            <a:r>
              <a:rPr lang="en-GB"/>
              <a:t>The experience and impact of sewage flooding</a:t>
            </a:r>
          </a:p>
        </p:txBody>
      </p:sp>
      <p:sp>
        <p:nvSpPr>
          <p:cNvPr id="8" name="TextBox 7">
            <a:extLst>
              <a:ext uri="{FF2B5EF4-FFF2-40B4-BE49-F238E27FC236}">
                <a16:creationId xmlns:a16="http://schemas.microsoft.com/office/drawing/2014/main" id="{ED9A0B22-5926-114D-A7ED-289490BDA94C}"/>
              </a:ext>
            </a:extLst>
          </p:cNvPr>
          <p:cNvSpPr txBox="1"/>
          <p:nvPr/>
        </p:nvSpPr>
        <p:spPr>
          <a:xfrm>
            <a:off x="1648230" y="1854644"/>
            <a:ext cx="1060704" cy="923330"/>
          </a:xfrm>
          <a:prstGeom prst="rect">
            <a:avLst/>
          </a:prstGeom>
          <a:noFill/>
        </p:spPr>
        <p:txBody>
          <a:bodyPr wrap="square" rtlCol="0">
            <a:spAutoFit/>
          </a:bodyPr>
          <a:lstStyle/>
          <a:p>
            <a:r>
              <a:rPr lang="en-GB" sz="5400">
                <a:solidFill>
                  <a:schemeClr val="bg1"/>
                </a:solidFill>
                <a:latin typeface="Arial" panose="020B0604020202020204" pitchFamily="34" charset="0"/>
                <a:cs typeface="Arial" panose="020B0604020202020204" pitchFamily="34" charset="0"/>
              </a:rPr>
              <a:t>03</a:t>
            </a:r>
          </a:p>
        </p:txBody>
      </p:sp>
    </p:spTree>
    <p:extLst>
      <p:ext uri="{BB962C8B-B14F-4D97-AF65-F5344CB8AC3E}">
        <p14:creationId xmlns:p14="http://schemas.microsoft.com/office/powerpoint/2010/main" val="3308012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E1D451-8893-1E48-B8DA-AA4D9173C95B}"/>
              </a:ext>
            </a:extLst>
          </p:cNvPr>
          <p:cNvSpPr>
            <a:spLocks noGrp="1"/>
          </p:cNvSpPr>
          <p:nvPr>
            <p:ph type="body" sz="quarter" idx="12"/>
          </p:nvPr>
        </p:nvSpPr>
        <p:spPr/>
        <p:txBody>
          <a:bodyPr>
            <a:normAutofit fontScale="92500" lnSpcReduction="10000"/>
          </a:bodyPr>
          <a:lstStyle/>
          <a:p>
            <a:r>
              <a:rPr lang="en-GB"/>
              <a:t>Overall, sewage flooding is felt to be highly distressing, with even low physical impact events causing a significant emotional impact</a:t>
            </a:r>
          </a:p>
        </p:txBody>
      </p:sp>
      <p:sp>
        <p:nvSpPr>
          <p:cNvPr id="21" name="TextBox 20">
            <a:extLst>
              <a:ext uri="{FF2B5EF4-FFF2-40B4-BE49-F238E27FC236}">
                <a16:creationId xmlns:a16="http://schemas.microsoft.com/office/drawing/2014/main" id="{6CFE84E6-32F5-B046-AD81-BD59BD74C063}"/>
              </a:ext>
            </a:extLst>
          </p:cNvPr>
          <p:cNvSpPr txBox="1"/>
          <p:nvPr/>
        </p:nvSpPr>
        <p:spPr>
          <a:xfrm>
            <a:off x="759173" y="1910331"/>
            <a:ext cx="10369024" cy="338554"/>
          </a:xfrm>
          <a:prstGeom prst="rect">
            <a:avLst/>
          </a:prstGeom>
          <a:noFill/>
        </p:spPr>
        <p:txBody>
          <a:bodyPr wrap="square" rtlCol="0">
            <a:spAutoFit/>
          </a:bodyPr>
          <a:lstStyle/>
          <a:p>
            <a:r>
              <a:rPr lang="en-US" sz="1600" i="1"/>
              <a:t> </a:t>
            </a:r>
          </a:p>
        </p:txBody>
      </p:sp>
      <p:sp>
        <p:nvSpPr>
          <p:cNvPr id="22" name="Rectangle 21">
            <a:extLst>
              <a:ext uri="{FF2B5EF4-FFF2-40B4-BE49-F238E27FC236}">
                <a16:creationId xmlns:a16="http://schemas.microsoft.com/office/drawing/2014/main" id="{2FE4541F-65A7-BB45-AF03-E74A2D3FED76}"/>
              </a:ext>
            </a:extLst>
          </p:cNvPr>
          <p:cNvSpPr/>
          <p:nvPr/>
        </p:nvSpPr>
        <p:spPr>
          <a:xfrm>
            <a:off x="817065" y="1703758"/>
            <a:ext cx="10444907" cy="1012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a:p>
            <a:pPr algn="ctr"/>
            <a:r>
              <a:rPr lang="en-US" sz="1600">
                <a:solidFill>
                  <a:schemeClr val="tx1"/>
                </a:solidFill>
              </a:rPr>
              <a:t>Whilst there is a spectrum of impact, </a:t>
            </a:r>
            <a:r>
              <a:rPr lang="en-US" sz="1600" b="1">
                <a:solidFill>
                  <a:schemeClr val="tx1"/>
                </a:solidFill>
              </a:rPr>
              <a:t>any type of sewage flooding has a significant negative impact on customers</a:t>
            </a:r>
            <a:r>
              <a:rPr lang="en-US" sz="1600">
                <a:solidFill>
                  <a:schemeClr val="tx1"/>
                </a:solidFill>
              </a:rPr>
              <a:t>. </a:t>
            </a:r>
            <a:r>
              <a:rPr lang="en-GB" sz="1600">
                <a:solidFill>
                  <a:schemeClr val="tx1"/>
                </a:solidFill>
              </a:rPr>
              <a:t>Regardless of the nature of the flooding event, when asked to give a severity score from 0-10, customers rarely give below a 5. </a:t>
            </a:r>
          </a:p>
        </p:txBody>
      </p:sp>
      <p:sp>
        <p:nvSpPr>
          <p:cNvPr id="29" name="Rectangle 28">
            <a:extLst>
              <a:ext uri="{FF2B5EF4-FFF2-40B4-BE49-F238E27FC236}">
                <a16:creationId xmlns:a16="http://schemas.microsoft.com/office/drawing/2014/main" id="{E2BC8994-6F09-974B-96CE-58F34C5BC3D2}"/>
              </a:ext>
            </a:extLst>
          </p:cNvPr>
          <p:cNvSpPr/>
          <p:nvPr/>
        </p:nvSpPr>
        <p:spPr>
          <a:xfrm>
            <a:off x="874788" y="3407638"/>
            <a:ext cx="4571715" cy="243910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a:solidFill>
                <a:schemeClr val="tx1"/>
              </a:solidFill>
            </a:endParaRPr>
          </a:p>
          <a:p>
            <a:pPr algn="ctr"/>
            <a:r>
              <a:rPr lang="en-GB" sz="1400">
                <a:solidFill>
                  <a:schemeClr val="tx1"/>
                </a:solidFill>
              </a:rPr>
              <a:t>Low severity events include bad household smells, bathrooms, gardens or car parking spaces being out of use or sinks requiring regular unblocking, which can be unpleasant and stressful for customers to manage.</a:t>
            </a:r>
          </a:p>
          <a:p>
            <a:pPr algn="ctr"/>
            <a:endParaRPr lang="en-GB" sz="1400" b="1" i="1">
              <a:solidFill>
                <a:schemeClr val="tx1"/>
              </a:solidFill>
            </a:endParaRPr>
          </a:p>
        </p:txBody>
      </p:sp>
      <p:sp>
        <p:nvSpPr>
          <p:cNvPr id="30" name="Rectangle 29">
            <a:extLst>
              <a:ext uri="{FF2B5EF4-FFF2-40B4-BE49-F238E27FC236}">
                <a16:creationId xmlns:a16="http://schemas.microsoft.com/office/drawing/2014/main" id="{BC130A5F-9B1F-D54B-B038-D3EB8AEF2FDF}"/>
              </a:ext>
            </a:extLst>
          </p:cNvPr>
          <p:cNvSpPr/>
          <p:nvPr/>
        </p:nvSpPr>
        <p:spPr>
          <a:xfrm>
            <a:off x="1084851" y="3028856"/>
            <a:ext cx="4151587" cy="6777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Even in low severity events, customers  experience high levels of frustration and inconvenience</a:t>
            </a:r>
          </a:p>
        </p:txBody>
      </p:sp>
      <p:sp>
        <p:nvSpPr>
          <p:cNvPr id="31" name="Rectangle 30">
            <a:extLst>
              <a:ext uri="{FF2B5EF4-FFF2-40B4-BE49-F238E27FC236}">
                <a16:creationId xmlns:a16="http://schemas.microsoft.com/office/drawing/2014/main" id="{C41046D2-EABF-A840-8E22-9B0B060452E7}"/>
              </a:ext>
            </a:extLst>
          </p:cNvPr>
          <p:cNvSpPr/>
          <p:nvPr/>
        </p:nvSpPr>
        <p:spPr>
          <a:xfrm>
            <a:off x="6932426" y="3353188"/>
            <a:ext cx="4571715" cy="247403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High severity events include ongoing and reoccurring problems, personal belongings or even entire rooms/floors being destroyed, or the individual coming into direct contact with sewage water, which can cause significant practical and emotional damage.</a:t>
            </a:r>
          </a:p>
        </p:txBody>
      </p:sp>
      <p:sp>
        <p:nvSpPr>
          <p:cNvPr id="32" name="Rectangle 31">
            <a:extLst>
              <a:ext uri="{FF2B5EF4-FFF2-40B4-BE49-F238E27FC236}">
                <a16:creationId xmlns:a16="http://schemas.microsoft.com/office/drawing/2014/main" id="{6ECBA8CE-72B3-6846-8910-5AFD1DBCB86B}"/>
              </a:ext>
            </a:extLst>
          </p:cNvPr>
          <p:cNvSpPr/>
          <p:nvPr/>
        </p:nvSpPr>
        <p:spPr>
          <a:xfrm>
            <a:off x="7142491" y="3085151"/>
            <a:ext cx="4151587" cy="6138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Whilst in high severity events, the impact can be traumatic, scarring and widely upsetting with long term effects </a:t>
            </a:r>
          </a:p>
        </p:txBody>
      </p:sp>
      <p:sp>
        <p:nvSpPr>
          <p:cNvPr id="8" name="Left-right Arrow 7">
            <a:extLst>
              <a:ext uri="{FF2B5EF4-FFF2-40B4-BE49-F238E27FC236}">
                <a16:creationId xmlns:a16="http://schemas.microsoft.com/office/drawing/2014/main" id="{00D26719-2855-B74A-A290-AB93416C2644}"/>
              </a:ext>
            </a:extLst>
          </p:cNvPr>
          <p:cNvSpPr/>
          <p:nvPr/>
        </p:nvSpPr>
        <p:spPr>
          <a:xfrm>
            <a:off x="5574609" y="4300219"/>
            <a:ext cx="1166649" cy="683173"/>
          </a:xfrm>
          <a:prstGeom prst="lef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452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E1D451-8893-1E48-B8DA-AA4D9173C95B}"/>
              </a:ext>
            </a:extLst>
          </p:cNvPr>
          <p:cNvSpPr>
            <a:spLocks noGrp="1"/>
          </p:cNvSpPr>
          <p:nvPr>
            <p:ph type="body" sz="quarter" idx="12"/>
          </p:nvPr>
        </p:nvSpPr>
        <p:spPr/>
        <p:txBody>
          <a:bodyPr>
            <a:normAutofit lnSpcReduction="10000"/>
          </a:bodyPr>
          <a:lstStyle/>
          <a:p>
            <a:r>
              <a:rPr lang="en-GB"/>
              <a:t>Whilst the nature of the flood is key, personal circumstances and living situations also influence impact on customers </a:t>
            </a:r>
          </a:p>
        </p:txBody>
      </p:sp>
      <p:sp>
        <p:nvSpPr>
          <p:cNvPr id="10" name="Rectangle 9">
            <a:extLst>
              <a:ext uri="{FF2B5EF4-FFF2-40B4-BE49-F238E27FC236}">
                <a16:creationId xmlns:a16="http://schemas.microsoft.com/office/drawing/2014/main" id="{C15E8CDD-83FD-4D48-9907-2491034A26E4}"/>
              </a:ext>
            </a:extLst>
          </p:cNvPr>
          <p:cNvSpPr/>
          <p:nvPr/>
        </p:nvSpPr>
        <p:spPr>
          <a:xfrm>
            <a:off x="4656083" y="1963193"/>
            <a:ext cx="2428410" cy="15069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Personal factors, </a:t>
            </a:r>
            <a:r>
              <a:rPr lang="en-GB" sz="1400">
                <a:solidFill>
                  <a:schemeClr val="tx1"/>
                </a:solidFill>
              </a:rPr>
              <a:t>including disabilities, mental wellbeing, financial security and having children.</a:t>
            </a:r>
            <a:endParaRPr lang="en-GB" sz="1400" b="1">
              <a:solidFill>
                <a:schemeClr val="tx1"/>
              </a:solidFill>
            </a:endParaRPr>
          </a:p>
        </p:txBody>
      </p:sp>
      <p:sp>
        <p:nvSpPr>
          <p:cNvPr id="5" name="Rectangle 4">
            <a:extLst>
              <a:ext uri="{FF2B5EF4-FFF2-40B4-BE49-F238E27FC236}">
                <a16:creationId xmlns:a16="http://schemas.microsoft.com/office/drawing/2014/main" id="{49AD76F9-F735-9540-97BA-4631DACEDAEE}"/>
              </a:ext>
            </a:extLst>
          </p:cNvPr>
          <p:cNvSpPr/>
          <p:nvPr/>
        </p:nvSpPr>
        <p:spPr>
          <a:xfrm>
            <a:off x="4656083" y="3770698"/>
            <a:ext cx="2428410" cy="1506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Living situation, </a:t>
            </a:r>
            <a:r>
              <a:rPr lang="en-GB" sz="1400">
                <a:solidFill>
                  <a:schemeClr val="tx1"/>
                </a:solidFill>
              </a:rPr>
              <a:t>including extra available space beyond the affected area and the feasibility of moving elsewhere/using other facilities. </a:t>
            </a:r>
          </a:p>
        </p:txBody>
      </p:sp>
      <p:sp>
        <p:nvSpPr>
          <p:cNvPr id="7" name="Rectangular Callout 6">
            <a:extLst>
              <a:ext uri="{FF2B5EF4-FFF2-40B4-BE49-F238E27FC236}">
                <a16:creationId xmlns:a16="http://schemas.microsoft.com/office/drawing/2014/main" id="{A026D324-744F-504C-9CAA-C8EBB100A9D3}"/>
              </a:ext>
            </a:extLst>
          </p:cNvPr>
          <p:cNvSpPr/>
          <p:nvPr/>
        </p:nvSpPr>
        <p:spPr>
          <a:xfrm>
            <a:off x="7199586" y="1963193"/>
            <a:ext cx="4225679" cy="1472294"/>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“Being a wheelchair user myself, we searched and searched for ages to look for hotels with adapted bathrooms to stay in while work was being done.”</a:t>
            </a:r>
          </a:p>
          <a:p>
            <a:pPr marL="22225" lvl="0" algn="r">
              <a:spcBef>
                <a:spcPts val="1800"/>
              </a:spcBef>
              <a:spcAft>
                <a:spcPts val="600"/>
              </a:spcAft>
              <a:defRPr/>
            </a:pPr>
            <a:r>
              <a:rPr lang="en-US" sz="1200">
                <a:solidFill>
                  <a:schemeClr val="tx1"/>
                </a:solidFill>
              </a:rPr>
              <a:t>Internal, multiple, high severity</a:t>
            </a:r>
          </a:p>
        </p:txBody>
      </p:sp>
      <p:sp>
        <p:nvSpPr>
          <p:cNvPr id="8" name="Rectangular Callout 7">
            <a:extLst>
              <a:ext uri="{FF2B5EF4-FFF2-40B4-BE49-F238E27FC236}">
                <a16:creationId xmlns:a16="http://schemas.microsoft.com/office/drawing/2014/main" id="{DCCCC8FC-FBB3-5343-8982-26622EBD2098}"/>
              </a:ext>
            </a:extLst>
          </p:cNvPr>
          <p:cNvSpPr/>
          <p:nvPr/>
        </p:nvSpPr>
        <p:spPr>
          <a:xfrm>
            <a:off x="7199585" y="3770698"/>
            <a:ext cx="4225679" cy="1506923"/>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“Had I not had access to the office showers or swimming pool it would have been a nightmare – luckily everything was open at that point of lockdown.”</a:t>
            </a:r>
          </a:p>
          <a:p>
            <a:pPr marL="22225" lvl="0" algn="r">
              <a:spcBef>
                <a:spcPts val="1800"/>
              </a:spcBef>
              <a:spcAft>
                <a:spcPts val="600"/>
              </a:spcAft>
              <a:defRPr/>
            </a:pPr>
            <a:r>
              <a:rPr lang="en-US" sz="1200">
                <a:solidFill>
                  <a:schemeClr val="tx1"/>
                </a:solidFill>
              </a:rPr>
              <a:t>Internal, multiple, low severity</a:t>
            </a:r>
          </a:p>
        </p:txBody>
      </p:sp>
      <p:sp>
        <p:nvSpPr>
          <p:cNvPr id="9" name="TextBox 8">
            <a:extLst>
              <a:ext uri="{FF2B5EF4-FFF2-40B4-BE49-F238E27FC236}">
                <a16:creationId xmlns:a16="http://schemas.microsoft.com/office/drawing/2014/main" id="{6197A0A7-ECC8-884A-B83B-60B6CBC9A110}"/>
              </a:ext>
            </a:extLst>
          </p:cNvPr>
          <p:cNvSpPr txBox="1"/>
          <p:nvPr/>
        </p:nvSpPr>
        <p:spPr>
          <a:xfrm>
            <a:off x="429817" y="5760929"/>
            <a:ext cx="11332366" cy="646331"/>
          </a:xfrm>
          <a:prstGeom prst="rect">
            <a:avLst/>
          </a:prstGeom>
          <a:noFill/>
        </p:spPr>
        <p:txBody>
          <a:bodyPr wrap="square" rtlCol="0">
            <a:spAutoFit/>
          </a:bodyPr>
          <a:lstStyle/>
          <a:p>
            <a:pPr algn="ctr"/>
            <a:r>
              <a:rPr lang="en-US" b="1" u="sng"/>
              <a:t>As a result, the severity of a flooding event does not always correlate with </a:t>
            </a:r>
          </a:p>
          <a:p>
            <a:pPr algn="ctr"/>
            <a:r>
              <a:rPr lang="en-US" b="1" u="sng"/>
              <a:t>the impact on a customer. </a:t>
            </a:r>
          </a:p>
        </p:txBody>
      </p:sp>
      <p:sp>
        <p:nvSpPr>
          <p:cNvPr id="11" name="TextBox 10">
            <a:extLst>
              <a:ext uri="{FF2B5EF4-FFF2-40B4-BE49-F238E27FC236}">
                <a16:creationId xmlns:a16="http://schemas.microsoft.com/office/drawing/2014/main" id="{84F38FC0-2466-6C42-BB9C-5D290DA218B5}"/>
              </a:ext>
            </a:extLst>
          </p:cNvPr>
          <p:cNvSpPr txBox="1"/>
          <p:nvPr/>
        </p:nvSpPr>
        <p:spPr>
          <a:xfrm>
            <a:off x="966951" y="2443475"/>
            <a:ext cx="3426375" cy="2554545"/>
          </a:xfrm>
          <a:prstGeom prst="rect">
            <a:avLst/>
          </a:prstGeom>
          <a:noFill/>
        </p:spPr>
        <p:txBody>
          <a:bodyPr wrap="square">
            <a:spAutoFit/>
          </a:bodyPr>
          <a:lstStyle/>
          <a:p>
            <a:pPr algn="ctr"/>
            <a:r>
              <a:rPr lang="en-GB" sz="1600">
                <a:solidFill>
                  <a:schemeClr val="tx1"/>
                </a:solidFill>
              </a:rPr>
              <a:t>The nature of the flood itself, including</a:t>
            </a:r>
            <a:r>
              <a:rPr lang="en-GB" sz="1600" b="1">
                <a:solidFill>
                  <a:schemeClr val="tx1"/>
                </a:solidFill>
              </a:rPr>
              <a:t> </a:t>
            </a:r>
            <a:r>
              <a:rPr lang="en-GB" sz="1600">
                <a:solidFill>
                  <a:schemeClr val="tx1"/>
                </a:solidFill>
              </a:rPr>
              <a:t>level of severity, whether it is external or internal, and the area of the property that is affected can be an indication of the impact on a customer. </a:t>
            </a:r>
            <a:r>
              <a:rPr lang="en-GB" sz="1600" b="1"/>
              <a:t>However, in reality other factors can also heighten impact both practically and emotionally:</a:t>
            </a:r>
            <a:endParaRPr lang="en-GB" sz="1600" b="1">
              <a:solidFill>
                <a:schemeClr val="tx1"/>
              </a:solidFill>
            </a:endParaRPr>
          </a:p>
          <a:p>
            <a:pPr algn="ctr"/>
            <a:endParaRPr lang="en-US" sz="1600">
              <a:solidFill>
                <a:schemeClr val="tx1"/>
              </a:solidFill>
            </a:endParaRPr>
          </a:p>
        </p:txBody>
      </p:sp>
    </p:spTree>
    <p:extLst>
      <p:ext uri="{BB962C8B-B14F-4D97-AF65-F5344CB8AC3E}">
        <p14:creationId xmlns:p14="http://schemas.microsoft.com/office/powerpoint/2010/main" val="2621308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E1D451-8893-1E48-B8DA-AA4D9173C95B}"/>
              </a:ext>
            </a:extLst>
          </p:cNvPr>
          <p:cNvSpPr>
            <a:spLocks noGrp="1"/>
          </p:cNvSpPr>
          <p:nvPr>
            <p:ph type="body" sz="quarter" idx="12"/>
          </p:nvPr>
        </p:nvSpPr>
        <p:spPr/>
        <p:txBody>
          <a:bodyPr>
            <a:normAutofit/>
          </a:bodyPr>
          <a:lstStyle/>
          <a:p>
            <a:r>
              <a:rPr lang="en-GB"/>
              <a:t>Overall, damage can be catastrophic </a:t>
            </a:r>
          </a:p>
        </p:txBody>
      </p:sp>
      <p:pic>
        <p:nvPicPr>
          <p:cNvPr id="8" name="Picture 7" descr="A picture containing concrete, cement&#10;&#10;Description automatically generated">
            <a:extLst>
              <a:ext uri="{FF2B5EF4-FFF2-40B4-BE49-F238E27FC236}">
                <a16:creationId xmlns:a16="http://schemas.microsoft.com/office/drawing/2014/main" id="{C73ABE63-05C0-A447-9463-A8EC875D2BE8}"/>
              </a:ext>
            </a:extLst>
          </p:cNvPr>
          <p:cNvPicPr>
            <a:picLocks noChangeAspect="1"/>
          </p:cNvPicPr>
          <p:nvPr/>
        </p:nvPicPr>
        <p:blipFill>
          <a:blip r:embed="rId3"/>
          <a:stretch>
            <a:fillRect/>
          </a:stretch>
        </p:blipFill>
        <p:spPr>
          <a:xfrm rot="5400000">
            <a:off x="8420867" y="1591573"/>
            <a:ext cx="3442239" cy="2581680"/>
          </a:xfrm>
          <a:prstGeom prst="rect">
            <a:avLst/>
          </a:prstGeom>
        </p:spPr>
      </p:pic>
      <p:pic>
        <p:nvPicPr>
          <p:cNvPr id="9" name="Picture 8" descr="A picture containing ground, manhole cover&#10;&#10;Description automatically generated">
            <a:extLst>
              <a:ext uri="{FF2B5EF4-FFF2-40B4-BE49-F238E27FC236}">
                <a16:creationId xmlns:a16="http://schemas.microsoft.com/office/drawing/2014/main" id="{B2D3DBBE-5924-BD4E-A3D2-D9AAA637526C}"/>
              </a:ext>
            </a:extLst>
          </p:cNvPr>
          <p:cNvPicPr>
            <a:picLocks noChangeAspect="1"/>
          </p:cNvPicPr>
          <p:nvPr/>
        </p:nvPicPr>
        <p:blipFill>
          <a:blip r:embed="rId4"/>
          <a:stretch>
            <a:fillRect/>
          </a:stretch>
        </p:blipFill>
        <p:spPr>
          <a:xfrm rot="5400000">
            <a:off x="5341920" y="4985232"/>
            <a:ext cx="1897271" cy="1422953"/>
          </a:xfrm>
          <a:prstGeom prst="rect">
            <a:avLst/>
          </a:prstGeom>
        </p:spPr>
      </p:pic>
      <p:pic>
        <p:nvPicPr>
          <p:cNvPr id="13" name="Picture 12" descr="A picture containing outdoor, yellow, boat&#10;&#10;Description automatically generated">
            <a:extLst>
              <a:ext uri="{FF2B5EF4-FFF2-40B4-BE49-F238E27FC236}">
                <a16:creationId xmlns:a16="http://schemas.microsoft.com/office/drawing/2014/main" id="{F252B9AD-D95E-DC45-9856-82ABA23A3F7D}"/>
              </a:ext>
            </a:extLst>
          </p:cNvPr>
          <p:cNvPicPr>
            <a:picLocks noChangeAspect="1"/>
          </p:cNvPicPr>
          <p:nvPr/>
        </p:nvPicPr>
        <p:blipFill>
          <a:blip r:embed="rId5"/>
          <a:stretch>
            <a:fillRect/>
          </a:stretch>
        </p:blipFill>
        <p:spPr>
          <a:xfrm>
            <a:off x="1143438" y="4659742"/>
            <a:ext cx="2675625" cy="1897270"/>
          </a:xfrm>
          <a:prstGeom prst="rect">
            <a:avLst/>
          </a:prstGeom>
        </p:spPr>
      </p:pic>
      <p:sp>
        <p:nvSpPr>
          <p:cNvPr id="12" name="Rectangle 11">
            <a:extLst>
              <a:ext uri="{FF2B5EF4-FFF2-40B4-BE49-F238E27FC236}">
                <a16:creationId xmlns:a16="http://schemas.microsoft.com/office/drawing/2014/main" id="{E12416B1-84CE-4B44-B38F-7C0DB91A864A}"/>
              </a:ext>
            </a:extLst>
          </p:cNvPr>
          <p:cNvSpPr/>
          <p:nvPr/>
        </p:nvSpPr>
        <p:spPr>
          <a:xfrm>
            <a:off x="590954" y="6432330"/>
            <a:ext cx="9322349" cy="343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i="1">
              <a:solidFill>
                <a:schemeClr val="tx1"/>
              </a:solidFill>
            </a:endParaRPr>
          </a:p>
          <a:p>
            <a:r>
              <a:rPr lang="en-GB" sz="1100" i="1">
                <a:solidFill>
                  <a:schemeClr val="tx1"/>
                </a:solidFill>
              </a:rPr>
              <a:t>Participant photos</a:t>
            </a:r>
          </a:p>
        </p:txBody>
      </p:sp>
      <p:pic>
        <p:nvPicPr>
          <p:cNvPr id="20" name="Picture 19">
            <a:extLst>
              <a:ext uri="{FF2B5EF4-FFF2-40B4-BE49-F238E27FC236}">
                <a16:creationId xmlns:a16="http://schemas.microsoft.com/office/drawing/2014/main" id="{43E3322A-9D3A-684E-B2F9-F25A071C3FF3}"/>
              </a:ext>
            </a:extLst>
          </p:cNvPr>
          <p:cNvPicPr>
            <a:picLocks noChangeAspect="1"/>
          </p:cNvPicPr>
          <p:nvPr/>
        </p:nvPicPr>
        <p:blipFill rotWithShape="1">
          <a:blip r:embed="rId6" r:link="rId7">
            <a:extLst>
              <a:ext uri="{28A0092B-C50C-407E-A947-70E740481C1C}">
                <a14:useLocalDpi xmlns:a14="http://schemas.microsoft.com/office/drawing/2010/main" val="0"/>
              </a:ext>
            </a:extLst>
          </a:blip>
          <a:srcRect t="21776" b="21058"/>
          <a:stretch>
            <a:fillRect/>
          </a:stretch>
        </p:blipFill>
        <p:spPr bwMode="auto">
          <a:xfrm>
            <a:off x="3941078" y="4748072"/>
            <a:ext cx="1529809" cy="1897270"/>
          </a:xfrm>
          <a:prstGeom prst="rect">
            <a:avLst/>
          </a:prstGeom>
          <a:noFill/>
          <a:ln>
            <a:noFill/>
          </a:ln>
        </p:spPr>
      </p:pic>
      <p:pic>
        <p:nvPicPr>
          <p:cNvPr id="21" name="Picture 20">
            <a:extLst>
              <a:ext uri="{FF2B5EF4-FFF2-40B4-BE49-F238E27FC236}">
                <a16:creationId xmlns:a16="http://schemas.microsoft.com/office/drawing/2014/main" id="{5C8F9C75-C73E-B840-95B8-754ABC5859D5}"/>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6157310" y="1161293"/>
            <a:ext cx="2581676" cy="3438005"/>
          </a:xfrm>
          <a:prstGeom prst="rect">
            <a:avLst/>
          </a:prstGeom>
          <a:noFill/>
          <a:ln>
            <a:noFill/>
          </a:ln>
        </p:spPr>
      </p:pic>
      <p:pic>
        <p:nvPicPr>
          <p:cNvPr id="23" name="Picture 22">
            <a:extLst>
              <a:ext uri="{FF2B5EF4-FFF2-40B4-BE49-F238E27FC236}">
                <a16:creationId xmlns:a16="http://schemas.microsoft.com/office/drawing/2014/main" id="{1B595F53-D286-E14C-91D2-116E7E96A67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13043" y="1161293"/>
            <a:ext cx="2581676" cy="3442235"/>
          </a:xfrm>
          <a:prstGeom prst="rect">
            <a:avLst/>
          </a:prstGeom>
          <a:noFill/>
          <a:ln>
            <a:noFill/>
          </a:ln>
        </p:spPr>
      </p:pic>
      <p:pic>
        <p:nvPicPr>
          <p:cNvPr id="24" name="Picture 23">
            <a:extLst>
              <a:ext uri="{FF2B5EF4-FFF2-40B4-BE49-F238E27FC236}">
                <a16:creationId xmlns:a16="http://schemas.microsoft.com/office/drawing/2014/main" id="{73CD579E-D44B-0E44-9DE0-2E45EF93E72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6100" y="1161293"/>
            <a:ext cx="2584783" cy="3442235"/>
          </a:xfrm>
          <a:prstGeom prst="rect">
            <a:avLst/>
          </a:prstGeom>
          <a:noFill/>
          <a:ln>
            <a:noFill/>
          </a:ln>
        </p:spPr>
      </p:pic>
      <p:pic>
        <p:nvPicPr>
          <p:cNvPr id="26" name="Picture 25">
            <a:extLst>
              <a:ext uri="{FF2B5EF4-FFF2-40B4-BE49-F238E27FC236}">
                <a16:creationId xmlns:a16="http://schemas.microsoft.com/office/drawing/2014/main" id="{5937BD18-28A1-014A-9C4D-F59795FDAF3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10224" y="4754209"/>
            <a:ext cx="1424665" cy="1897270"/>
          </a:xfrm>
          <a:prstGeom prst="rect">
            <a:avLst/>
          </a:prstGeom>
          <a:noFill/>
          <a:ln>
            <a:noFill/>
          </a:ln>
        </p:spPr>
      </p:pic>
      <p:pic>
        <p:nvPicPr>
          <p:cNvPr id="27" name="Picture 26">
            <a:extLst>
              <a:ext uri="{FF2B5EF4-FFF2-40B4-BE49-F238E27FC236}">
                <a16:creationId xmlns:a16="http://schemas.microsoft.com/office/drawing/2014/main" id="{28161AF6-0279-8C4D-9E7A-85B9215E2E02}"/>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41369" y="4748072"/>
            <a:ext cx="1422953" cy="1897270"/>
          </a:xfrm>
          <a:prstGeom prst="rect">
            <a:avLst/>
          </a:prstGeom>
          <a:noFill/>
          <a:ln>
            <a:noFill/>
          </a:ln>
        </p:spPr>
      </p:pic>
    </p:spTree>
    <p:extLst>
      <p:ext uri="{BB962C8B-B14F-4D97-AF65-F5344CB8AC3E}">
        <p14:creationId xmlns:p14="http://schemas.microsoft.com/office/powerpoint/2010/main" val="1285782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ular Callout 14">
            <a:extLst>
              <a:ext uri="{FF2B5EF4-FFF2-40B4-BE49-F238E27FC236}">
                <a16:creationId xmlns:a16="http://schemas.microsoft.com/office/drawing/2014/main" id="{7D2C39D4-799B-E748-BA49-6F7C4FFFB55E}"/>
              </a:ext>
            </a:extLst>
          </p:cNvPr>
          <p:cNvSpPr/>
          <p:nvPr/>
        </p:nvSpPr>
        <p:spPr>
          <a:xfrm>
            <a:off x="5870734" y="3705186"/>
            <a:ext cx="2988995" cy="2345039"/>
          </a:xfrm>
          <a:prstGeom prst="wedgeRectCallout">
            <a:avLst>
              <a:gd name="adj1" fmla="val -40644"/>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marR="0" lvl="0" indent="0" algn="ctr" defTabSz="914400" rtl="0" eaLnBrk="1" fontAlgn="auto" latinLnBrk="0" hangingPunct="1">
              <a:lnSpc>
                <a:spcPct val="100000"/>
              </a:lnSpc>
              <a:spcBef>
                <a:spcPts val="1800"/>
              </a:spcBef>
              <a:spcAft>
                <a:spcPts val="600"/>
              </a:spcAft>
              <a:buClrTx/>
              <a:buSzTx/>
              <a:buFontTx/>
              <a:buNone/>
              <a:tabLst/>
              <a:defRPr/>
            </a:pPr>
            <a:r>
              <a:rPr kumimoji="0" lang="en-US" sz="1200" b="0" i="1" u="none" strike="noStrike" kern="1200" cap="none" spc="0" normalizeH="0" baseline="0" noProof="0">
                <a:ln>
                  <a:noFill/>
                </a:ln>
                <a:solidFill>
                  <a:srgbClr val="494949"/>
                </a:solidFill>
                <a:effectLst/>
                <a:uLnTx/>
                <a:uFillTx/>
                <a:latin typeface="Arial" panose="020B0604020202020204"/>
                <a:ea typeface="+mn-ea"/>
                <a:cs typeface="+mn-cs"/>
              </a:rPr>
              <a:t>“What it meant was that we weren’t able to use the ground floor. The damage was to all of the carpets, any furniture that was on the ground level had to be scrapped. We are only just getting back to normal”</a:t>
            </a:r>
          </a:p>
          <a:p>
            <a:pPr marL="22225" marR="0" lvl="0" indent="0" algn="r" defTabSz="914400" rtl="0" eaLnBrk="1" fontAlgn="auto" latinLnBrk="0" hangingPunct="1">
              <a:lnSpc>
                <a:spcPct val="100000"/>
              </a:lnSpc>
              <a:spcBef>
                <a:spcPts val="1800"/>
              </a:spcBef>
              <a:spcAft>
                <a:spcPts val="600"/>
              </a:spcAft>
              <a:buClrTx/>
              <a:buSzTx/>
              <a:buFontTx/>
              <a:buNone/>
              <a:tabLst/>
              <a:defRPr/>
            </a:pPr>
            <a:r>
              <a:rPr kumimoji="0" lang="en-US" sz="1200" b="0" i="0" u="none" strike="noStrike" kern="1200" cap="none" spc="0" normalizeH="0" baseline="0" noProof="0">
                <a:ln>
                  <a:noFill/>
                </a:ln>
                <a:solidFill>
                  <a:srgbClr val="494949"/>
                </a:solidFill>
                <a:effectLst/>
                <a:uLnTx/>
                <a:uFillTx/>
                <a:latin typeface="Arial" panose="020B0604020202020204"/>
                <a:ea typeface="+mn-ea"/>
                <a:cs typeface="+mn-cs"/>
              </a:rPr>
              <a:t>Internal, single, high severity </a:t>
            </a:r>
          </a:p>
        </p:txBody>
      </p:sp>
      <p:sp>
        <p:nvSpPr>
          <p:cNvPr id="16" name="Rectangular Callout 15">
            <a:extLst>
              <a:ext uri="{FF2B5EF4-FFF2-40B4-BE49-F238E27FC236}">
                <a16:creationId xmlns:a16="http://schemas.microsoft.com/office/drawing/2014/main" id="{A5695E8C-58EF-AE4F-8539-3E9F1F4D013A}"/>
              </a:ext>
            </a:extLst>
          </p:cNvPr>
          <p:cNvSpPr/>
          <p:nvPr/>
        </p:nvSpPr>
        <p:spPr>
          <a:xfrm>
            <a:off x="135698" y="3708572"/>
            <a:ext cx="2476494" cy="2345039"/>
          </a:xfrm>
          <a:prstGeom prst="wedgeRectCallout">
            <a:avLst>
              <a:gd name="adj1" fmla="val -40644"/>
              <a:gd name="adj2" fmla="val 57536"/>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marR="0" lvl="0" indent="0" algn="ctr" defTabSz="914400" rtl="0" eaLnBrk="1" fontAlgn="auto" latinLnBrk="0" hangingPunct="1">
              <a:lnSpc>
                <a:spcPct val="100000"/>
              </a:lnSpc>
              <a:spcBef>
                <a:spcPts val="600"/>
              </a:spcBef>
              <a:spcAft>
                <a:spcPts val="600"/>
              </a:spcAft>
              <a:buClrTx/>
              <a:buSzTx/>
              <a:buFontTx/>
              <a:buNone/>
              <a:tabLst/>
              <a:defRPr/>
            </a:pPr>
            <a:r>
              <a:rPr kumimoji="0" lang="en-US" sz="1200" b="0" i="1" u="none" strike="noStrike" kern="1200" cap="none" spc="0" normalizeH="0" baseline="0" noProof="0">
                <a:ln>
                  <a:noFill/>
                </a:ln>
                <a:solidFill>
                  <a:srgbClr val="494949"/>
                </a:solidFill>
                <a:effectLst/>
                <a:uLnTx/>
                <a:uFillTx/>
                <a:latin typeface="Arial" panose="020B0604020202020204"/>
                <a:ea typeface="+mn-ea"/>
                <a:cs typeface="+mn-cs"/>
              </a:rPr>
              <a:t>“You can’t really use the toilet or you’re going to make it worse. There’s smell, and dirt. It’s always a bit of a worry… ‘Oh, we’ve not had a blockage for 6 months – one’s due!’.”</a:t>
            </a:r>
          </a:p>
          <a:p>
            <a:pPr marL="22225" marR="0" lvl="0" indent="0" algn="r" defTabSz="914400"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a:ln>
                  <a:noFill/>
                </a:ln>
                <a:solidFill>
                  <a:srgbClr val="494949"/>
                </a:solidFill>
                <a:effectLst/>
                <a:uLnTx/>
                <a:uFillTx/>
                <a:latin typeface="Arial" panose="020B0604020202020204"/>
                <a:ea typeface="+mn-ea"/>
                <a:cs typeface="+mn-cs"/>
              </a:rPr>
              <a:t>External, multiple, high severity</a:t>
            </a:r>
          </a:p>
        </p:txBody>
      </p:sp>
      <p:sp>
        <p:nvSpPr>
          <p:cNvPr id="22" name="Rectangular Callout 21">
            <a:extLst>
              <a:ext uri="{FF2B5EF4-FFF2-40B4-BE49-F238E27FC236}">
                <a16:creationId xmlns:a16="http://schemas.microsoft.com/office/drawing/2014/main" id="{9CEA945F-2339-0B4E-8DC5-6310C6B10689}"/>
              </a:ext>
            </a:extLst>
          </p:cNvPr>
          <p:cNvSpPr/>
          <p:nvPr/>
        </p:nvSpPr>
        <p:spPr>
          <a:xfrm>
            <a:off x="8336832" y="1509722"/>
            <a:ext cx="3167310" cy="1693197"/>
          </a:xfrm>
          <a:prstGeom prst="wedgeRectCallout">
            <a:avLst>
              <a:gd name="adj1" fmla="val -40644"/>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marR="0" lvl="0" indent="0" algn="ctr" defTabSz="914400" rtl="0" eaLnBrk="1" fontAlgn="auto" latinLnBrk="0" hangingPunct="1">
              <a:lnSpc>
                <a:spcPct val="100000"/>
              </a:lnSpc>
              <a:spcBef>
                <a:spcPts val="400"/>
              </a:spcBef>
              <a:spcAft>
                <a:spcPts val="200"/>
              </a:spcAft>
              <a:buClrTx/>
              <a:buSzTx/>
              <a:buFontTx/>
              <a:buNone/>
              <a:tabLst/>
              <a:defRPr/>
            </a:pPr>
            <a:r>
              <a:rPr kumimoji="0" lang="en-US" sz="1200" b="0" i="1" u="none" strike="noStrike" kern="1200" cap="none" spc="0" normalizeH="0" baseline="0" noProof="0">
                <a:ln>
                  <a:noFill/>
                </a:ln>
                <a:solidFill>
                  <a:srgbClr val="494949"/>
                </a:solidFill>
                <a:effectLst/>
                <a:uLnTx/>
                <a:uFillTx/>
                <a:latin typeface="Arial" panose="020B0604020202020204"/>
                <a:ea typeface="+mn-ea"/>
                <a:cs typeface="+mn-cs"/>
              </a:rPr>
              <a:t>”We’ve literally lost everything. When we got to the hotel, the clothes we were stood in had to be destroyed because they were contaminated.”</a:t>
            </a:r>
          </a:p>
          <a:p>
            <a:pPr marL="22225" marR="0" lvl="0" indent="0" algn="r" defTabSz="914400" rtl="0" eaLnBrk="1" fontAlgn="auto" latinLnBrk="0" hangingPunct="1">
              <a:lnSpc>
                <a:spcPct val="100000"/>
              </a:lnSpc>
              <a:spcBef>
                <a:spcPts val="400"/>
              </a:spcBef>
              <a:spcAft>
                <a:spcPts val="200"/>
              </a:spcAft>
              <a:buClrTx/>
              <a:buSzTx/>
              <a:buFontTx/>
              <a:buNone/>
              <a:tabLst/>
              <a:defRPr/>
            </a:pPr>
            <a:r>
              <a:rPr kumimoji="0" lang="en-US" sz="1200" b="0" i="0" u="none" strike="noStrike" kern="1200" cap="none" spc="0" normalizeH="0" baseline="0" noProof="0">
                <a:ln>
                  <a:noFill/>
                </a:ln>
                <a:solidFill>
                  <a:srgbClr val="494949"/>
                </a:solidFill>
                <a:effectLst/>
                <a:uLnTx/>
                <a:uFillTx/>
                <a:latin typeface="Arial" panose="020B0604020202020204"/>
                <a:ea typeface="+mn-ea"/>
                <a:cs typeface="+mn-cs"/>
              </a:rPr>
              <a:t>Internal/external, multiple, high severity</a:t>
            </a:r>
          </a:p>
        </p:txBody>
      </p:sp>
      <p:sp>
        <p:nvSpPr>
          <p:cNvPr id="23" name="Rectangular Callout 22">
            <a:extLst>
              <a:ext uri="{FF2B5EF4-FFF2-40B4-BE49-F238E27FC236}">
                <a16:creationId xmlns:a16="http://schemas.microsoft.com/office/drawing/2014/main" id="{08B6A028-055E-3A42-8908-5BBFF0CB0614}"/>
              </a:ext>
            </a:extLst>
          </p:cNvPr>
          <p:cNvSpPr/>
          <p:nvPr/>
        </p:nvSpPr>
        <p:spPr>
          <a:xfrm>
            <a:off x="366182" y="1479884"/>
            <a:ext cx="3960935" cy="1906378"/>
          </a:xfrm>
          <a:prstGeom prst="wedgeRectCallout">
            <a:avLst>
              <a:gd name="adj1" fmla="val -40644"/>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marR="0" lvl="0" indent="0" algn="ctr" defTabSz="914400" rtl="0" eaLnBrk="1" fontAlgn="auto" latinLnBrk="0" hangingPunct="1">
              <a:lnSpc>
                <a:spcPct val="100000"/>
              </a:lnSpc>
              <a:spcBef>
                <a:spcPts val="1800"/>
              </a:spcBef>
              <a:spcAft>
                <a:spcPts val="600"/>
              </a:spcAft>
              <a:buClrTx/>
              <a:buSzTx/>
              <a:buFontTx/>
              <a:buNone/>
              <a:tabLst/>
              <a:defRPr/>
            </a:pPr>
            <a:r>
              <a:rPr kumimoji="0" lang="en-US" sz="1200" b="0" i="1" u="none" strike="noStrike" kern="1200" cap="none" spc="0" normalizeH="0" baseline="0" noProof="0">
                <a:ln>
                  <a:noFill/>
                </a:ln>
                <a:solidFill>
                  <a:srgbClr val="494949"/>
                </a:solidFill>
                <a:effectLst/>
                <a:uLnTx/>
                <a:uFillTx/>
                <a:latin typeface="Arial" panose="020B0604020202020204"/>
                <a:ea typeface="+mn-ea"/>
                <a:cs typeface="+mn-cs"/>
              </a:rPr>
              <a:t>“It meant I couldn’t use the bathroom if I had guests round, it’s pointless if you can’t use it. You can’t have a shower or use the toilet without it overflowing… My flat felt pretty gross, I don’t want to invite people over and them ask ‘why does your flat stink of eggs?’.”</a:t>
            </a:r>
          </a:p>
          <a:p>
            <a:pPr marL="22225" marR="0" lvl="0" indent="0" algn="r" defTabSz="914400" rtl="0" eaLnBrk="1" fontAlgn="auto" latinLnBrk="0" hangingPunct="1">
              <a:lnSpc>
                <a:spcPct val="100000"/>
              </a:lnSpc>
              <a:spcBef>
                <a:spcPts val="1800"/>
              </a:spcBef>
              <a:spcAft>
                <a:spcPts val="600"/>
              </a:spcAft>
              <a:buClrTx/>
              <a:buSzTx/>
              <a:buFontTx/>
              <a:buNone/>
              <a:tabLst/>
              <a:defRPr/>
            </a:pPr>
            <a:r>
              <a:rPr kumimoji="0" lang="en-US" sz="1200" b="0" i="0" u="none" strike="noStrike" kern="1200" cap="none" spc="0" normalizeH="0" baseline="0" noProof="0">
                <a:ln>
                  <a:noFill/>
                </a:ln>
                <a:solidFill>
                  <a:srgbClr val="494949"/>
                </a:solidFill>
                <a:effectLst/>
                <a:uLnTx/>
                <a:uFillTx/>
                <a:latin typeface="Arial" panose="020B0604020202020204"/>
                <a:ea typeface="+mn-ea"/>
                <a:cs typeface="+mn-cs"/>
              </a:rPr>
              <a:t>Internal, single, low severity</a:t>
            </a:r>
          </a:p>
        </p:txBody>
      </p:sp>
      <p:sp>
        <p:nvSpPr>
          <p:cNvPr id="26" name="Text Placeholder 3">
            <a:extLst>
              <a:ext uri="{FF2B5EF4-FFF2-40B4-BE49-F238E27FC236}">
                <a16:creationId xmlns:a16="http://schemas.microsoft.com/office/drawing/2014/main" id="{D7CC6602-1656-0E48-8E1D-F61126CC3817}"/>
              </a:ext>
            </a:extLst>
          </p:cNvPr>
          <p:cNvSpPr txBox="1">
            <a:spLocks/>
          </p:cNvSpPr>
          <p:nvPr/>
        </p:nvSpPr>
        <p:spPr>
          <a:xfrm>
            <a:off x="759173" y="686924"/>
            <a:ext cx="10744968" cy="792960"/>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4A4A4A"/>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rgbClr val="4A4A4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4A4A4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4A4A4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A4A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srgbClr val="4A4A4A"/>
                </a:solidFill>
                <a:effectLst/>
                <a:uLnTx/>
                <a:uFillTx/>
                <a:latin typeface="Arial" panose="020B0604020202020204" pitchFamily="34" charset="0"/>
                <a:ea typeface="+mn-ea"/>
                <a:cs typeface="Arial" panose="020B0604020202020204" pitchFamily="34" charset="0"/>
              </a:rPr>
              <a:t>And the impact on customers far reaching and significant</a:t>
            </a:r>
          </a:p>
        </p:txBody>
      </p:sp>
      <p:pic>
        <p:nvPicPr>
          <p:cNvPr id="5" name="Online Media 4" title="BritainThinks report on sewer flooding - Impact of sewer flooding on customers - video 1">
            <a:hlinkClick r:id="" action="ppaction://media"/>
            <a:extLst>
              <a:ext uri="{FF2B5EF4-FFF2-40B4-BE49-F238E27FC236}">
                <a16:creationId xmlns:a16="http://schemas.microsoft.com/office/drawing/2014/main" id="{D5FBFA7F-35A5-4FF1-94D6-66FE46911716}"/>
              </a:ext>
            </a:extLst>
          </p:cNvPr>
          <p:cNvPicPr>
            <a:picLocks noRot="1" noChangeAspect="1"/>
          </p:cNvPicPr>
          <p:nvPr>
            <a:videoFile r:link="rId1"/>
          </p:nvPr>
        </p:nvPicPr>
        <p:blipFill>
          <a:blip r:embed="rId6"/>
          <a:stretch>
            <a:fillRect/>
          </a:stretch>
        </p:blipFill>
        <p:spPr>
          <a:xfrm>
            <a:off x="2746319" y="4002517"/>
            <a:ext cx="3017561" cy="1704922"/>
          </a:xfrm>
          <a:prstGeom prst="rect">
            <a:avLst/>
          </a:prstGeom>
        </p:spPr>
      </p:pic>
      <p:pic>
        <p:nvPicPr>
          <p:cNvPr id="7" name="Online Media 6" title="BritainThinks report on sewer flooding - Impact of sewer flooding on customers - video 2">
            <a:hlinkClick r:id="" action="ppaction://media"/>
            <a:extLst>
              <a:ext uri="{FF2B5EF4-FFF2-40B4-BE49-F238E27FC236}">
                <a16:creationId xmlns:a16="http://schemas.microsoft.com/office/drawing/2014/main" id="{45EB7BD6-A575-4B77-9F61-9063EB4F3B83}"/>
              </a:ext>
            </a:extLst>
          </p:cNvPr>
          <p:cNvPicPr>
            <a:picLocks noRot="1" noChangeAspect="1"/>
          </p:cNvPicPr>
          <p:nvPr>
            <a:videoFile r:link="rId2"/>
          </p:nvPr>
        </p:nvPicPr>
        <p:blipFill>
          <a:blip r:embed="rId7"/>
          <a:stretch>
            <a:fillRect/>
          </a:stretch>
        </p:blipFill>
        <p:spPr>
          <a:xfrm>
            <a:off x="4768200" y="1617848"/>
            <a:ext cx="3017561" cy="1704922"/>
          </a:xfrm>
          <a:prstGeom prst="rect">
            <a:avLst/>
          </a:prstGeom>
        </p:spPr>
      </p:pic>
      <p:pic>
        <p:nvPicPr>
          <p:cNvPr id="9" name="Online Media 8" title="BritainThinks report on sewer flooding - Impact of sewer flooding on customers - video 3">
            <a:hlinkClick r:id="" action="ppaction://media"/>
            <a:extLst>
              <a:ext uri="{FF2B5EF4-FFF2-40B4-BE49-F238E27FC236}">
                <a16:creationId xmlns:a16="http://schemas.microsoft.com/office/drawing/2014/main" id="{AD840A75-ABEA-4B44-86D1-B459656CA45F}"/>
              </a:ext>
            </a:extLst>
          </p:cNvPr>
          <p:cNvPicPr>
            <a:picLocks noRot="1" noChangeAspect="1"/>
          </p:cNvPicPr>
          <p:nvPr>
            <a:videoFile r:link="rId3"/>
          </p:nvPr>
        </p:nvPicPr>
        <p:blipFill>
          <a:blip r:embed="rId8"/>
          <a:stretch>
            <a:fillRect/>
          </a:stretch>
        </p:blipFill>
        <p:spPr>
          <a:xfrm>
            <a:off x="8966583" y="4002517"/>
            <a:ext cx="3017561" cy="1704922"/>
          </a:xfrm>
          <a:prstGeom prst="rect">
            <a:avLst/>
          </a:prstGeom>
        </p:spPr>
      </p:pic>
    </p:spTree>
    <p:extLst>
      <p:ext uri="{BB962C8B-B14F-4D97-AF65-F5344CB8AC3E}">
        <p14:creationId xmlns:p14="http://schemas.microsoft.com/office/powerpoint/2010/main" val="345845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video>
              <p:cMediaNode vol="80000">
                <p:cTn id="27" fill="hold" display="0">
                  <p:stCondLst>
                    <p:cond delay="indefinite"/>
                  </p:stCondLst>
                </p:cTn>
                <p:tgtEl>
                  <p:spTgt spid="9"/>
                </p:tgtEl>
              </p:cMediaNode>
            </p:video>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E1D451-8893-1E48-B8DA-AA4D9173C95B}"/>
              </a:ext>
            </a:extLst>
          </p:cNvPr>
          <p:cNvSpPr>
            <a:spLocks noGrp="1"/>
          </p:cNvSpPr>
          <p:nvPr>
            <p:ph type="body" sz="quarter" idx="12"/>
          </p:nvPr>
        </p:nvSpPr>
        <p:spPr/>
        <p:txBody>
          <a:bodyPr>
            <a:noAutofit/>
          </a:bodyPr>
          <a:lstStyle/>
          <a:p>
            <a:r>
              <a:rPr lang="en-GB"/>
              <a:t>Alongside practical and emotional damage, sewage flooding triggers deeper emotions of shame and embarrassment </a:t>
            </a:r>
          </a:p>
        </p:txBody>
      </p:sp>
      <p:sp>
        <p:nvSpPr>
          <p:cNvPr id="8" name="Rectangular Callout 7">
            <a:extLst>
              <a:ext uri="{FF2B5EF4-FFF2-40B4-BE49-F238E27FC236}">
                <a16:creationId xmlns:a16="http://schemas.microsoft.com/office/drawing/2014/main" id="{F1768056-A6F0-B848-A85B-D5BF0AA7A4A7}"/>
              </a:ext>
            </a:extLst>
          </p:cNvPr>
          <p:cNvSpPr/>
          <p:nvPr/>
        </p:nvSpPr>
        <p:spPr>
          <a:xfrm>
            <a:off x="7058017" y="1901186"/>
            <a:ext cx="4446124" cy="1664048"/>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“Initially it was fine, the smell was bearable, but it was quite disruptive. It was Eid, we couldn’t sit in our lounge of have guests coming here – it’s quite disgusting and disrespectful. We did Eid at my sister’s house instead.”</a:t>
            </a:r>
          </a:p>
          <a:p>
            <a:pPr marL="22225" lvl="0" algn="r">
              <a:spcBef>
                <a:spcPts val="1800"/>
              </a:spcBef>
              <a:spcAft>
                <a:spcPts val="600"/>
              </a:spcAft>
              <a:defRPr/>
            </a:pPr>
            <a:r>
              <a:rPr lang="en-US" sz="1200">
                <a:solidFill>
                  <a:schemeClr val="tx1"/>
                </a:solidFill>
              </a:rPr>
              <a:t>Internal, multiple, very high severity</a:t>
            </a:r>
          </a:p>
        </p:txBody>
      </p:sp>
      <p:sp>
        <p:nvSpPr>
          <p:cNvPr id="9" name="Rectangular Callout 8">
            <a:extLst>
              <a:ext uri="{FF2B5EF4-FFF2-40B4-BE49-F238E27FC236}">
                <a16:creationId xmlns:a16="http://schemas.microsoft.com/office/drawing/2014/main" id="{2BDFA98B-FF36-6C48-A3F9-35A53BD3C3F3}"/>
              </a:ext>
            </a:extLst>
          </p:cNvPr>
          <p:cNvSpPr/>
          <p:nvPr/>
        </p:nvSpPr>
        <p:spPr>
          <a:xfrm>
            <a:off x="7058017" y="3988316"/>
            <a:ext cx="4446124" cy="1664048"/>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“My initial thought was that I had done something wrong because that’s what they warn you about, so I was a bit embarrassed.”</a:t>
            </a:r>
          </a:p>
          <a:p>
            <a:pPr marL="22225" lvl="0" algn="r">
              <a:spcBef>
                <a:spcPts val="1800"/>
              </a:spcBef>
              <a:spcAft>
                <a:spcPts val="600"/>
              </a:spcAft>
              <a:defRPr/>
            </a:pPr>
            <a:r>
              <a:rPr lang="en-US" sz="1200">
                <a:solidFill>
                  <a:schemeClr val="tx1"/>
                </a:solidFill>
              </a:rPr>
              <a:t>Internal, single, low severity</a:t>
            </a:r>
          </a:p>
        </p:txBody>
      </p:sp>
      <p:sp>
        <p:nvSpPr>
          <p:cNvPr id="11" name="TextBox 10">
            <a:extLst>
              <a:ext uri="{FF2B5EF4-FFF2-40B4-BE49-F238E27FC236}">
                <a16:creationId xmlns:a16="http://schemas.microsoft.com/office/drawing/2014/main" id="{F3A22594-DCD6-6A48-8B8B-C4E24AA63819}"/>
              </a:ext>
            </a:extLst>
          </p:cNvPr>
          <p:cNvSpPr txBox="1"/>
          <p:nvPr/>
        </p:nvSpPr>
        <p:spPr>
          <a:xfrm>
            <a:off x="1061939" y="2101508"/>
            <a:ext cx="5580667" cy="1077218"/>
          </a:xfrm>
          <a:prstGeom prst="rect">
            <a:avLst/>
          </a:prstGeom>
          <a:noFill/>
        </p:spPr>
        <p:txBody>
          <a:bodyPr wrap="square" rtlCol="0">
            <a:spAutoFit/>
          </a:bodyPr>
          <a:lstStyle/>
          <a:p>
            <a:r>
              <a:rPr lang="en-US" sz="1600"/>
              <a:t>Alongside the practical impact of the flooding event and damage caused, feelings of shame and embarrassment are also frequently cited, adding to the emotional impact. This is driven by:</a:t>
            </a:r>
          </a:p>
        </p:txBody>
      </p:sp>
      <p:sp>
        <p:nvSpPr>
          <p:cNvPr id="12" name="Rectangle 11">
            <a:extLst>
              <a:ext uri="{FF2B5EF4-FFF2-40B4-BE49-F238E27FC236}">
                <a16:creationId xmlns:a16="http://schemas.microsoft.com/office/drawing/2014/main" id="{0324B25B-4239-0341-826D-EFA16A3D8BE0}"/>
              </a:ext>
            </a:extLst>
          </p:cNvPr>
          <p:cNvSpPr/>
          <p:nvPr/>
        </p:nvSpPr>
        <p:spPr>
          <a:xfrm>
            <a:off x="1049749" y="3195580"/>
            <a:ext cx="5580667" cy="667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The basic association of sewage flooding with “unclean” and “unsanitary”. </a:t>
            </a:r>
          </a:p>
        </p:txBody>
      </p:sp>
      <p:sp>
        <p:nvSpPr>
          <p:cNvPr id="13" name="Rectangle 12">
            <a:extLst>
              <a:ext uri="{FF2B5EF4-FFF2-40B4-BE49-F238E27FC236}">
                <a16:creationId xmlns:a16="http://schemas.microsoft.com/office/drawing/2014/main" id="{B00040C0-6E3C-D648-A550-74B27A0D37EE}"/>
              </a:ext>
            </a:extLst>
          </p:cNvPr>
          <p:cNvSpPr/>
          <p:nvPr/>
        </p:nvSpPr>
        <p:spPr>
          <a:xfrm>
            <a:off x="1049748" y="3986537"/>
            <a:ext cx="5580667" cy="667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A sense of personal responsibility for the cause, regardless of what the actual cause was (this is often driven by water companies themselves). </a:t>
            </a:r>
          </a:p>
        </p:txBody>
      </p:sp>
      <p:sp>
        <p:nvSpPr>
          <p:cNvPr id="14" name="Rectangle 13">
            <a:extLst>
              <a:ext uri="{FF2B5EF4-FFF2-40B4-BE49-F238E27FC236}">
                <a16:creationId xmlns:a16="http://schemas.microsoft.com/office/drawing/2014/main" id="{77BAC38D-8305-414C-9D7F-0D0E12DA1E6A}"/>
              </a:ext>
            </a:extLst>
          </p:cNvPr>
          <p:cNvSpPr/>
          <p:nvPr/>
        </p:nvSpPr>
        <p:spPr>
          <a:xfrm>
            <a:off x="1061940" y="4792079"/>
            <a:ext cx="5580668" cy="667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Associated </a:t>
            </a:r>
            <a:r>
              <a:rPr lang="en-US" sz="1400">
                <a:solidFill>
                  <a:schemeClr val="tx1"/>
                </a:solidFill>
              </a:rPr>
              <a:t>impacts of flooding such as a lingering bad smell or unsightly external damage. </a:t>
            </a:r>
            <a:r>
              <a:rPr lang="en-GB" sz="1400">
                <a:solidFill>
                  <a:schemeClr val="tx1"/>
                </a:solidFill>
              </a:rPr>
              <a:t> </a:t>
            </a:r>
          </a:p>
        </p:txBody>
      </p:sp>
    </p:spTree>
    <p:extLst>
      <p:ext uri="{BB962C8B-B14F-4D97-AF65-F5344CB8AC3E}">
        <p14:creationId xmlns:p14="http://schemas.microsoft.com/office/powerpoint/2010/main" val="2163112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422D1C9-D556-3646-9272-EE1E4CD762A1}"/>
              </a:ext>
            </a:extLst>
          </p:cNvPr>
          <p:cNvCxnSpPr>
            <a:cxnSpLocks/>
          </p:cNvCxnSpPr>
          <p:nvPr/>
        </p:nvCxnSpPr>
        <p:spPr>
          <a:xfrm>
            <a:off x="3651654" y="2880735"/>
            <a:ext cx="0" cy="778735"/>
          </a:xfrm>
          <a:prstGeom prst="line">
            <a:avLst/>
          </a:prstGeom>
          <a:ln w="57150"/>
        </p:spPr>
        <p:style>
          <a:lnRef idx="2">
            <a:schemeClr val="accent3"/>
          </a:lnRef>
          <a:fillRef idx="0">
            <a:schemeClr val="accent3"/>
          </a:fillRef>
          <a:effectRef idx="1">
            <a:schemeClr val="accent3"/>
          </a:effectRef>
          <a:fontRef idx="minor">
            <a:schemeClr val="tx1"/>
          </a:fontRef>
        </p:style>
      </p:cxnSp>
      <p:cxnSp>
        <p:nvCxnSpPr>
          <p:cNvPr id="13" name="Straight Connector 12">
            <a:extLst>
              <a:ext uri="{FF2B5EF4-FFF2-40B4-BE49-F238E27FC236}">
                <a16:creationId xmlns:a16="http://schemas.microsoft.com/office/drawing/2014/main" id="{CD58A0D7-24FC-1243-AC55-DB8835E33663}"/>
              </a:ext>
            </a:extLst>
          </p:cNvPr>
          <p:cNvCxnSpPr>
            <a:cxnSpLocks/>
          </p:cNvCxnSpPr>
          <p:nvPr/>
        </p:nvCxnSpPr>
        <p:spPr>
          <a:xfrm>
            <a:off x="8460460" y="2880735"/>
            <a:ext cx="0" cy="778735"/>
          </a:xfrm>
          <a:prstGeom prst="line">
            <a:avLst/>
          </a:prstGeom>
          <a:ln w="57150"/>
        </p:spPr>
        <p:style>
          <a:lnRef idx="2">
            <a:schemeClr val="accent3"/>
          </a:lnRef>
          <a:fillRef idx="0">
            <a:schemeClr val="accent3"/>
          </a:fillRef>
          <a:effectRef idx="1">
            <a:schemeClr val="accent3"/>
          </a:effectRef>
          <a:fontRef idx="minor">
            <a:schemeClr val="tx1"/>
          </a:fontRef>
        </p:style>
      </p:cxnSp>
      <p:sp>
        <p:nvSpPr>
          <p:cNvPr id="4" name="Text Placeholder 3">
            <a:extLst>
              <a:ext uri="{FF2B5EF4-FFF2-40B4-BE49-F238E27FC236}">
                <a16:creationId xmlns:a16="http://schemas.microsoft.com/office/drawing/2014/main" id="{FAE1D451-8893-1E48-B8DA-AA4D9173C95B}"/>
              </a:ext>
            </a:extLst>
          </p:cNvPr>
          <p:cNvSpPr>
            <a:spLocks noGrp="1"/>
          </p:cNvSpPr>
          <p:nvPr>
            <p:ph type="body" sz="quarter" idx="12"/>
          </p:nvPr>
        </p:nvSpPr>
        <p:spPr/>
        <p:txBody>
          <a:bodyPr>
            <a:normAutofit lnSpcReduction="10000"/>
          </a:bodyPr>
          <a:lstStyle/>
          <a:p>
            <a:r>
              <a:rPr lang="en-GB"/>
              <a:t>Crucially however, experiences are also characterised by a sense of disempowerment or resignation</a:t>
            </a:r>
          </a:p>
        </p:txBody>
      </p:sp>
      <p:sp>
        <p:nvSpPr>
          <p:cNvPr id="9" name="Rectangle 8">
            <a:extLst>
              <a:ext uri="{FF2B5EF4-FFF2-40B4-BE49-F238E27FC236}">
                <a16:creationId xmlns:a16="http://schemas.microsoft.com/office/drawing/2014/main" id="{2D04DD25-EA8A-124B-9735-42E151B364BA}"/>
              </a:ext>
            </a:extLst>
          </p:cNvPr>
          <p:cNvSpPr/>
          <p:nvPr/>
        </p:nvSpPr>
        <p:spPr>
          <a:xfrm>
            <a:off x="1246828" y="1763467"/>
            <a:ext cx="9698343" cy="111726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Across the wide spectrum of experiences relating to flooding events, customers </a:t>
            </a:r>
            <a:r>
              <a:rPr lang="en-GB" sz="1400" b="1">
                <a:solidFill>
                  <a:schemeClr val="tx1"/>
                </a:solidFill>
              </a:rPr>
              <a:t>surprisingly also frequently demonstrate a sense of disempowerment or resignation </a:t>
            </a:r>
            <a:r>
              <a:rPr lang="en-GB" sz="1400">
                <a:solidFill>
                  <a:schemeClr val="tx1"/>
                </a:solidFill>
              </a:rPr>
              <a:t>driven by:</a:t>
            </a:r>
          </a:p>
        </p:txBody>
      </p:sp>
      <p:sp>
        <p:nvSpPr>
          <p:cNvPr id="5" name="Rectangle 4">
            <a:extLst>
              <a:ext uri="{FF2B5EF4-FFF2-40B4-BE49-F238E27FC236}">
                <a16:creationId xmlns:a16="http://schemas.microsoft.com/office/drawing/2014/main" id="{1F04B46A-DE40-6049-9F11-DBB17F71B7C1}"/>
              </a:ext>
            </a:extLst>
          </p:cNvPr>
          <p:cNvSpPr/>
          <p:nvPr/>
        </p:nvSpPr>
        <p:spPr>
          <a:xfrm>
            <a:off x="1246830" y="3474569"/>
            <a:ext cx="4778098" cy="667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A belief that ‘others have it worse’ either in terms of flooding events or more broadly in the world today, and therefore they shouldn’t complain. </a:t>
            </a:r>
          </a:p>
        </p:txBody>
      </p:sp>
      <p:sp>
        <p:nvSpPr>
          <p:cNvPr id="6" name="Rectangle 5">
            <a:extLst>
              <a:ext uri="{FF2B5EF4-FFF2-40B4-BE49-F238E27FC236}">
                <a16:creationId xmlns:a16="http://schemas.microsoft.com/office/drawing/2014/main" id="{4703ECA0-F140-CC4D-88CF-E03FA2E8C9FC}"/>
              </a:ext>
            </a:extLst>
          </p:cNvPr>
          <p:cNvSpPr/>
          <p:nvPr/>
        </p:nvSpPr>
        <p:spPr>
          <a:xfrm>
            <a:off x="6167075" y="3474569"/>
            <a:ext cx="4778097" cy="667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A perception* that they have little power or control over the situation at hand, and therefore must simply ‘put up’ with it. </a:t>
            </a:r>
          </a:p>
        </p:txBody>
      </p:sp>
      <p:sp>
        <p:nvSpPr>
          <p:cNvPr id="8" name="Rectangular Callout 7">
            <a:extLst>
              <a:ext uri="{FF2B5EF4-FFF2-40B4-BE49-F238E27FC236}">
                <a16:creationId xmlns:a16="http://schemas.microsoft.com/office/drawing/2014/main" id="{2DE701E0-9CAF-134F-A938-110684FF4FE5}"/>
              </a:ext>
            </a:extLst>
          </p:cNvPr>
          <p:cNvSpPr/>
          <p:nvPr/>
        </p:nvSpPr>
        <p:spPr>
          <a:xfrm>
            <a:off x="1246828" y="4200149"/>
            <a:ext cx="4778097" cy="1363421"/>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“I just felt like I guess I can put up with it – other people around the world have worse problems.”</a:t>
            </a:r>
          </a:p>
          <a:p>
            <a:pPr marL="22225" lvl="0" algn="r">
              <a:spcBef>
                <a:spcPts val="1800"/>
              </a:spcBef>
              <a:spcAft>
                <a:spcPts val="600"/>
              </a:spcAft>
              <a:defRPr/>
            </a:pPr>
            <a:r>
              <a:rPr lang="en-US" sz="1200">
                <a:solidFill>
                  <a:schemeClr val="tx1"/>
                </a:solidFill>
              </a:rPr>
              <a:t>Internal, single, low-medium severity</a:t>
            </a:r>
          </a:p>
        </p:txBody>
      </p:sp>
      <p:sp>
        <p:nvSpPr>
          <p:cNvPr id="10" name="Rectangular Callout 9">
            <a:extLst>
              <a:ext uri="{FF2B5EF4-FFF2-40B4-BE49-F238E27FC236}">
                <a16:creationId xmlns:a16="http://schemas.microsoft.com/office/drawing/2014/main" id="{FA8B9981-D9C9-B949-B47E-D38D864B4CDA}"/>
              </a:ext>
            </a:extLst>
          </p:cNvPr>
          <p:cNvSpPr/>
          <p:nvPr/>
        </p:nvSpPr>
        <p:spPr>
          <a:xfrm>
            <a:off x="6167075" y="4200149"/>
            <a:ext cx="4778097" cy="1363421"/>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“What can we really do about it? We're sort of stuck with the water utilities we have; it's not like we can pick and choose.”</a:t>
            </a:r>
          </a:p>
          <a:p>
            <a:pPr marL="22225" lvl="0" algn="r">
              <a:spcBef>
                <a:spcPts val="1800"/>
              </a:spcBef>
              <a:spcAft>
                <a:spcPts val="600"/>
              </a:spcAft>
              <a:defRPr/>
            </a:pPr>
            <a:r>
              <a:rPr lang="en-US" sz="1200">
                <a:solidFill>
                  <a:schemeClr val="tx1"/>
                </a:solidFill>
              </a:rPr>
              <a:t>External, multiple, high severity</a:t>
            </a:r>
          </a:p>
        </p:txBody>
      </p:sp>
      <p:sp>
        <p:nvSpPr>
          <p:cNvPr id="11" name="TextBox 10">
            <a:extLst>
              <a:ext uri="{FF2B5EF4-FFF2-40B4-BE49-F238E27FC236}">
                <a16:creationId xmlns:a16="http://schemas.microsoft.com/office/drawing/2014/main" id="{C2B6B212-6B26-7F48-A377-D21B96A19D32}"/>
              </a:ext>
            </a:extLst>
          </p:cNvPr>
          <p:cNvSpPr txBox="1"/>
          <p:nvPr/>
        </p:nvSpPr>
        <p:spPr>
          <a:xfrm>
            <a:off x="1246828" y="6171076"/>
            <a:ext cx="9156129" cy="276999"/>
          </a:xfrm>
          <a:prstGeom prst="rect">
            <a:avLst/>
          </a:prstGeom>
          <a:noFill/>
        </p:spPr>
        <p:txBody>
          <a:bodyPr wrap="square" rtlCol="0">
            <a:spAutoFit/>
          </a:bodyPr>
          <a:lstStyle/>
          <a:p>
            <a:r>
              <a:rPr lang="en-US" sz="1200" i="1" dirty="0"/>
              <a:t>*For many, this perception is felt to be ‘proven’ by the perceived lack of adequate response from their wastewater company. </a:t>
            </a:r>
          </a:p>
        </p:txBody>
      </p:sp>
    </p:spTree>
    <p:extLst>
      <p:ext uri="{BB962C8B-B14F-4D97-AF65-F5344CB8AC3E}">
        <p14:creationId xmlns:p14="http://schemas.microsoft.com/office/powerpoint/2010/main" val="2753958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E1D451-8893-1E48-B8DA-AA4D9173C95B}"/>
              </a:ext>
            </a:extLst>
          </p:cNvPr>
          <p:cNvSpPr>
            <a:spLocks noGrp="1"/>
          </p:cNvSpPr>
          <p:nvPr>
            <p:ph type="body" sz="quarter" idx="12"/>
          </p:nvPr>
        </p:nvSpPr>
        <p:spPr>
          <a:xfrm>
            <a:off x="723516" y="1078383"/>
            <a:ext cx="10744968" cy="792960"/>
          </a:xfrm>
        </p:spPr>
        <p:txBody>
          <a:bodyPr>
            <a:noAutofit/>
          </a:bodyPr>
          <a:lstStyle/>
          <a:p>
            <a:pPr algn="ctr"/>
            <a:r>
              <a:rPr lang="en-GB" dirty="0"/>
              <a:t>There is a strong need to recognise that all sewage flooding events can have a huge negative impact on customers, causing both practical and emotional damage in the immediate and longer-term.</a:t>
            </a:r>
          </a:p>
        </p:txBody>
      </p:sp>
      <p:pic>
        <p:nvPicPr>
          <p:cNvPr id="2" name="Online Media 1" title="BritainThinks report on sewer flooding - Impact of sewer flooding on customers - video 6">
            <a:hlinkClick r:id="" action="ppaction://media"/>
            <a:extLst>
              <a:ext uri="{FF2B5EF4-FFF2-40B4-BE49-F238E27FC236}">
                <a16:creationId xmlns:a16="http://schemas.microsoft.com/office/drawing/2014/main" id="{6E3EB923-316B-4DC4-B67E-F5E27522777A}"/>
              </a:ext>
            </a:extLst>
          </p:cNvPr>
          <p:cNvPicPr>
            <a:picLocks noRot="1" noChangeAspect="1"/>
          </p:cNvPicPr>
          <p:nvPr>
            <a:videoFile r:link="rId1"/>
          </p:nvPr>
        </p:nvPicPr>
        <p:blipFill>
          <a:blip r:embed="rId6"/>
          <a:stretch>
            <a:fillRect/>
          </a:stretch>
        </p:blipFill>
        <p:spPr>
          <a:xfrm>
            <a:off x="3088635" y="2738881"/>
            <a:ext cx="3101849" cy="1752544"/>
          </a:xfrm>
          <a:prstGeom prst="rect">
            <a:avLst/>
          </a:prstGeom>
        </p:spPr>
      </p:pic>
      <p:pic>
        <p:nvPicPr>
          <p:cNvPr id="9" name="Online Media 8" title="BritainThinks report on sewer flooding - Impact of sewer flooding on customers - video 7">
            <a:hlinkClick r:id="" action="ppaction://media"/>
            <a:extLst>
              <a:ext uri="{FF2B5EF4-FFF2-40B4-BE49-F238E27FC236}">
                <a16:creationId xmlns:a16="http://schemas.microsoft.com/office/drawing/2014/main" id="{16F099FC-05EC-4EF2-97DF-28754C91CE84}"/>
              </a:ext>
            </a:extLst>
          </p:cNvPr>
          <p:cNvPicPr>
            <a:picLocks noRot="1" noChangeAspect="1"/>
          </p:cNvPicPr>
          <p:nvPr>
            <a:videoFile r:link="rId2"/>
          </p:nvPr>
        </p:nvPicPr>
        <p:blipFill>
          <a:blip r:embed="rId7"/>
          <a:stretch>
            <a:fillRect/>
          </a:stretch>
        </p:blipFill>
        <p:spPr>
          <a:xfrm>
            <a:off x="3088635" y="4641413"/>
            <a:ext cx="3101849" cy="1752544"/>
          </a:xfrm>
          <a:prstGeom prst="rect">
            <a:avLst/>
          </a:prstGeom>
        </p:spPr>
      </p:pic>
      <p:pic>
        <p:nvPicPr>
          <p:cNvPr id="12" name="Online Media 11" title="BritainThinks report on sewer flooding - Impact of sewer flooding on customers - video 4">
            <a:hlinkClick r:id="" action="ppaction://media"/>
            <a:extLst>
              <a:ext uri="{FF2B5EF4-FFF2-40B4-BE49-F238E27FC236}">
                <a16:creationId xmlns:a16="http://schemas.microsoft.com/office/drawing/2014/main" id="{4364DF41-FEE2-477F-B0AB-8262CA8FEBA5}"/>
              </a:ext>
            </a:extLst>
          </p:cNvPr>
          <p:cNvPicPr>
            <a:picLocks noRot="1" noChangeAspect="1"/>
          </p:cNvPicPr>
          <p:nvPr>
            <a:videoFile r:link="rId3"/>
          </p:nvPr>
        </p:nvPicPr>
        <p:blipFill>
          <a:blip r:embed="rId8"/>
          <a:stretch>
            <a:fillRect/>
          </a:stretch>
        </p:blipFill>
        <p:spPr>
          <a:xfrm>
            <a:off x="6481064" y="2738881"/>
            <a:ext cx="3101848" cy="1752544"/>
          </a:xfrm>
          <a:prstGeom prst="rect">
            <a:avLst/>
          </a:prstGeom>
        </p:spPr>
      </p:pic>
      <p:pic>
        <p:nvPicPr>
          <p:cNvPr id="13" name="Online Media 12" title="BritainThinks report on sewer flooding - Impact of sewer flooding on customers - video 5">
            <a:hlinkClick r:id="" action="ppaction://media"/>
            <a:extLst>
              <a:ext uri="{FF2B5EF4-FFF2-40B4-BE49-F238E27FC236}">
                <a16:creationId xmlns:a16="http://schemas.microsoft.com/office/drawing/2014/main" id="{49724B20-0500-4083-9ADF-EFFBFE82FEF0}"/>
              </a:ext>
            </a:extLst>
          </p:cNvPr>
          <p:cNvPicPr>
            <a:picLocks noRot="1" noChangeAspect="1"/>
          </p:cNvPicPr>
          <p:nvPr>
            <a:videoFile r:link="rId4"/>
          </p:nvPr>
        </p:nvPicPr>
        <p:blipFill>
          <a:blip r:embed="rId9"/>
          <a:stretch>
            <a:fillRect/>
          </a:stretch>
        </p:blipFill>
        <p:spPr>
          <a:xfrm>
            <a:off x="6481064" y="4641413"/>
            <a:ext cx="3101848" cy="1752544"/>
          </a:xfrm>
          <a:prstGeom prst="rect">
            <a:avLst/>
          </a:prstGeom>
        </p:spPr>
      </p:pic>
    </p:spTree>
    <p:extLst>
      <p:ext uri="{BB962C8B-B14F-4D97-AF65-F5344CB8AC3E}">
        <p14:creationId xmlns:p14="http://schemas.microsoft.com/office/powerpoint/2010/main" val="332903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video>
              <p:cMediaNode vol="80000">
                <p:cTn id="25" fill="hold" display="0">
                  <p:stCondLst>
                    <p:cond delay="indefinite"/>
                  </p:stCondLst>
                </p:cTn>
                <p:tgtEl>
                  <p:spTgt spid="9"/>
                </p:tgtEl>
              </p:cMediaNode>
            </p:video>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9"/>
                                        </p:tgtEl>
                                      </p:cBhvr>
                                    </p:cmd>
                                  </p:childTnLst>
                                </p:cTn>
                              </p:par>
                            </p:childTnLst>
                          </p:cTn>
                        </p:par>
                      </p:childTnLst>
                    </p:cTn>
                  </p:par>
                </p:childTnLst>
              </p:cTn>
              <p:nextCondLst>
                <p:cond evt="onClick" delay="0">
                  <p:tgtEl>
                    <p:spTgt spid="9"/>
                  </p:tgtEl>
                </p:cond>
              </p:nextCondLst>
            </p:seq>
            <p:video>
              <p:cMediaNode vol="80000">
                <p:cTn id="31" fill="hold" display="0">
                  <p:stCondLst>
                    <p:cond delay="indefinite"/>
                  </p:stCondLst>
                </p:cTn>
                <p:tgtEl>
                  <p:spTgt spid="12"/>
                </p:tgtEl>
              </p:cMediaNode>
            </p:vide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2"/>
                                        </p:tgtEl>
                                      </p:cBhvr>
                                    </p:cmd>
                                  </p:childTnLst>
                                </p:cTn>
                              </p:par>
                            </p:childTnLst>
                          </p:cTn>
                        </p:par>
                      </p:childTnLst>
                    </p:cTn>
                  </p:par>
                </p:childTnLst>
              </p:cTn>
              <p:nextCondLst>
                <p:cond evt="onClick" delay="0">
                  <p:tgtEl>
                    <p:spTgt spid="12"/>
                  </p:tgtEl>
                </p:cond>
              </p:nextCondLst>
            </p:seq>
            <p:video>
              <p:cMediaNode vol="80000">
                <p:cTn id="37" fill="hold" display="0">
                  <p:stCondLst>
                    <p:cond delay="indefinite"/>
                  </p:stCondLst>
                </p:cTn>
                <p:tgtEl>
                  <p:spTgt spid="13"/>
                </p:tgtEl>
              </p:cMediaNode>
            </p:video>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E1D451-8893-1E48-B8DA-AA4D9173C95B}"/>
              </a:ext>
            </a:extLst>
          </p:cNvPr>
          <p:cNvSpPr>
            <a:spLocks noGrp="1"/>
          </p:cNvSpPr>
          <p:nvPr>
            <p:ph type="body" sz="quarter" idx="12"/>
          </p:nvPr>
        </p:nvSpPr>
        <p:spPr/>
        <p:txBody>
          <a:bodyPr>
            <a:normAutofit lnSpcReduction="10000"/>
          </a:bodyPr>
          <a:lstStyle/>
          <a:p>
            <a:r>
              <a:rPr lang="en-GB"/>
              <a:t>Furthermore, the aftermath of the event can be as or more distressing than the trauma of the event itself</a:t>
            </a:r>
          </a:p>
        </p:txBody>
      </p:sp>
      <p:sp>
        <p:nvSpPr>
          <p:cNvPr id="9" name="Rectangle 8">
            <a:extLst>
              <a:ext uri="{FF2B5EF4-FFF2-40B4-BE49-F238E27FC236}">
                <a16:creationId xmlns:a16="http://schemas.microsoft.com/office/drawing/2014/main" id="{2D04DD25-EA8A-124B-9735-42E151B364BA}"/>
              </a:ext>
            </a:extLst>
          </p:cNvPr>
          <p:cNvSpPr/>
          <p:nvPr/>
        </p:nvSpPr>
        <p:spPr>
          <a:xfrm>
            <a:off x="1125453" y="2745166"/>
            <a:ext cx="3597978" cy="2324533"/>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Whilst the initial event is distressing for individuals, </a:t>
            </a:r>
            <a:r>
              <a:rPr lang="en-GB" sz="1600" b="1">
                <a:solidFill>
                  <a:schemeClr val="tx1"/>
                </a:solidFill>
              </a:rPr>
              <a:t>the events that follow can actually equal or even overshadow it. </a:t>
            </a:r>
          </a:p>
        </p:txBody>
      </p:sp>
      <p:sp>
        <p:nvSpPr>
          <p:cNvPr id="6" name="Rectangle 5">
            <a:extLst>
              <a:ext uri="{FF2B5EF4-FFF2-40B4-BE49-F238E27FC236}">
                <a16:creationId xmlns:a16="http://schemas.microsoft.com/office/drawing/2014/main" id="{13A35DDD-F44E-794B-AFF1-D6B420194D15}"/>
              </a:ext>
            </a:extLst>
          </p:cNvPr>
          <p:cNvSpPr/>
          <p:nvPr/>
        </p:nvSpPr>
        <p:spPr>
          <a:xfrm>
            <a:off x="6115422" y="2495591"/>
            <a:ext cx="4778098" cy="14228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The process of resolution being drawn out, or a resolution not being reached, </a:t>
            </a:r>
            <a:r>
              <a:rPr lang="en-GB" sz="1400" dirty="0">
                <a:solidFill>
                  <a:schemeClr val="tx1"/>
                </a:solidFill>
              </a:rPr>
              <a:t>leaving customers to continually manage the administrative and logistical process of liaising with their wastewater company and for some, to experience repeat or regular sewage flooding.</a:t>
            </a:r>
          </a:p>
        </p:txBody>
      </p:sp>
      <p:sp>
        <p:nvSpPr>
          <p:cNvPr id="8" name="Rectangle 7">
            <a:extLst>
              <a:ext uri="{FF2B5EF4-FFF2-40B4-BE49-F238E27FC236}">
                <a16:creationId xmlns:a16="http://schemas.microsoft.com/office/drawing/2014/main" id="{C2C04E06-CB1B-9B42-8D3F-F78C183C014D}"/>
              </a:ext>
            </a:extLst>
          </p:cNvPr>
          <p:cNvSpPr/>
          <p:nvPr/>
        </p:nvSpPr>
        <p:spPr>
          <a:xfrm>
            <a:off x="6115422" y="4103585"/>
            <a:ext cx="4778098" cy="14228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A lack of empathy or compassion from wastewater company representatives, </a:t>
            </a:r>
            <a:r>
              <a:rPr lang="en-GB" sz="1400" dirty="0">
                <a:solidFill>
                  <a:schemeClr val="tx1"/>
                </a:solidFill>
              </a:rPr>
              <a:t>which can add further distress, trauma and embarrassment to the situation. </a:t>
            </a:r>
          </a:p>
        </p:txBody>
      </p:sp>
      <p:sp>
        <p:nvSpPr>
          <p:cNvPr id="3" name="Left Brace 2">
            <a:extLst>
              <a:ext uri="{FF2B5EF4-FFF2-40B4-BE49-F238E27FC236}">
                <a16:creationId xmlns:a16="http://schemas.microsoft.com/office/drawing/2014/main" id="{D120479B-6968-0C42-B28A-614360C7BC6C}"/>
              </a:ext>
            </a:extLst>
          </p:cNvPr>
          <p:cNvSpPr/>
          <p:nvPr/>
        </p:nvSpPr>
        <p:spPr>
          <a:xfrm>
            <a:off x="4848476" y="2745166"/>
            <a:ext cx="1026942" cy="2470563"/>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FC51171D-15AE-4F49-A36F-B94E5D879853}"/>
              </a:ext>
            </a:extLst>
          </p:cNvPr>
          <p:cNvSpPr txBox="1"/>
          <p:nvPr/>
        </p:nvSpPr>
        <p:spPr>
          <a:xfrm>
            <a:off x="6087286" y="1971902"/>
            <a:ext cx="4806234" cy="338554"/>
          </a:xfrm>
          <a:prstGeom prst="rect">
            <a:avLst/>
          </a:prstGeom>
          <a:noFill/>
        </p:spPr>
        <p:txBody>
          <a:bodyPr wrap="square" rtlCol="0">
            <a:spAutoFit/>
          </a:bodyPr>
          <a:lstStyle/>
          <a:p>
            <a:r>
              <a:rPr lang="en-US" sz="1600" i="1"/>
              <a:t>The event can be made worse in two key ways:</a:t>
            </a:r>
          </a:p>
        </p:txBody>
      </p:sp>
    </p:spTree>
    <p:extLst>
      <p:ext uri="{BB962C8B-B14F-4D97-AF65-F5344CB8AC3E}">
        <p14:creationId xmlns:p14="http://schemas.microsoft.com/office/powerpoint/2010/main" val="866120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931C38-3490-F441-AC6C-2C4394963ACB}"/>
              </a:ext>
            </a:extLst>
          </p:cNvPr>
          <p:cNvSpPr>
            <a:spLocks noGrp="1"/>
          </p:cNvSpPr>
          <p:nvPr>
            <p:ph type="body" sz="quarter" idx="20"/>
          </p:nvPr>
        </p:nvSpPr>
        <p:spPr/>
        <p:txBody>
          <a:bodyPr/>
          <a:lstStyle/>
          <a:p>
            <a:r>
              <a:rPr lang="en-US"/>
              <a:t>Contents</a:t>
            </a:r>
          </a:p>
        </p:txBody>
      </p:sp>
      <p:sp>
        <p:nvSpPr>
          <p:cNvPr id="30" name="Text Placeholder 1">
            <a:extLst>
              <a:ext uri="{FF2B5EF4-FFF2-40B4-BE49-F238E27FC236}">
                <a16:creationId xmlns:a16="http://schemas.microsoft.com/office/drawing/2014/main" id="{AAD06985-626B-8043-8D4B-9B63803A6F57}"/>
              </a:ext>
            </a:extLst>
          </p:cNvPr>
          <p:cNvSpPr>
            <a:spLocks noGrp="1"/>
          </p:cNvSpPr>
          <p:nvPr>
            <p:ph type="body" sz="quarter" idx="17"/>
          </p:nvPr>
        </p:nvSpPr>
        <p:spPr>
          <a:xfrm>
            <a:off x="838982" y="1900129"/>
            <a:ext cx="1107437" cy="916925"/>
          </a:xfrm>
        </p:spPr>
        <p:txBody>
          <a:bodyPr/>
          <a:lstStyle/>
          <a:p>
            <a:r>
              <a:rPr lang="en-US" sz="5400" b="1"/>
              <a:t>01</a:t>
            </a:r>
          </a:p>
        </p:txBody>
      </p:sp>
      <p:sp>
        <p:nvSpPr>
          <p:cNvPr id="31" name="Rectangle 30">
            <a:extLst>
              <a:ext uri="{FF2B5EF4-FFF2-40B4-BE49-F238E27FC236}">
                <a16:creationId xmlns:a16="http://schemas.microsoft.com/office/drawing/2014/main" id="{054B2270-3729-2240-B7B7-1D757E357F3F}"/>
              </a:ext>
            </a:extLst>
          </p:cNvPr>
          <p:cNvSpPr/>
          <p:nvPr/>
        </p:nvSpPr>
        <p:spPr>
          <a:xfrm flipV="1">
            <a:off x="793791" y="2817054"/>
            <a:ext cx="1710258"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E13CF5A1-4B04-A94D-A69A-067B7C483EEB}"/>
              </a:ext>
            </a:extLst>
          </p:cNvPr>
          <p:cNvSpPr txBox="1"/>
          <p:nvPr/>
        </p:nvSpPr>
        <p:spPr>
          <a:xfrm>
            <a:off x="793789" y="2926080"/>
            <a:ext cx="2087197" cy="584775"/>
          </a:xfrm>
          <a:prstGeom prst="rect">
            <a:avLst/>
          </a:prstGeom>
          <a:noFill/>
        </p:spPr>
        <p:txBody>
          <a:bodyPr wrap="square" rtlCol="0">
            <a:spAutoFit/>
          </a:bodyPr>
          <a:lstStyle/>
          <a:p>
            <a:pPr lvl="0">
              <a:defRPr/>
            </a:pPr>
            <a:r>
              <a:rPr lang="en-US" sz="1600">
                <a:solidFill>
                  <a:srgbClr val="494949"/>
                </a:solidFill>
              </a:rPr>
              <a:t>Background and methodology</a:t>
            </a:r>
          </a:p>
        </p:txBody>
      </p:sp>
      <p:sp>
        <p:nvSpPr>
          <p:cNvPr id="33" name="Text Placeholder 1">
            <a:extLst>
              <a:ext uri="{FF2B5EF4-FFF2-40B4-BE49-F238E27FC236}">
                <a16:creationId xmlns:a16="http://schemas.microsoft.com/office/drawing/2014/main" id="{A349BE66-A90D-634A-B0F9-6DC8ADF69384}"/>
              </a:ext>
            </a:extLst>
          </p:cNvPr>
          <p:cNvSpPr txBox="1">
            <a:spLocks/>
          </p:cNvSpPr>
          <p:nvPr/>
        </p:nvSpPr>
        <p:spPr>
          <a:xfrm>
            <a:off x="3871330" y="1900129"/>
            <a:ext cx="1107437" cy="9169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4A4A4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4A4A4A"/>
                </a:solidFill>
                <a:effectLst/>
                <a:uLnTx/>
                <a:uFillTx/>
                <a:latin typeface="Arial" panose="020B0604020202020204" pitchFamily="34" charset="0"/>
                <a:ea typeface="+mn-ea"/>
                <a:cs typeface="Arial" panose="020B0604020202020204" pitchFamily="34" charset="0"/>
              </a:rPr>
              <a:t>02</a:t>
            </a:r>
          </a:p>
        </p:txBody>
      </p:sp>
      <p:sp>
        <p:nvSpPr>
          <p:cNvPr id="34" name="Rectangle 33">
            <a:extLst>
              <a:ext uri="{FF2B5EF4-FFF2-40B4-BE49-F238E27FC236}">
                <a16:creationId xmlns:a16="http://schemas.microsoft.com/office/drawing/2014/main" id="{4A8943F8-B7B2-084B-96FC-33625A7CDEF3}"/>
              </a:ext>
            </a:extLst>
          </p:cNvPr>
          <p:cNvSpPr/>
          <p:nvPr/>
        </p:nvSpPr>
        <p:spPr>
          <a:xfrm flipV="1">
            <a:off x="3826139" y="2817054"/>
            <a:ext cx="1710258"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563492AC-16BF-CF4B-B75C-5A0F3F26E712}"/>
              </a:ext>
            </a:extLst>
          </p:cNvPr>
          <p:cNvSpPr txBox="1"/>
          <p:nvPr/>
        </p:nvSpPr>
        <p:spPr>
          <a:xfrm>
            <a:off x="3826137" y="2926080"/>
            <a:ext cx="1898258" cy="338554"/>
          </a:xfrm>
          <a:prstGeom prst="rect">
            <a:avLst/>
          </a:prstGeom>
          <a:noFill/>
        </p:spPr>
        <p:txBody>
          <a:bodyPr wrap="square" rtlCol="0">
            <a:spAutoFit/>
          </a:bodyPr>
          <a:lstStyle/>
          <a:p>
            <a:pPr lvl="0">
              <a:defRPr/>
            </a:pPr>
            <a:r>
              <a:rPr lang="en-US" sz="1600">
                <a:solidFill>
                  <a:srgbClr val="494949"/>
                </a:solidFill>
              </a:rPr>
              <a:t>Key findings</a:t>
            </a:r>
          </a:p>
        </p:txBody>
      </p:sp>
      <p:sp>
        <p:nvSpPr>
          <p:cNvPr id="36" name="Text Placeholder 1">
            <a:extLst>
              <a:ext uri="{FF2B5EF4-FFF2-40B4-BE49-F238E27FC236}">
                <a16:creationId xmlns:a16="http://schemas.microsoft.com/office/drawing/2014/main" id="{9032028D-1051-9D4F-8C6D-77D2A363A55D}"/>
              </a:ext>
            </a:extLst>
          </p:cNvPr>
          <p:cNvSpPr txBox="1">
            <a:spLocks/>
          </p:cNvSpPr>
          <p:nvPr/>
        </p:nvSpPr>
        <p:spPr>
          <a:xfrm>
            <a:off x="6860184" y="1900129"/>
            <a:ext cx="1107437" cy="9169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4A4A4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4A4A4A"/>
                </a:solidFill>
                <a:effectLst/>
                <a:uLnTx/>
                <a:uFillTx/>
                <a:latin typeface="Arial" panose="020B0604020202020204" pitchFamily="34" charset="0"/>
                <a:ea typeface="+mn-ea"/>
                <a:cs typeface="Arial" panose="020B0604020202020204" pitchFamily="34" charset="0"/>
              </a:rPr>
              <a:t>03</a:t>
            </a:r>
          </a:p>
        </p:txBody>
      </p:sp>
      <p:sp>
        <p:nvSpPr>
          <p:cNvPr id="37" name="Rectangle 36">
            <a:extLst>
              <a:ext uri="{FF2B5EF4-FFF2-40B4-BE49-F238E27FC236}">
                <a16:creationId xmlns:a16="http://schemas.microsoft.com/office/drawing/2014/main" id="{40A6F828-2A1A-174E-9445-AA449890B59C}"/>
              </a:ext>
            </a:extLst>
          </p:cNvPr>
          <p:cNvSpPr/>
          <p:nvPr/>
        </p:nvSpPr>
        <p:spPr>
          <a:xfrm flipV="1">
            <a:off x="6813294" y="2817054"/>
            <a:ext cx="1710258"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067E7446-A051-EE44-91DF-8A4765C8BC7E}"/>
              </a:ext>
            </a:extLst>
          </p:cNvPr>
          <p:cNvSpPr txBox="1"/>
          <p:nvPr/>
        </p:nvSpPr>
        <p:spPr>
          <a:xfrm>
            <a:off x="6813292" y="2926080"/>
            <a:ext cx="1968767" cy="830997"/>
          </a:xfrm>
          <a:prstGeom prst="rect">
            <a:avLst/>
          </a:prstGeom>
          <a:noFill/>
        </p:spPr>
        <p:txBody>
          <a:bodyPr wrap="square" rtlCol="0">
            <a:spAutoFit/>
          </a:bodyPr>
          <a:lstStyle/>
          <a:p>
            <a:r>
              <a:rPr lang="en-GB" sz="1600"/>
              <a:t>The experience and impact of sewage flooding</a:t>
            </a:r>
          </a:p>
        </p:txBody>
      </p:sp>
      <p:sp>
        <p:nvSpPr>
          <p:cNvPr id="39" name="Text Placeholder 1">
            <a:extLst>
              <a:ext uri="{FF2B5EF4-FFF2-40B4-BE49-F238E27FC236}">
                <a16:creationId xmlns:a16="http://schemas.microsoft.com/office/drawing/2014/main" id="{347BA311-1137-F344-8CB2-8EF96D2DF568}"/>
              </a:ext>
            </a:extLst>
          </p:cNvPr>
          <p:cNvSpPr txBox="1">
            <a:spLocks/>
          </p:cNvSpPr>
          <p:nvPr/>
        </p:nvSpPr>
        <p:spPr>
          <a:xfrm>
            <a:off x="9845640" y="1900129"/>
            <a:ext cx="1107437" cy="9169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4A4A4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4A4A4A"/>
                </a:solidFill>
                <a:effectLst/>
                <a:uLnTx/>
                <a:uFillTx/>
                <a:latin typeface="Arial" panose="020B0604020202020204" pitchFamily="34" charset="0"/>
                <a:ea typeface="+mn-ea"/>
                <a:cs typeface="Arial" panose="020B0604020202020204" pitchFamily="34" charset="0"/>
              </a:rPr>
              <a:t>04</a:t>
            </a:r>
          </a:p>
        </p:txBody>
      </p:sp>
      <p:sp>
        <p:nvSpPr>
          <p:cNvPr id="40" name="Rectangle 39">
            <a:extLst>
              <a:ext uri="{FF2B5EF4-FFF2-40B4-BE49-F238E27FC236}">
                <a16:creationId xmlns:a16="http://schemas.microsoft.com/office/drawing/2014/main" id="{B9C42D8E-6BF0-FD4C-BFB7-BFE2A116891B}"/>
              </a:ext>
            </a:extLst>
          </p:cNvPr>
          <p:cNvSpPr/>
          <p:nvPr/>
        </p:nvSpPr>
        <p:spPr>
          <a:xfrm flipV="1">
            <a:off x="9800449" y="2817054"/>
            <a:ext cx="1710258"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708FD5B8-5EB0-7F4F-9B02-6F03B229344A}"/>
              </a:ext>
            </a:extLst>
          </p:cNvPr>
          <p:cNvSpPr txBox="1"/>
          <p:nvPr/>
        </p:nvSpPr>
        <p:spPr>
          <a:xfrm>
            <a:off x="9800448" y="2926080"/>
            <a:ext cx="1968766" cy="1323439"/>
          </a:xfrm>
          <a:prstGeom prst="rect">
            <a:avLst/>
          </a:prstGeom>
          <a:noFill/>
        </p:spPr>
        <p:txBody>
          <a:bodyPr wrap="square" rtlCol="0">
            <a:spAutoFit/>
          </a:bodyPr>
          <a:lstStyle/>
          <a:p>
            <a:r>
              <a:rPr lang="en-GB" sz="1600" dirty="0"/>
              <a:t>The customer journey and wastewater companies’ response </a:t>
            </a:r>
          </a:p>
        </p:txBody>
      </p:sp>
      <p:sp>
        <p:nvSpPr>
          <p:cNvPr id="42" name="Text Placeholder 1">
            <a:extLst>
              <a:ext uri="{FF2B5EF4-FFF2-40B4-BE49-F238E27FC236}">
                <a16:creationId xmlns:a16="http://schemas.microsoft.com/office/drawing/2014/main" id="{67937F31-4A14-D346-B0A2-D87833C0172C}"/>
              </a:ext>
            </a:extLst>
          </p:cNvPr>
          <p:cNvSpPr txBox="1">
            <a:spLocks/>
          </p:cNvSpPr>
          <p:nvPr/>
        </p:nvSpPr>
        <p:spPr>
          <a:xfrm>
            <a:off x="838982" y="4030582"/>
            <a:ext cx="1107437" cy="9169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4A4A4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4A4A4A"/>
                </a:solidFill>
                <a:effectLst/>
                <a:uLnTx/>
                <a:uFillTx/>
                <a:latin typeface="Arial" panose="020B0604020202020204" pitchFamily="34" charset="0"/>
                <a:ea typeface="+mn-ea"/>
                <a:cs typeface="Arial" panose="020B0604020202020204" pitchFamily="34" charset="0"/>
              </a:rPr>
              <a:t>05</a:t>
            </a:r>
          </a:p>
        </p:txBody>
      </p:sp>
      <p:sp>
        <p:nvSpPr>
          <p:cNvPr id="43" name="Rectangle 42">
            <a:extLst>
              <a:ext uri="{FF2B5EF4-FFF2-40B4-BE49-F238E27FC236}">
                <a16:creationId xmlns:a16="http://schemas.microsoft.com/office/drawing/2014/main" id="{B7CD4DEA-4AD3-B044-938E-52114A7F85AF}"/>
              </a:ext>
            </a:extLst>
          </p:cNvPr>
          <p:cNvSpPr/>
          <p:nvPr/>
        </p:nvSpPr>
        <p:spPr>
          <a:xfrm flipV="1">
            <a:off x="793791" y="4947507"/>
            <a:ext cx="1710258"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Text Placeholder 1">
            <a:extLst>
              <a:ext uri="{FF2B5EF4-FFF2-40B4-BE49-F238E27FC236}">
                <a16:creationId xmlns:a16="http://schemas.microsoft.com/office/drawing/2014/main" id="{165783E9-8C0D-1745-BE2D-142D1D7C196F}"/>
              </a:ext>
            </a:extLst>
          </p:cNvPr>
          <p:cNvSpPr txBox="1">
            <a:spLocks/>
          </p:cNvSpPr>
          <p:nvPr/>
        </p:nvSpPr>
        <p:spPr>
          <a:xfrm>
            <a:off x="3871330" y="4030582"/>
            <a:ext cx="1107437" cy="9169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4A4A4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4A4A4A"/>
                </a:solidFill>
                <a:effectLst/>
                <a:uLnTx/>
                <a:uFillTx/>
                <a:latin typeface="Arial" panose="020B0604020202020204" pitchFamily="34" charset="0"/>
                <a:ea typeface="+mn-ea"/>
                <a:cs typeface="Arial" panose="020B0604020202020204" pitchFamily="34" charset="0"/>
              </a:rPr>
              <a:t>06</a:t>
            </a:r>
          </a:p>
        </p:txBody>
      </p:sp>
      <p:sp>
        <p:nvSpPr>
          <p:cNvPr id="46" name="Rectangle 45">
            <a:extLst>
              <a:ext uri="{FF2B5EF4-FFF2-40B4-BE49-F238E27FC236}">
                <a16:creationId xmlns:a16="http://schemas.microsoft.com/office/drawing/2014/main" id="{993747D3-F31D-744E-8BC0-24A6B73FAD74}"/>
              </a:ext>
            </a:extLst>
          </p:cNvPr>
          <p:cNvSpPr/>
          <p:nvPr/>
        </p:nvSpPr>
        <p:spPr>
          <a:xfrm flipV="1">
            <a:off x="3826139" y="4947507"/>
            <a:ext cx="1710258"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A3273737-CAF6-7547-8C00-5E2F9BA108AC}"/>
              </a:ext>
            </a:extLst>
          </p:cNvPr>
          <p:cNvSpPr txBox="1"/>
          <p:nvPr/>
        </p:nvSpPr>
        <p:spPr>
          <a:xfrm>
            <a:off x="3826137" y="5056533"/>
            <a:ext cx="1710259" cy="584775"/>
          </a:xfrm>
          <a:prstGeom prst="rect">
            <a:avLst/>
          </a:prstGeom>
          <a:noFill/>
        </p:spPr>
        <p:txBody>
          <a:bodyPr wrap="square" rtlCol="0">
            <a:spAutoFit/>
          </a:bodyPr>
          <a:lstStyle/>
          <a:p>
            <a:r>
              <a:rPr lang="en-GB" sz="1600"/>
              <a:t>Resolution and compensation</a:t>
            </a:r>
          </a:p>
        </p:txBody>
      </p:sp>
      <p:sp>
        <p:nvSpPr>
          <p:cNvPr id="54" name="TextBox 53">
            <a:extLst>
              <a:ext uri="{FF2B5EF4-FFF2-40B4-BE49-F238E27FC236}">
                <a16:creationId xmlns:a16="http://schemas.microsoft.com/office/drawing/2014/main" id="{623C228C-828B-FA45-A954-8CADB6B88E34}"/>
              </a:ext>
            </a:extLst>
          </p:cNvPr>
          <p:cNvSpPr txBox="1"/>
          <p:nvPr/>
        </p:nvSpPr>
        <p:spPr>
          <a:xfrm>
            <a:off x="793789" y="5043592"/>
            <a:ext cx="1861233" cy="584775"/>
          </a:xfrm>
          <a:prstGeom prst="rect">
            <a:avLst/>
          </a:prstGeom>
          <a:noFill/>
        </p:spPr>
        <p:txBody>
          <a:bodyPr wrap="square" rtlCol="0">
            <a:spAutoFit/>
          </a:bodyPr>
          <a:lstStyle/>
          <a:p>
            <a:r>
              <a:rPr lang="en-GB" sz="1600"/>
              <a:t>Communication change</a:t>
            </a:r>
          </a:p>
        </p:txBody>
      </p:sp>
      <p:sp>
        <p:nvSpPr>
          <p:cNvPr id="21" name="Text Placeholder 1">
            <a:extLst>
              <a:ext uri="{FF2B5EF4-FFF2-40B4-BE49-F238E27FC236}">
                <a16:creationId xmlns:a16="http://schemas.microsoft.com/office/drawing/2014/main" id="{117F7E3C-6079-6947-8229-D58027DCEA73}"/>
              </a:ext>
            </a:extLst>
          </p:cNvPr>
          <p:cNvSpPr txBox="1">
            <a:spLocks/>
          </p:cNvSpPr>
          <p:nvPr/>
        </p:nvSpPr>
        <p:spPr>
          <a:xfrm>
            <a:off x="6853063" y="4030582"/>
            <a:ext cx="1107437" cy="9169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4A4A4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4A4A4A"/>
                </a:solidFill>
                <a:effectLst/>
                <a:uLnTx/>
                <a:uFillTx/>
                <a:latin typeface="Arial" panose="020B0604020202020204" pitchFamily="34" charset="0"/>
                <a:ea typeface="+mn-ea"/>
                <a:cs typeface="Arial" panose="020B0604020202020204" pitchFamily="34" charset="0"/>
              </a:rPr>
              <a:t>07</a:t>
            </a:r>
          </a:p>
        </p:txBody>
      </p:sp>
      <p:sp>
        <p:nvSpPr>
          <p:cNvPr id="22" name="Rectangle 21">
            <a:extLst>
              <a:ext uri="{FF2B5EF4-FFF2-40B4-BE49-F238E27FC236}">
                <a16:creationId xmlns:a16="http://schemas.microsoft.com/office/drawing/2014/main" id="{68F9019B-B2FF-124E-85B0-A7ED09801C17}"/>
              </a:ext>
            </a:extLst>
          </p:cNvPr>
          <p:cNvSpPr/>
          <p:nvPr/>
        </p:nvSpPr>
        <p:spPr>
          <a:xfrm flipV="1">
            <a:off x="6807872" y="4947507"/>
            <a:ext cx="1710258"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88322D87-9565-514A-97DF-EBEE692B7C69}"/>
              </a:ext>
            </a:extLst>
          </p:cNvPr>
          <p:cNvSpPr txBox="1"/>
          <p:nvPr/>
        </p:nvSpPr>
        <p:spPr>
          <a:xfrm>
            <a:off x="6807870" y="5056533"/>
            <a:ext cx="1710259" cy="338554"/>
          </a:xfrm>
          <a:prstGeom prst="rect">
            <a:avLst/>
          </a:prstGeom>
          <a:noFill/>
        </p:spPr>
        <p:txBody>
          <a:bodyPr wrap="square" rtlCol="0">
            <a:spAutoFit/>
          </a:bodyPr>
          <a:lstStyle/>
          <a:p>
            <a:r>
              <a:rPr lang="en-GB" sz="1600"/>
              <a:t>Appendix</a:t>
            </a:r>
          </a:p>
        </p:txBody>
      </p:sp>
    </p:spTree>
    <p:extLst>
      <p:ext uri="{BB962C8B-B14F-4D97-AF65-F5344CB8AC3E}">
        <p14:creationId xmlns:p14="http://schemas.microsoft.com/office/powerpoint/2010/main" val="3534333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7C3F16C6-38BE-DD45-97AC-2AD4B57FACE9}"/>
              </a:ext>
            </a:extLst>
          </p:cNvPr>
          <p:cNvSpPr>
            <a:spLocks noGrp="1"/>
          </p:cNvSpPr>
          <p:nvPr>
            <p:ph type="body" sz="quarter" idx="10"/>
          </p:nvPr>
        </p:nvSpPr>
        <p:spPr>
          <a:xfrm>
            <a:off x="2708934" y="1966546"/>
            <a:ext cx="8323484" cy="1622856"/>
          </a:xfrm>
        </p:spPr>
        <p:txBody>
          <a:bodyPr>
            <a:normAutofit fontScale="85000" lnSpcReduction="20000"/>
          </a:bodyPr>
          <a:lstStyle/>
          <a:p>
            <a:r>
              <a:rPr lang="en-GB" dirty="0"/>
              <a:t>The customer journey and wastewater companies’ response </a:t>
            </a:r>
          </a:p>
        </p:txBody>
      </p:sp>
      <p:sp>
        <p:nvSpPr>
          <p:cNvPr id="8" name="TextBox 7">
            <a:extLst>
              <a:ext uri="{FF2B5EF4-FFF2-40B4-BE49-F238E27FC236}">
                <a16:creationId xmlns:a16="http://schemas.microsoft.com/office/drawing/2014/main" id="{ED9A0B22-5926-114D-A7ED-289490BDA94C}"/>
              </a:ext>
            </a:extLst>
          </p:cNvPr>
          <p:cNvSpPr txBox="1"/>
          <p:nvPr/>
        </p:nvSpPr>
        <p:spPr>
          <a:xfrm>
            <a:off x="1648230" y="1854644"/>
            <a:ext cx="1060704" cy="923330"/>
          </a:xfrm>
          <a:prstGeom prst="rect">
            <a:avLst/>
          </a:prstGeom>
          <a:noFill/>
        </p:spPr>
        <p:txBody>
          <a:bodyPr wrap="square" rtlCol="0">
            <a:spAutoFit/>
          </a:bodyPr>
          <a:lstStyle/>
          <a:p>
            <a:r>
              <a:rPr lang="en-GB" sz="5400">
                <a:solidFill>
                  <a:schemeClr val="bg1"/>
                </a:solidFill>
                <a:latin typeface="Arial" panose="020B0604020202020204" pitchFamily="34" charset="0"/>
                <a:cs typeface="Arial" panose="020B0604020202020204" pitchFamily="34" charset="0"/>
              </a:rPr>
              <a:t>04</a:t>
            </a:r>
          </a:p>
        </p:txBody>
      </p:sp>
    </p:spTree>
    <p:extLst>
      <p:ext uri="{BB962C8B-B14F-4D97-AF65-F5344CB8AC3E}">
        <p14:creationId xmlns:p14="http://schemas.microsoft.com/office/powerpoint/2010/main" val="3069144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9CE5927A-5C0B-9C40-A573-1AA55BAB5D6E}"/>
              </a:ext>
            </a:extLst>
          </p:cNvPr>
          <p:cNvSpPr txBox="1">
            <a:spLocks/>
          </p:cNvSpPr>
          <p:nvPr/>
        </p:nvSpPr>
        <p:spPr>
          <a:xfrm>
            <a:off x="759173" y="686924"/>
            <a:ext cx="10744968" cy="792960"/>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4A4A4A"/>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rgbClr val="4A4A4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4A4A4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4A4A4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A4A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Arial"/>
                <a:cs typeface="Arial"/>
              </a:rPr>
              <a:t>Ideally, there are four key stages to a customer journey for those that have experienced a sewage flood:</a:t>
            </a:r>
            <a:endParaRPr lang="en-GB"/>
          </a:p>
        </p:txBody>
      </p:sp>
      <p:cxnSp>
        <p:nvCxnSpPr>
          <p:cNvPr id="18" name="Straight Arrow Connector 17">
            <a:extLst>
              <a:ext uri="{FF2B5EF4-FFF2-40B4-BE49-F238E27FC236}">
                <a16:creationId xmlns:a16="http://schemas.microsoft.com/office/drawing/2014/main" id="{8CFC8520-799B-7448-AAF8-781D01871560}"/>
              </a:ext>
            </a:extLst>
          </p:cNvPr>
          <p:cNvCxnSpPr>
            <a:cxnSpLocks/>
          </p:cNvCxnSpPr>
          <p:nvPr/>
        </p:nvCxnSpPr>
        <p:spPr>
          <a:xfrm>
            <a:off x="221395" y="2392962"/>
            <a:ext cx="11620601" cy="0"/>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20" name="Rectangle 19">
            <a:extLst>
              <a:ext uri="{FF2B5EF4-FFF2-40B4-BE49-F238E27FC236}">
                <a16:creationId xmlns:a16="http://schemas.microsoft.com/office/drawing/2014/main" id="{A453722C-342E-5048-B9ED-15B9AAB7362C}"/>
              </a:ext>
            </a:extLst>
          </p:cNvPr>
          <p:cNvSpPr/>
          <p:nvPr/>
        </p:nvSpPr>
        <p:spPr>
          <a:xfrm>
            <a:off x="2772723" y="2088030"/>
            <a:ext cx="1889877" cy="5909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Contact</a:t>
            </a:r>
            <a:endParaRPr lang="en-GB">
              <a:solidFill>
                <a:schemeClr val="bg1"/>
              </a:solidFill>
            </a:endParaRPr>
          </a:p>
        </p:txBody>
      </p:sp>
      <p:sp>
        <p:nvSpPr>
          <p:cNvPr id="21" name="Rectangle 20">
            <a:extLst>
              <a:ext uri="{FF2B5EF4-FFF2-40B4-BE49-F238E27FC236}">
                <a16:creationId xmlns:a16="http://schemas.microsoft.com/office/drawing/2014/main" id="{103EF935-840F-344E-9160-6CC2091F9404}"/>
              </a:ext>
            </a:extLst>
          </p:cNvPr>
          <p:cNvSpPr/>
          <p:nvPr/>
        </p:nvSpPr>
        <p:spPr>
          <a:xfrm>
            <a:off x="5053237" y="2079026"/>
            <a:ext cx="1889877" cy="5909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Conversation</a:t>
            </a:r>
          </a:p>
        </p:txBody>
      </p:sp>
      <p:sp>
        <p:nvSpPr>
          <p:cNvPr id="23" name="Rectangle 22">
            <a:extLst>
              <a:ext uri="{FF2B5EF4-FFF2-40B4-BE49-F238E27FC236}">
                <a16:creationId xmlns:a16="http://schemas.microsoft.com/office/drawing/2014/main" id="{A0EE26A5-74BB-DD45-BD73-42642607D8AC}"/>
              </a:ext>
            </a:extLst>
          </p:cNvPr>
          <p:cNvSpPr/>
          <p:nvPr/>
        </p:nvSpPr>
        <p:spPr>
          <a:xfrm>
            <a:off x="7333751" y="2079026"/>
            <a:ext cx="1889877" cy="5909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Action</a:t>
            </a:r>
          </a:p>
        </p:txBody>
      </p:sp>
      <p:sp>
        <p:nvSpPr>
          <p:cNvPr id="24" name="Rectangle 23">
            <a:extLst>
              <a:ext uri="{FF2B5EF4-FFF2-40B4-BE49-F238E27FC236}">
                <a16:creationId xmlns:a16="http://schemas.microsoft.com/office/drawing/2014/main" id="{113A8F35-8BF0-5E45-9A18-E7C930F367B3}"/>
              </a:ext>
            </a:extLst>
          </p:cNvPr>
          <p:cNvSpPr/>
          <p:nvPr/>
        </p:nvSpPr>
        <p:spPr>
          <a:xfrm>
            <a:off x="9614265" y="2079026"/>
            <a:ext cx="1889876" cy="5909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Resolution</a:t>
            </a:r>
          </a:p>
        </p:txBody>
      </p:sp>
      <p:sp>
        <p:nvSpPr>
          <p:cNvPr id="10" name="TextBox 9">
            <a:extLst>
              <a:ext uri="{FF2B5EF4-FFF2-40B4-BE49-F238E27FC236}">
                <a16:creationId xmlns:a16="http://schemas.microsoft.com/office/drawing/2014/main" id="{447563C8-8281-074D-AFBB-D94C9368951E}"/>
              </a:ext>
            </a:extLst>
          </p:cNvPr>
          <p:cNvSpPr txBox="1"/>
          <p:nvPr/>
        </p:nvSpPr>
        <p:spPr>
          <a:xfrm>
            <a:off x="2772720" y="2733424"/>
            <a:ext cx="1889877" cy="1477328"/>
          </a:xfrm>
          <a:prstGeom prst="rect">
            <a:avLst/>
          </a:prstGeom>
          <a:noFill/>
        </p:spPr>
        <p:txBody>
          <a:bodyPr wrap="square">
            <a:spAutoFit/>
          </a:bodyPr>
          <a:lstStyle/>
          <a:p>
            <a:pPr algn="ctr"/>
            <a:r>
              <a:rPr lang="en-GB" sz="1500" i="1"/>
              <a:t>The customer b</a:t>
            </a:r>
            <a:r>
              <a:rPr lang="en-GB" sz="1500" i="1">
                <a:solidFill>
                  <a:schemeClr val="tx1"/>
                </a:solidFill>
              </a:rPr>
              <a:t>eing clear about who to contact, and making first contact in regard to the sewage flooding</a:t>
            </a:r>
            <a:endParaRPr lang="en-GB" sz="1500">
              <a:solidFill>
                <a:schemeClr val="tx1"/>
              </a:solidFill>
            </a:endParaRPr>
          </a:p>
        </p:txBody>
      </p:sp>
      <p:sp>
        <p:nvSpPr>
          <p:cNvPr id="11" name="TextBox 10">
            <a:extLst>
              <a:ext uri="{FF2B5EF4-FFF2-40B4-BE49-F238E27FC236}">
                <a16:creationId xmlns:a16="http://schemas.microsoft.com/office/drawing/2014/main" id="{52B50F3F-A15D-624F-8FB1-8EB643B021FE}"/>
              </a:ext>
            </a:extLst>
          </p:cNvPr>
          <p:cNvSpPr txBox="1"/>
          <p:nvPr/>
        </p:nvSpPr>
        <p:spPr>
          <a:xfrm>
            <a:off x="5053235" y="2678225"/>
            <a:ext cx="1889877" cy="1938992"/>
          </a:xfrm>
          <a:prstGeom prst="rect">
            <a:avLst/>
          </a:prstGeom>
          <a:noFill/>
        </p:spPr>
        <p:txBody>
          <a:bodyPr wrap="square">
            <a:spAutoFit/>
          </a:bodyPr>
          <a:lstStyle/>
          <a:p>
            <a:pPr algn="ctr"/>
            <a:r>
              <a:rPr lang="en-GB" sz="1500" i="1" dirty="0">
                <a:solidFill>
                  <a:schemeClr val="tx1"/>
                </a:solidFill>
              </a:rPr>
              <a:t>The conversation between customer and wastewater company to confirm details of incidence and response from wastewater company</a:t>
            </a:r>
            <a:endParaRPr lang="en-GB" sz="1500" dirty="0">
              <a:solidFill>
                <a:schemeClr val="tx1"/>
              </a:solidFill>
            </a:endParaRPr>
          </a:p>
        </p:txBody>
      </p:sp>
      <p:sp>
        <p:nvSpPr>
          <p:cNvPr id="12" name="TextBox 11">
            <a:extLst>
              <a:ext uri="{FF2B5EF4-FFF2-40B4-BE49-F238E27FC236}">
                <a16:creationId xmlns:a16="http://schemas.microsoft.com/office/drawing/2014/main" id="{1D29F3F2-BD4A-134E-AF0E-398E2AFBDACF}"/>
              </a:ext>
            </a:extLst>
          </p:cNvPr>
          <p:cNvSpPr txBox="1"/>
          <p:nvPr/>
        </p:nvSpPr>
        <p:spPr>
          <a:xfrm>
            <a:off x="7337173" y="2678225"/>
            <a:ext cx="1889877" cy="1477328"/>
          </a:xfrm>
          <a:prstGeom prst="rect">
            <a:avLst/>
          </a:prstGeom>
          <a:noFill/>
        </p:spPr>
        <p:txBody>
          <a:bodyPr wrap="square">
            <a:spAutoFit/>
          </a:bodyPr>
          <a:lstStyle/>
          <a:p>
            <a:pPr algn="ctr"/>
            <a:r>
              <a:rPr lang="en-GB" sz="1500" i="1" dirty="0">
                <a:solidFill>
                  <a:schemeClr val="tx1"/>
                </a:solidFill>
              </a:rPr>
              <a:t>Intervention from the wastewater company to investigate and potentially fix the problem</a:t>
            </a:r>
            <a:endParaRPr lang="en-GB" sz="1500" dirty="0">
              <a:solidFill>
                <a:schemeClr val="tx1"/>
              </a:solidFill>
            </a:endParaRPr>
          </a:p>
        </p:txBody>
      </p:sp>
      <p:sp>
        <p:nvSpPr>
          <p:cNvPr id="13" name="TextBox 12">
            <a:extLst>
              <a:ext uri="{FF2B5EF4-FFF2-40B4-BE49-F238E27FC236}">
                <a16:creationId xmlns:a16="http://schemas.microsoft.com/office/drawing/2014/main" id="{9208F92A-CEBD-6741-A147-A2C3DE35DA91}"/>
              </a:ext>
            </a:extLst>
          </p:cNvPr>
          <p:cNvSpPr txBox="1"/>
          <p:nvPr/>
        </p:nvSpPr>
        <p:spPr>
          <a:xfrm>
            <a:off x="9614262" y="2678225"/>
            <a:ext cx="1889877" cy="1708160"/>
          </a:xfrm>
          <a:prstGeom prst="rect">
            <a:avLst/>
          </a:prstGeom>
          <a:noFill/>
        </p:spPr>
        <p:txBody>
          <a:bodyPr wrap="square">
            <a:spAutoFit/>
          </a:bodyPr>
          <a:lstStyle/>
          <a:p>
            <a:pPr algn="ctr"/>
            <a:r>
              <a:rPr lang="en-GB" sz="1500" i="1">
                <a:solidFill>
                  <a:schemeClr val="tx1"/>
                </a:solidFill>
              </a:rPr>
              <a:t>The problem is fully and permanently resolved to the satisfaction </a:t>
            </a:r>
            <a:r>
              <a:rPr lang="en-GB" sz="1500" i="1"/>
              <a:t>(both practical and emotional) </a:t>
            </a:r>
            <a:r>
              <a:rPr lang="en-GB" sz="1500" i="1">
                <a:solidFill>
                  <a:schemeClr val="tx1"/>
                </a:solidFill>
              </a:rPr>
              <a:t>of </a:t>
            </a:r>
            <a:r>
              <a:rPr lang="en-GB" sz="1500" i="1"/>
              <a:t>the customer</a:t>
            </a:r>
            <a:endParaRPr lang="en-GB" sz="1500">
              <a:solidFill>
                <a:schemeClr val="tx1"/>
              </a:solidFill>
            </a:endParaRPr>
          </a:p>
        </p:txBody>
      </p:sp>
      <p:sp>
        <p:nvSpPr>
          <p:cNvPr id="15" name="Rectangle 14">
            <a:extLst>
              <a:ext uri="{FF2B5EF4-FFF2-40B4-BE49-F238E27FC236}">
                <a16:creationId xmlns:a16="http://schemas.microsoft.com/office/drawing/2014/main" id="{4E585E28-32E4-4141-AFB4-331BD2153294}"/>
              </a:ext>
            </a:extLst>
          </p:cNvPr>
          <p:cNvSpPr/>
          <p:nvPr/>
        </p:nvSpPr>
        <p:spPr>
          <a:xfrm>
            <a:off x="221396" y="4914074"/>
            <a:ext cx="1955748" cy="5909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Customer mindset</a:t>
            </a:r>
            <a:endParaRPr lang="en-GB" sz="1600">
              <a:solidFill>
                <a:schemeClr val="bg1"/>
              </a:solidFill>
            </a:endParaRPr>
          </a:p>
        </p:txBody>
      </p:sp>
      <p:sp>
        <p:nvSpPr>
          <p:cNvPr id="16" name="Rectangle 15">
            <a:extLst>
              <a:ext uri="{FF2B5EF4-FFF2-40B4-BE49-F238E27FC236}">
                <a16:creationId xmlns:a16="http://schemas.microsoft.com/office/drawing/2014/main" id="{BC9AB93D-1BDA-FC42-A9B7-DC36244F20D3}"/>
              </a:ext>
            </a:extLst>
          </p:cNvPr>
          <p:cNvSpPr/>
          <p:nvPr/>
        </p:nvSpPr>
        <p:spPr>
          <a:xfrm>
            <a:off x="221396" y="5597328"/>
            <a:ext cx="1955748" cy="59096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lumMod val="50000"/>
                  </a:schemeClr>
                </a:solidFill>
              </a:rPr>
              <a:t>Broad expectations</a:t>
            </a:r>
            <a:endParaRPr lang="en-GB" sz="1600">
              <a:solidFill>
                <a:schemeClr val="bg1">
                  <a:lumMod val="50000"/>
                </a:schemeClr>
              </a:solidFill>
            </a:endParaRPr>
          </a:p>
        </p:txBody>
      </p:sp>
      <p:sp>
        <p:nvSpPr>
          <p:cNvPr id="19" name="TextBox 18">
            <a:extLst>
              <a:ext uri="{FF2B5EF4-FFF2-40B4-BE49-F238E27FC236}">
                <a16:creationId xmlns:a16="http://schemas.microsoft.com/office/drawing/2014/main" id="{281DAD33-FCA2-4B45-A0E0-C273A3E9BA18}"/>
              </a:ext>
            </a:extLst>
          </p:cNvPr>
          <p:cNvSpPr txBox="1"/>
          <p:nvPr/>
        </p:nvSpPr>
        <p:spPr>
          <a:xfrm>
            <a:off x="2772721" y="4914074"/>
            <a:ext cx="1889877" cy="553998"/>
          </a:xfrm>
          <a:prstGeom prst="rect">
            <a:avLst/>
          </a:prstGeom>
          <a:noFill/>
        </p:spPr>
        <p:txBody>
          <a:bodyPr wrap="square">
            <a:spAutoFit/>
          </a:bodyPr>
          <a:lstStyle/>
          <a:p>
            <a:pPr algn="ctr"/>
            <a:r>
              <a:rPr lang="en-GB" sz="1500">
                <a:solidFill>
                  <a:schemeClr val="tx1"/>
                </a:solidFill>
              </a:rPr>
              <a:t>Stress, anxiety, sense of urgency</a:t>
            </a:r>
          </a:p>
        </p:txBody>
      </p:sp>
      <p:sp>
        <p:nvSpPr>
          <p:cNvPr id="22" name="TextBox 21">
            <a:extLst>
              <a:ext uri="{FF2B5EF4-FFF2-40B4-BE49-F238E27FC236}">
                <a16:creationId xmlns:a16="http://schemas.microsoft.com/office/drawing/2014/main" id="{B64D6BA4-7738-554A-9BFC-8425E02621B4}"/>
              </a:ext>
            </a:extLst>
          </p:cNvPr>
          <p:cNvSpPr txBox="1"/>
          <p:nvPr/>
        </p:nvSpPr>
        <p:spPr>
          <a:xfrm>
            <a:off x="2772720" y="5597328"/>
            <a:ext cx="1889877" cy="553998"/>
          </a:xfrm>
          <a:prstGeom prst="rect">
            <a:avLst/>
          </a:prstGeom>
          <a:noFill/>
        </p:spPr>
        <p:txBody>
          <a:bodyPr wrap="square">
            <a:spAutoFit/>
          </a:bodyPr>
          <a:lstStyle/>
          <a:p>
            <a:pPr algn="ctr"/>
            <a:r>
              <a:rPr lang="en-GB" sz="1500">
                <a:solidFill>
                  <a:schemeClr val="tx1"/>
                </a:solidFill>
              </a:rPr>
              <a:t>Quick and easy to contact</a:t>
            </a:r>
          </a:p>
        </p:txBody>
      </p:sp>
      <p:sp>
        <p:nvSpPr>
          <p:cNvPr id="25" name="TextBox 24">
            <a:extLst>
              <a:ext uri="{FF2B5EF4-FFF2-40B4-BE49-F238E27FC236}">
                <a16:creationId xmlns:a16="http://schemas.microsoft.com/office/drawing/2014/main" id="{76144E2C-2B9F-0146-A83C-7D0F3A32881D}"/>
              </a:ext>
            </a:extLst>
          </p:cNvPr>
          <p:cNvSpPr txBox="1"/>
          <p:nvPr/>
        </p:nvSpPr>
        <p:spPr>
          <a:xfrm>
            <a:off x="5053236" y="4914074"/>
            <a:ext cx="1889877" cy="553998"/>
          </a:xfrm>
          <a:prstGeom prst="rect">
            <a:avLst/>
          </a:prstGeom>
          <a:noFill/>
        </p:spPr>
        <p:txBody>
          <a:bodyPr wrap="square">
            <a:spAutoFit/>
          </a:bodyPr>
          <a:lstStyle/>
          <a:p>
            <a:pPr algn="ctr"/>
            <a:r>
              <a:rPr lang="en-GB" sz="1500">
                <a:solidFill>
                  <a:schemeClr val="tx1"/>
                </a:solidFill>
              </a:rPr>
              <a:t>Anxiety, anger, sense of urgency</a:t>
            </a:r>
          </a:p>
        </p:txBody>
      </p:sp>
      <p:sp>
        <p:nvSpPr>
          <p:cNvPr id="26" name="TextBox 25">
            <a:extLst>
              <a:ext uri="{FF2B5EF4-FFF2-40B4-BE49-F238E27FC236}">
                <a16:creationId xmlns:a16="http://schemas.microsoft.com/office/drawing/2014/main" id="{CE76E3AC-22FD-974C-B24C-CE405F54D054}"/>
              </a:ext>
            </a:extLst>
          </p:cNvPr>
          <p:cNvSpPr txBox="1"/>
          <p:nvPr/>
        </p:nvSpPr>
        <p:spPr>
          <a:xfrm>
            <a:off x="5053235" y="5597328"/>
            <a:ext cx="1889877" cy="784830"/>
          </a:xfrm>
          <a:prstGeom prst="rect">
            <a:avLst/>
          </a:prstGeom>
          <a:noFill/>
        </p:spPr>
        <p:txBody>
          <a:bodyPr wrap="square">
            <a:spAutoFit/>
          </a:bodyPr>
          <a:lstStyle/>
          <a:p>
            <a:pPr algn="ctr"/>
            <a:r>
              <a:rPr lang="en-GB" sz="1500"/>
              <a:t>Empathetic and responsive, reassurance</a:t>
            </a:r>
            <a:endParaRPr lang="en-GB" sz="1500">
              <a:solidFill>
                <a:schemeClr val="tx1"/>
              </a:solidFill>
            </a:endParaRPr>
          </a:p>
        </p:txBody>
      </p:sp>
      <p:sp>
        <p:nvSpPr>
          <p:cNvPr id="27" name="TextBox 26">
            <a:extLst>
              <a:ext uri="{FF2B5EF4-FFF2-40B4-BE49-F238E27FC236}">
                <a16:creationId xmlns:a16="http://schemas.microsoft.com/office/drawing/2014/main" id="{4F265468-D325-264C-800D-A45A09E20116}"/>
              </a:ext>
            </a:extLst>
          </p:cNvPr>
          <p:cNvSpPr txBox="1"/>
          <p:nvPr/>
        </p:nvSpPr>
        <p:spPr>
          <a:xfrm>
            <a:off x="7333749" y="4914074"/>
            <a:ext cx="1889877" cy="553998"/>
          </a:xfrm>
          <a:prstGeom prst="rect">
            <a:avLst/>
          </a:prstGeom>
          <a:noFill/>
        </p:spPr>
        <p:txBody>
          <a:bodyPr wrap="square">
            <a:spAutoFit/>
          </a:bodyPr>
          <a:lstStyle/>
          <a:p>
            <a:pPr algn="ctr"/>
            <a:r>
              <a:rPr lang="en-GB" sz="1500">
                <a:solidFill>
                  <a:schemeClr val="tx1"/>
                </a:solidFill>
              </a:rPr>
              <a:t>Relief if fixed and cause identified</a:t>
            </a:r>
          </a:p>
        </p:txBody>
      </p:sp>
      <p:sp>
        <p:nvSpPr>
          <p:cNvPr id="28" name="TextBox 27">
            <a:extLst>
              <a:ext uri="{FF2B5EF4-FFF2-40B4-BE49-F238E27FC236}">
                <a16:creationId xmlns:a16="http://schemas.microsoft.com/office/drawing/2014/main" id="{6156A953-D13F-9041-91C8-2CCD5A715FEB}"/>
              </a:ext>
            </a:extLst>
          </p:cNvPr>
          <p:cNvSpPr txBox="1"/>
          <p:nvPr/>
        </p:nvSpPr>
        <p:spPr>
          <a:xfrm>
            <a:off x="7333748" y="5597328"/>
            <a:ext cx="1889877" cy="784830"/>
          </a:xfrm>
          <a:prstGeom prst="rect">
            <a:avLst/>
          </a:prstGeom>
          <a:noFill/>
        </p:spPr>
        <p:txBody>
          <a:bodyPr wrap="square">
            <a:spAutoFit/>
          </a:bodyPr>
          <a:lstStyle/>
          <a:p>
            <a:pPr algn="ctr"/>
            <a:r>
              <a:rPr lang="en-GB" sz="1500"/>
              <a:t>Timely action, continued empathy, fix cause</a:t>
            </a:r>
            <a:endParaRPr lang="en-GB" sz="1500">
              <a:solidFill>
                <a:schemeClr val="tx1"/>
              </a:solidFill>
            </a:endParaRPr>
          </a:p>
        </p:txBody>
      </p:sp>
      <p:sp>
        <p:nvSpPr>
          <p:cNvPr id="29" name="TextBox 28">
            <a:extLst>
              <a:ext uri="{FF2B5EF4-FFF2-40B4-BE49-F238E27FC236}">
                <a16:creationId xmlns:a16="http://schemas.microsoft.com/office/drawing/2014/main" id="{709CB513-C240-494A-B20B-EA9AAE41B678}"/>
              </a:ext>
            </a:extLst>
          </p:cNvPr>
          <p:cNvSpPr txBox="1"/>
          <p:nvPr/>
        </p:nvSpPr>
        <p:spPr>
          <a:xfrm>
            <a:off x="9614264" y="4914074"/>
            <a:ext cx="1889877" cy="553998"/>
          </a:xfrm>
          <a:prstGeom prst="rect">
            <a:avLst/>
          </a:prstGeom>
          <a:noFill/>
        </p:spPr>
        <p:txBody>
          <a:bodyPr wrap="square">
            <a:spAutoFit/>
          </a:bodyPr>
          <a:lstStyle/>
          <a:p>
            <a:pPr algn="ctr"/>
            <a:r>
              <a:rPr lang="en-GB" sz="1500"/>
              <a:t>Want to confidently move on with life</a:t>
            </a:r>
            <a:endParaRPr lang="en-GB" sz="1500">
              <a:solidFill>
                <a:schemeClr val="tx1"/>
              </a:solidFill>
            </a:endParaRPr>
          </a:p>
        </p:txBody>
      </p:sp>
      <p:sp>
        <p:nvSpPr>
          <p:cNvPr id="30" name="TextBox 29">
            <a:extLst>
              <a:ext uri="{FF2B5EF4-FFF2-40B4-BE49-F238E27FC236}">
                <a16:creationId xmlns:a16="http://schemas.microsoft.com/office/drawing/2014/main" id="{11D39AD7-3E40-5540-8A01-019D0E01504C}"/>
              </a:ext>
            </a:extLst>
          </p:cNvPr>
          <p:cNvSpPr txBox="1"/>
          <p:nvPr/>
        </p:nvSpPr>
        <p:spPr>
          <a:xfrm>
            <a:off x="9614263" y="5597328"/>
            <a:ext cx="1889877" cy="553998"/>
          </a:xfrm>
          <a:prstGeom prst="rect">
            <a:avLst/>
          </a:prstGeom>
          <a:noFill/>
        </p:spPr>
        <p:txBody>
          <a:bodyPr wrap="square">
            <a:spAutoFit/>
          </a:bodyPr>
          <a:lstStyle/>
          <a:p>
            <a:pPr algn="ctr"/>
            <a:r>
              <a:rPr lang="en-GB" sz="1500">
                <a:solidFill>
                  <a:schemeClr val="tx1"/>
                </a:solidFill>
              </a:rPr>
              <a:t>Permanent fix and full communication</a:t>
            </a:r>
          </a:p>
        </p:txBody>
      </p:sp>
      <p:cxnSp>
        <p:nvCxnSpPr>
          <p:cNvPr id="3" name="Straight Connector 2">
            <a:extLst>
              <a:ext uri="{FF2B5EF4-FFF2-40B4-BE49-F238E27FC236}">
                <a16:creationId xmlns:a16="http://schemas.microsoft.com/office/drawing/2014/main" id="{9992311B-B2F5-0946-BCFE-132DDE06561B}"/>
              </a:ext>
            </a:extLst>
          </p:cNvPr>
          <p:cNvCxnSpPr/>
          <p:nvPr/>
        </p:nvCxnSpPr>
        <p:spPr>
          <a:xfrm>
            <a:off x="221395" y="4785148"/>
            <a:ext cx="11620601" cy="0"/>
          </a:xfrm>
          <a:prstGeom prst="line">
            <a:avLst/>
          </a:prstGeom>
          <a:ln w="28575">
            <a:solidFill>
              <a:schemeClr val="accent3"/>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825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30AC444-6BFD-7B4F-979C-112AA1BAA7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56472">
            <a:off x="2085716" y="1823796"/>
            <a:ext cx="5008865" cy="4612436"/>
          </a:xfrm>
          <a:prstGeom prst="rect">
            <a:avLst/>
          </a:prstGeom>
        </p:spPr>
      </p:pic>
      <p:cxnSp>
        <p:nvCxnSpPr>
          <p:cNvPr id="34" name="Straight Arrow Connector 33">
            <a:extLst>
              <a:ext uri="{FF2B5EF4-FFF2-40B4-BE49-F238E27FC236}">
                <a16:creationId xmlns:a16="http://schemas.microsoft.com/office/drawing/2014/main" id="{04606E95-A19B-2C48-8E69-5E4D025D72F6}"/>
              </a:ext>
            </a:extLst>
          </p:cNvPr>
          <p:cNvCxnSpPr>
            <a:cxnSpLocks/>
          </p:cNvCxnSpPr>
          <p:nvPr/>
        </p:nvCxnSpPr>
        <p:spPr>
          <a:xfrm>
            <a:off x="435051" y="3606225"/>
            <a:ext cx="7832649" cy="0"/>
          </a:xfrm>
          <a:prstGeom prst="straightConnector1">
            <a:avLst/>
          </a:prstGeom>
          <a:ln w="28575">
            <a:headEnd type="triangle"/>
            <a:tailEnd type="triangle"/>
          </a:ln>
        </p:spPr>
        <p:style>
          <a:lnRef idx="1">
            <a:schemeClr val="accent3"/>
          </a:lnRef>
          <a:fillRef idx="0">
            <a:schemeClr val="accent3"/>
          </a:fillRef>
          <a:effectRef idx="0">
            <a:schemeClr val="accent3"/>
          </a:effectRef>
          <a:fontRef idx="minor">
            <a:schemeClr val="tx1"/>
          </a:fontRef>
        </p:style>
      </p:cxnSp>
      <p:sp>
        <p:nvSpPr>
          <p:cNvPr id="17" name="Text Placeholder 3">
            <a:extLst>
              <a:ext uri="{FF2B5EF4-FFF2-40B4-BE49-F238E27FC236}">
                <a16:creationId xmlns:a16="http://schemas.microsoft.com/office/drawing/2014/main" id="{9CE5927A-5C0B-9C40-A573-1AA55BAB5D6E}"/>
              </a:ext>
            </a:extLst>
          </p:cNvPr>
          <p:cNvSpPr txBox="1">
            <a:spLocks/>
          </p:cNvSpPr>
          <p:nvPr/>
        </p:nvSpPr>
        <p:spPr>
          <a:xfrm>
            <a:off x="759173" y="686924"/>
            <a:ext cx="10744968" cy="792960"/>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4A4A4A"/>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rgbClr val="4A4A4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4A4A4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4A4A4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A4A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Arial"/>
                <a:cs typeface="Arial"/>
              </a:rPr>
              <a:t>In reality, customers’ experience is messy, non-linear, requires considerable effort, and often lacks clear resolution</a:t>
            </a:r>
            <a:endParaRPr lang="en-GB"/>
          </a:p>
        </p:txBody>
      </p:sp>
      <p:sp>
        <p:nvSpPr>
          <p:cNvPr id="20" name="Rectangle 19">
            <a:extLst>
              <a:ext uri="{FF2B5EF4-FFF2-40B4-BE49-F238E27FC236}">
                <a16:creationId xmlns:a16="http://schemas.microsoft.com/office/drawing/2014/main" id="{A453722C-342E-5048-B9ED-15B9AAB7362C}"/>
              </a:ext>
            </a:extLst>
          </p:cNvPr>
          <p:cNvSpPr/>
          <p:nvPr/>
        </p:nvSpPr>
        <p:spPr>
          <a:xfrm>
            <a:off x="759173" y="3310743"/>
            <a:ext cx="2328133" cy="5909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Contact</a:t>
            </a:r>
            <a:endParaRPr lang="en-GB">
              <a:solidFill>
                <a:schemeClr val="bg1"/>
              </a:solidFill>
            </a:endParaRPr>
          </a:p>
        </p:txBody>
      </p:sp>
      <p:sp>
        <p:nvSpPr>
          <p:cNvPr id="21" name="Rectangle 20">
            <a:extLst>
              <a:ext uri="{FF2B5EF4-FFF2-40B4-BE49-F238E27FC236}">
                <a16:creationId xmlns:a16="http://schemas.microsoft.com/office/drawing/2014/main" id="{103EF935-840F-344E-9160-6CC2091F9404}"/>
              </a:ext>
            </a:extLst>
          </p:cNvPr>
          <p:cNvSpPr/>
          <p:nvPr/>
        </p:nvSpPr>
        <p:spPr>
          <a:xfrm>
            <a:off x="3193128" y="3310743"/>
            <a:ext cx="2328133" cy="5909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Conversation</a:t>
            </a:r>
          </a:p>
        </p:txBody>
      </p:sp>
      <p:sp>
        <p:nvSpPr>
          <p:cNvPr id="23" name="Rectangle 22">
            <a:extLst>
              <a:ext uri="{FF2B5EF4-FFF2-40B4-BE49-F238E27FC236}">
                <a16:creationId xmlns:a16="http://schemas.microsoft.com/office/drawing/2014/main" id="{A0EE26A5-74BB-DD45-BD73-42642607D8AC}"/>
              </a:ext>
            </a:extLst>
          </p:cNvPr>
          <p:cNvSpPr/>
          <p:nvPr/>
        </p:nvSpPr>
        <p:spPr>
          <a:xfrm>
            <a:off x="5627083" y="3310743"/>
            <a:ext cx="2328133" cy="5909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Action</a:t>
            </a:r>
          </a:p>
        </p:txBody>
      </p:sp>
      <p:sp>
        <p:nvSpPr>
          <p:cNvPr id="24" name="Rectangle 23">
            <a:extLst>
              <a:ext uri="{FF2B5EF4-FFF2-40B4-BE49-F238E27FC236}">
                <a16:creationId xmlns:a16="http://schemas.microsoft.com/office/drawing/2014/main" id="{113A8F35-8BF0-5E45-9A18-E7C930F367B3}"/>
              </a:ext>
            </a:extLst>
          </p:cNvPr>
          <p:cNvSpPr/>
          <p:nvPr/>
        </p:nvSpPr>
        <p:spPr>
          <a:xfrm>
            <a:off x="9082343" y="3310743"/>
            <a:ext cx="2328132" cy="5909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Resolution</a:t>
            </a:r>
          </a:p>
        </p:txBody>
      </p:sp>
      <p:sp>
        <p:nvSpPr>
          <p:cNvPr id="14" name="TextBox 13">
            <a:extLst>
              <a:ext uri="{FF2B5EF4-FFF2-40B4-BE49-F238E27FC236}">
                <a16:creationId xmlns:a16="http://schemas.microsoft.com/office/drawing/2014/main" id="{0C9172CF-1733-EC49-B757-CB1FC69990DB}"/>
              </a:ext>
            </a:extLst>
          </p:cNvPr>
          <p:cNvSpPr txBox="1"/>
          <p:nvPr/>
        </p:nvSpPr>
        <p:spPr>
          <a:xfrm>
            <a:off x="759173" y="3960800"/>
            <a:ext cx="2328133" cy="1600438"/>
          </a:xfrm>
          <a:prstGeom prst="rect">
            <a:avLst/>
          </a:prstGeom>
          <a:solidFill>
            <a:srgbClr val="DBDBDB">
              <a:alpha val="29020"/>
            </a:srgbClr>
          </a:solidFill>
        </p:spPr>
        <p:txBody>
          <a:bodyPr wrap="square">
            <a:spAutoFit/>
          </a:bodyPr>
          <a:lstStyle/>
          <a:p>
            <a:pPr algn="ctr"/>
            <a:r>
              <a:rPr lang="en-GB" sz="1400" dirty="0">
                <a:solidFill>
                  <a:schemeClr val="tx1"/>
                </a:solidFill>
              </a:rPr>
              <a:t>Customers often have to contact multiple organisations (insurance, local plumbers and wastewater companies) to get clarity on who they should be speaking to</a:t>
            </a:r>
          </a:p>
        </p:txBody>
      </p:sp>
      <p:sp>
        <p:nvSpPr>
          <p:cNvPr id="27" name="TextBox 26">
            <a:extLst>
              <a:ext uri="{FF2B5EF4-FFF2-40B4-BE49-F238E27FC236}">
                <a16:creationId xmlns:a16="http://schemas.microsoft.com/office/drawing/2014/main" id="{474C240A-DF2B-A146-9E20-A5AD6DC99BAB}"/>
              </a:ext>
            </a:extLst>
          </p:cNvPr>
          <p:cNvSpPr txBox="1"/>
          <p:nvPr/>
        </p:nvSpPr>
        <p:spPr>
          <a:xfrm>
            <a:off x="4621269" y="1787963"/>
            <a:ext cx="3441466" cy="1169551"/>
          </a:xfrm>
          <a:prstGeom prst="rect">
            <a:avLst/>
          </a:prstGeom>
          <a:noFill/>
        </p:spPr>
        <p:txBody>
          <a:bodyPr wrap="square">
            <a:spAutoFit/>
          </a:bodyPr>
          <a:lstStyle/>
          <a:p>
            <a:pPr algn="ctr"/>
            <a:r>
              <a:rPr lang="en-GB" sz="1400" i="1" dirty="0">
                <a:solidFill>
                  <a:schemeClr val="accent3">
                    <a:lumMod val="50000"/>
                  </a:schemeClr>
                </a:solidFill>
              </a:rPr>
              <a:t>Customers often have to make contact several times, experiencing a lot of ‘back and forth’ between them and their wastewater company, before any action is taken</a:t>
            </a:r>
          </a:p>
        </p:txBody>
      </p:sp>
      <p:sp>
        <p:nvSpPr>
          <p:cNvPr id="32" name="TextBox 31">
            <a:extLst>
              <a:ext uri="{FF2B5EF4-FFF2-40B4-BE49-F238E27FC236}">
                <a16:creationId xmlns:a16="http://schemas.microsoft.com/office/drawing/2014/main" id="{3B061C65-8BC8-0B4D-A3AE-325DBC5994D9}"/>
              </a:ext>
            </a:extLst>
          </p:cNvPr>
          <p:cNvSpPr txBox="1"/>
          <p:nvPr/>
        </p:nvSpPr>
        <p:spPr>
          <a:xfrm>
            <a:off x="9082342" y="3960800"/>
            <a:ext cx="2328133" cy="1815882"/>
          </a:xfrm>
          <a:prstGeom prst="rect">
            <a:avLst/>
          </a:prstGeom>
          <a:solidFill>
            <a:srgbClr val="DBDBDB">
              <a:alpha val="29020"/>
            </a:srgbClr>
          </a:solidFill>
        </p:spPr>
        <p:txBody>
          <a:bodyPr wrap="square">
            <a:spAutoFit/>
          </a:bodyPr>
          <a:lstStyle>
            <a:defPPr>
              <a:defRPr lang="en-US"/>
            </a:defPPr>
            <a:lvl1pPr algn="ctr">
              <a:defRPr sz="1400"/>
            </a:lvl1pPr>
          </a:lstStyle>
          <a:p>
            <a:r>
              <a:rPr lang="en-GB" dirty="0"/>
              <a:t>Many customers do not get a clear resolution from their wastewater company – they are either left chasing one, or have to ‘give in’ to what they are offered despite it not being satisfactory </a:t>
            </a:r>
          </a:p>
        </p:txBody>
      </p:sp>
      <p:sp>
        <p:nvSpPr>
          <p:cNvPr id="33" name="TextBox 32">
            <a:extLst>
              <a:ext uri="{FF2B5EF4-FFF2-40B4-BE49-F238E27FC236}">
                <a16:creationId xmlns:a16="http://schemas.microsoft.com/office/drawing/2014/main" id="{BC45DD8F-9854-8049-B8BC-2D8436695B99}"/>
              </a:ext>
            </a:extLst>
          </p:cNvPr>
          <p:cNvSpPr txBox="1"/>
          <p:nvPr/>
        </p:nvSpPr>
        <p:spPr>
          <a:xfrm>
            <a:off x="3193128" y="3969030"/>
            <a:ext cx="2328133" cy="1169551"/>
          </a:xfrm>
          <a:prstGeom prst="rect">
            <a:avLst/>
          </a:prstGeom>
          <a:solidFill>
            <a:srgbClr val="DBDBDB">
              <a:alpha val="29020"/>
            </a:srgbClr>
          </a:solidFill>
        </p:spPr>
        <p:txBody>
          <a:bodyPr wrap="square">
            <a:spAutoFit/>
          </a:bodyPr>
          <a:lstStyle>
            <a:defPPr>
              <a:defRPr lang="en-US"/>
            </a:defPPr>
            <a:lvl1pPr algn="ctr">
              <a:defRPr sz="1400"/>
            </a:lvl1pPr>
          </a:lstStyle>
          <a:p>
            <a:r>
              <a:rPr lang="en-GB"/>
              <a:t>Customers often have to repeatedly go over the details of the event to multiple individuals at the same company  </a:t>
            </a:r>
          </a:p>
        </p:txBody>
      </p:sp>
      <p:sp>
        <p:nvSpPr>
          <p:cNvPr id="37" name="TextBox 36">
            <a:extLst>
              <a:ext uri="{FF2B5EF4-FFF2-40B4-BE49-F238E27FC236}">
                <a16:creationId xmlns:a16="http://schemas.microsoft.com/office/drawing/2014/main" id="{E1CD5A86-4851-9141-8C89-9E0548DD3484}"/>
              </a:ext>
            </a:extLst>
          </p:cNvPr>
          <p:cNvSpPr txBox="1"/>
          <p:nvPr/>
        </p:nvSpPr>
        <p:spPr>
          <a:xfrm>
            <a:off x="5627082" y="3960800"/>
            <a:ext cx="2328133" cy="1169551"/>
          </a:xfrm>
          <a:prstGeom prst="rect">
            <a:avLst/>
          </a:prstGeom>
          <a:solidFill>
            <a:srgbClr val="DBDBDB">
              <a:alpha val="29020"/>
            </a:srgbClr>
          </a:solidFill>
        </p:spPr>
        <p:txBody>
          <a:bodyPr wrap="square">
            <a:spAutoFit/>
          </a:bodyPr>
          <a:lstStyle>
            <a:defPPr>
              <a:defRPr lang="en-US"/>
            </a:defPPr>
            <a:lvl1pPr algn="ctr">
              <a:defRPr sz="1400"/>
            </a:lvl1pPr>
          </a:lstStyle>
          <a:p>
            <a:r>
              <a:rPr lang="en-GB"/>
              <a:t>Water companies often take some action (e.g., clean ups or temporary unblocking) but do not permanently fix the issue </a:t>
            </a:r>
          </a:p>
        </p:txBody>
      </p:sp>
      <p:cxnSp>
        <p:nvCxnSpPr>
          <p:cNvPr id="25" name="Straight Arrow Connector 24">
            <a:extLst>
              <a:ext uri="{FF2B5EF4-FFF2-40B4-BE49-F238E27FC236}">
                <a16:creationId xmlns:a16="http://schemas.microsoft.com/office/drawing/2014/main" id="{3DD68FEB-2640-A440-95ED-DD0BA5881052}"/>
              </a:ext>
            </a:extLst>
          </p:cNvPr>
          <p:cNvCxnSpPr>
            <a:cxnSpLocks/>
            <a:endCxn id="24" idx="1"/>
          </p:cNvCxnSpPr>
          <p:nvPr/>
        </p:nvCxnSpPr>
        <p:spPr>
          <a:xfrm>
            <a:off x="8318500" y="3606225"/>
            <a:ext cx="763843" cy="0"/>
          </a:xfrm>
          <a:prstGeom prst="straightConnector1">
            <a:avLst/>
          </a:prstGeom>
          <a:ln w="28575">
            <a:prstDash val="dash"/>
            <a:headEnd type="none"/>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27857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D90359-C26D-4F48-BD41-27D206A739C7}"/>
              </a:ext>
            </a:extLst>
          </p:cNvPr>
          <p:cNvSpPr>
            <a:spLocks noGrp="1"/>
          </p:cNvSpPr>
          <p:nvPr>
            <p:ph type="body" sz="quarter" idx="12"/>
          </p:nvPr>
        </p:nvSpPr>
        <p:spPr/>
        <p:txBody>
          <a:bodyPr>
            <a:noAutofit/>
          </a:bodyPr>
          <a:lstStyle/>
          <a:p>
            <a:r>
              <a:rPr lang="en-US" dirty="0"/>
              <a:t>Most customers contact their wastewater company first, yet responsibility for sewage flooding is not common knowledge</a:t>
            </a:r>
          </a:p>
        </p:txBody>
      </p:sp>
      <p:sp>
        <p:nvSpPr>
          <p:cNvPr id="5" name="Rectangle 4">
            <a:extLst>
              <a:ext uri="{FF2B5EF4-FFF2-40B4-BE49-F238E27FC236}">
                <a16:creationId xmlns:a16="http://schemas.microsoft.com/office/drawing/2014/main" id="{BCEC9B5D-310D-B047-BF1D-7C5F9080FD34}"/>
              </a:ext>
            </a:extLst>
          </p:cNvPr>
          <p:cNvSpPr/>
          <p:nvPr/>
        </p:nvSpPr>
        <p:spPr>
          <a:xfrm rot="16200000">
            <a:off x="-1443907" y="3610826"/>
            <a:ext cx="4043795" cy="5909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rPr>
              <a:t>Contact</a:t>
            </a:r>
            <a:endParaRPr lang="en-GB" sz="1400">
              <a:solidFill>
                <a:schemeClr val="bg1"/>
              </a:solidFill>
            </a:endParaRPr>
          </a:p>
        </p:txBody>
      </p:sp>
      <p:sp>
        <p:nvSpPr>
          <p:cNvPr id="8" name="Rectangle 7">
            <a:extLst>
              <a:ext uri="{FF2B5EF4-FFF2-40B4-BE49-F238E27FC236}">
                <a16:creationId xmlns:a16="http://schemas.microsoft.com/office/drawing/2014/main" id="{21CDE420-4CE9-A94D-B8DB-32E85BDEA9D6}"/>
              </a:ext>
            </a:extLst>
          </p:cNvPr>
          <p:cNvSpPr/>
          <p:nvPr/>
        </p:nvSpPr>
        <p:spPr>
          <a:xfrm>
            <a:off x="881707" y="3867117"/>
            <a:ext cx="7266249" cy="20610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When customers contact other organisations, it is often due to </a:t>
            </a:r>
            <a:r>
              <a:rPr lang="en-GB" sz="1400" b="1" dirty="0">
                <a:solidFill>
                  <a:schemeClr val="tx1"/>
                </a:solidFill>
              </a:rPr>
              <a:t>inexperience</a:t>
            </a:r>
            <a:r>
              <a:rPr lang="en-GB" sz="1400" dirty="0">
                <a:solidFill>
                  <a:schemeClr val="tx1"/>
                </a:solidFill>
              </a:rPr>
              <a:t>, </a:t>
            </a:r>
            <a:r>
              <a:rPr lang="en-GB" sz="1400" b="1" dirty="0">
                <a:solidFill>
                  <a:schemeClr val="tx1"/>
                </a:solidFill>
              </a:rPr>
              <a:t>confusion around responsibility</a:t>
            </a:r>
            <a:r>
              <a:rPr lang="en-GB" sz="1400" dirty="0">
                <a:solidFill>
                  <a:schemeClr val="tx1"/>
                </a:solidFill>
              </a:rPr>
              <a:t>, or </a:t>
            </a:r>
            <a:r>
              <a:rPr lang="en-GB" sz="1400" b="1" dirty="0">
                <a:solidFill>
                  <a:schemeClr val="tx1"/>
                </a:solidFill>
              </a:rPr>
              <a:t>multiple causes for the flood</a:t>
            </a:r>
            <a:r>
              <a:rPr lang="en-GB" sz="1400" dirty="0">
                <a:solidFill>
                  <a:schemeClr val="tx1"/>
                </a:solidFill>
              </a:rPr>
              <a:t> (e.g., heavy rainfall and river flooding as well as sewage).</a:t>
            </a:r>
          </a:p>
          <a:p>
            <a:pPr algn="ctr"/>
            <a:endParaRPr lang="en-GB" sz="1400" dirty="0">
              <a:solidFill>
                <a:schemeClr val="tx1"/>
              </a:solidFill>
            </a:endParaRPr>
          </a:p>
          <a:p>
            <a:pPr algn="ctr"/>
            <a:r>
              <a:rPr lang="en-GB" sz="1400" dirty="0">
                <a:solidFill>
                  <a:schemeClr val="tx1"/>
                </a:solidFill>
              </a:rPr>
              <a:t>In these situations customers use </a:t>
            </a:r>
            <a:r>
              <a:rPr lang="en-GB" sz="1400" b="1" dirty="0">
                <a:solidFill>
                  <a:schemeClr val="tx1"/>
                </a:solidFill>
              </a:rPr>
              <a:t>Google to find local plumbers and drain companies</a:t>
            </a:r>
            <a:r>
              <a:rPr lang="en-GB" sz="1400" dirty="0">
                <a:solidFill>
                  <a:schemeClr val="tx1"/>
                </a:solidFill>
              </a:rPr>
              <a:t> (e.g., Dyno-Rod). </a:t>
            </a:r>
            <a:r>
              <a:rPr lang="en-GB" sz="1400" b="1" dirty="0">
                <a:solidFill>
                  <a:schemeClr val="tx1"/>
                </a:solidFill>
              </a:rPr>
              <a:t>Insurance companies </a:t>
            </a:r>
            <a:r>
              <a:rPr lang="en-GB" sz="1400" dirty="0">
                <a:solidFill>
                  <a:schemeClr val="tx1"/>
                </a:solidFill>
              </a:rPr>
              <a:t>are also often contacted first following severe flooding, due to customers being aware they need to do this promptly in order to make a claim. The local authority might also be contacted.</a:t>
            </a:r>
          </a:p>
        </p:txBody>
      </p:sp>
      <p:sp>
        <p:nvSpPr>
          <p:cNvPr id="17" name="Rectangle 16">
            <a:extLst>
              <a:ext uri="{FF2B5EF4-FFF2-40B4-BE49-F238E27FC236}">
                <a16:creationId xmlns:a16="http://schemas.microsoft.com/office/drawing/2014/main" id="{D5BB6C92-3AF3-BC45-BF62-60ABFEE13BEA}"/>
              </a:ext>
            </a:extLst>
          </p:cNvPr>
          <p:cNvSpPr/>
          <p:nvPr/>
        </p:nvSpPr>
        <p:spPr>
          <a:xfrm>
            <a:off x="873473" y="1886500"/>
            <a:ext cx="7274484" cy="1885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Most customers contact their </a:t>
            </a:r>
            <a:r>
              <a:rPr lang="en-GB" sz="1400" b="1" dirty="0">
                <a:solidFill>
                  <a:schemeClr val="tx1"/>
                </a:solidFill>
              </a:rPr>
              <a:t>wastewater company </a:t>
            </a:r>
            <a:r>
              <a:rPr lang="en-GB" sz="1400" dirty="0">
                <a:solidFill>
                  <a:schemeClr val="tx1"/>
                </a:solidFill>
              </a:rPr>
              <a:t>first, especially those who have experience of repeat sewage floods, and situations where the flood is unmistakably a ‘leak’ or drainage problem.</a:t>
            </a:r>
          </a:p>
          <a:p>
            <a:pPr algn="ctr"/>
            <a:endParaRPr lang="en-GB" sz="1400" dirty="0">
              <a:solidFill>
                <a:schemeClr val="tx1"/>
              </a:solidFill>
            </a:endParaRPr>
          </a:p>
          <a:p>
            <a:pPr algn="ctr"/>
            <a:r>
              <a:rPr lang="en-GB" sz="1400" dirty="0">
                <a:solidFill>
                  <a:schemeClr val="tx1"/>
                </a:solidFill>
              </a:rPr>
              <a:t>Customers usually reach out to their wastewater company by </a:t>
            </a:r>
            <a:r>
              <a:rPr lang="en-GB" sz="1400" b="1" dirty="0">
                <a:solidFill>
                  <a:schemeClr val="tx1"/>
                </a:solidFill>
              </a:rPr>
              <a:t>phone</a:t>
            </a:r>
            <a:r>
              <a:rPr lang="en-GB" sz="1400" dirty="0">
                <a:solidFill>
                  <a:schemeClr val="tx1"/>
                </a:solidFill>
              </a:rPr>
              <a:t> or, if available, </a:t>
            </a:r>
            <a:r>
              <a:rPr lang="en-GB" sz="1400" b="1" dirty="0">
                <a:solidFill>
                  <a:schemeClr val="tx1"/>
                </a:solidFill>
              </a:rPr>
              <a:t>instant messenger due to the urgency of the situation</a:t>
            </a:r>
            <a:r>
              <a:rPr lang="en-GB" sz="1400" dirty="0">
                <a:solidFill>
                  <a:schemeClr val="tx1"/>
                </a:solidFill>
              </a:rPr>
              <a:t>. A few use online forms if they think it is not an ‘emergency’. </a:t>
            </a:r>
          </a:p>
        </p:txBody>
      </p:sp>
      <p:sp>
        <p:nvSpPr>
          <p:cNvPr id="10" name="Rectangular Callout 9">
            <a:extLst>
              <a:ext uri="{FF2B5EF4-FFF2-40B4-BE49-F238E27FC236}">
                <a16:creationId xmlns:a16="http://schemas.microsoft.com/office/drawing/2014/main" id="{05938BB0-5050-8844-9E4E-94C49A16F6CB}"/>
              </a:ext>
            </a:extLst>
          </p:cNvPr>
          <p:cNvSpPr/>
          <p:nvPr/>
        </p:nvSpPr>
        <p:spPr>
          <a:xfrm>
            <a:off x="8387749" y="1884409"/>
            <a:ext cx="3425607" cy="1485469"/>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r>
              <a:rPr lang="en-GB" sz="1200" i="1" dirty="0">
                <a:solidFill>
                  <a:schemeClr val="tx1"/>
                </a:solidFill>
              </a:rPr>
              <a:t>“At first I called a plumber but they said it was a shared drain and I could get the water company to do it, so I did that.”</a:t>
            </a:r>
          </a:p>
          <a:p>
            <a:pPr algn="ctr"/>
            <a:endParaRPr lang="en-GB" sz="1200" i="1" dirty="0">
              <a:solidFill>
                <a:schemeClr val="tx1"/>
              </a:solidFill>
            </a:endParaRPr>
          </a:p>
          <a:p>
            <a:pPr algn="r"/>
            <a:r>
              <a:rPr lang="en-GB" sz="1200" dirty="0">
                <a:solidFill>
                  <a:schemeClr val="tx1"/>
                </a:solidFill>
              </a:rPr>
              <a:t>External, single, high severity </a:t>
            </a:r>
          </a:p>
        </p:txBody>
      </p:sp>
      <p:sp>
        <p:nvSpPr>
          <p:cNvPr id="12" name="Rectangular Callout 11">
            <a:extLst>
              <a:ext uri="{FF2B5EF4-FFF2-40B4-BE49-F238E27FC236}">
                <a16:creationId xmlns:a16="http://schemas.microsoft.com/office/drawing/2014/main" id="{A49065C8-DDC7-7A48-A7A6-4C32281043A3}"/>
              </a:ext>
            </a:extLst>
          </p:cNvPr>
          <p:cNvSpPr/>
          <p:nvPr/>
        </p:nvSpPr>
        <p:spPr>
          <a:xfrm>
            <a:off x="8387749" y="4001616"/>
            <a:ext cx="3425607" cy="1885400"/>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dirty="0">
                <a:solidFill>
                  <a:schemeClr val="tx1"/>
                </a:solidFill>
              </a:rPr>
              <a:t>“I called the council, because they’re the people who collect the bins, and bring sandbags now and then when the river may flood… I got nowhere until someone told me to contact [my wastewater company].”</a:t>
            </a:r>
          </a:p>
          <a:p>
            <a:pPr marL="22225" lvl="0" algn="r">
              <a:spcBef>
                <a:spcPts val="1800"/>
              </a:spcBef>
              <a:spcAft>
                <a:spcPts val="600"/>
              </a:spcAft>
              <a:defRPr/>
            </a:pPr>
            <a:r>
              <a:rPr lang="en-US" sz="1200" dirty="0">
                <a:solidFill>
                  <a:schemeClr val="tx1"/>
                </a:solidFill>
              </a:rPr>
              <a:t>External, single, low severity</a:t>
            </a:r>
          </a:p>
        </p:txBody>
      </p:sp>
    </p:spTree>
    <p:extLst>
      <p:ext uri="{BB962C8B-B14F-4D97-AF65-F5344CB8AC3E}">
        <p14:creationId xmlns:p14="http://schemas.microsoft.com/office/powerpoint/2010/main" val="2970184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28B537-6863-8746-BB29-3B94BC5419A1}"/>
              </a:ext>
            </a:extLst>
          </p:cNvPr>
          <p:cNvSpPr>
            <a:spLocks noGrp="1"/>
          </p:cNvSpPr>
          <p:nvPr>
            <p:ph type="body" sz="quarter" idx="12"/>
          </p:nvPr>
        </p:nvSpPr>
        <p:spPr/>
        <p:txBody>
          <a:bodyPr>
            <a:normAutofit lnSpcReduction="10000"/>
          </a:bodyPr>
          <a:lstStyle/>
          <a:p>
            <a:r>
              <a:rPr lang="en-US"/>
              <a:t>Lack of clarity about who to contact, as well as anxiety about liability/costs, can exacerbate the stress of the situation</a:t>
            </a:r>
          </a:p>
        </p:txBody>
      </p:sp>
      <p:sp>
        <p:nvSpPr>
          <p:cNvPr id="7" name="Rectangle 6">
            <a:extLst>
              <a:ext uri="{FF2B5EF4-FFF2-40B4-BE49-F238E27FC236}">
                <a16:creationId xmlns:a16="http://schemas.microsoft.com/office/drawing/2014/main" id="{6EAC2014-2772-3A4C-95D7-69CC330DFB7A}"/>
              </a:ext>
            </a:extLst>
          </p:cNvPr>
          <p:cNvSpPr/>
          <p:nvPr/>
        </p:nvSpPr>
        <p:spPr>
          <a:xfrm>
            <a:off x="580497" y="1902372"/>
            <a:ext cx="6135613" cy="407978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There is mixed knowledge about whose responsibility a sewage flooding is, which is felt to be exacerbated by communication from wastewater companies which often highlights the role of the customer i.e., most blockages are caused by customers flushing incorrect items. This message is often reiterated by customer service agents who are often felt to start with the assumption that customers are at fault, even if the issue is found to be the company’s responsibility. </a:t>
            </a:r>
          </a:p>
          <a:p>
            <a:pPr marL="285750" indent="-285750">
              <a:buFont typeface="Arial" panose="020B0604020202020204" pitchFamily="34" charset="0"/>
              <a:buChar char="•"/>
            </a:pPr>
            <a:endParaRPr lang="en-GB" sz="1400" dirty="0">
              <a:solidFill>
                <a:schemeClr val="tx1"/>
              </a:solidFill>
            </a:endParaRPr>
          </a:p>
          <a:p>
            <a:pPr marL="285750" indent="-285750">
              <a:buFont typeface="Arial" panose="020B0604020202020204" pitchFamily="34" charset="0"/>
              <a:buChar char="•"/>
            </a:pPr>
            <a:r>
              <a:rPr lang="en-GB" sz="1400" dirty="0">
                <a:solidFill>
                  <a:schemeClr val="tx1"/>
                </a:solidFill>
              </a:rPr>
              <a:t>As a result, customers often explore other options first due to fear of being charged for the call-outs and damage if they are wrong about who is responsible.</a:t>
            </a:r>
          </a:p>
          <a:p>
            <a:endParaRPr lang="en-GB" sz="1400" dirty="0">
              <a:solidFill>
                <a:schemeClr val="tx1"/>
              </a:solidFill>
            </a:endParaRPr>
          </a:p>
          <a:p>
            <a:pPr marL="285750" indent="-285750">
              <a:buFont typeface="Arial" panose="020B0604020202020204" pitchFamily="34" charset="0"/>
              <a:buChar char="•"/>
            </a:pPr>
            <a:r>
              <a:rPr lang="en-GB" sz="1400" dirty="0">
                <a:solidFill>
                  <a:schemeClr val="tx1"/>
                </a:solidFill>
              </a:rPr>
              <a:t>In situations where individual flooding events have multiple causes (e.g. if surface flooding happens at the same time), customers can feel that responsibility for different types of flooding lies in different hands. They describe organisations pushing blame between one another, leaving the customer anxiously caught in the middle without a clear path to assistance.</a:t>
            </a:r>
          </a:p>
          <a:p>
            <a:pPr marL="285750" indent="-285750">
              <a:buFont typeface="Arial" panose="020B0604020202020204" pitchFamily="34" charset="0"/>
              <a:buChar char="•"/>
            </a:pPr>
            <a:endParaRPr lang="en-GB" sz="1400" dirty="0">
              <a:solidFill>
                <a:schemeClr val="tx1"/>
              </a:solidFill>
            </a:endParaRPr>
          </a:p>
        </p:txBody>
      </p:sp>
      <p:sp>
        <p:nvSpPr>
          <p:cNvPr id="8" name="Rectangular Callout 7">
            <a:extLst>
              <a:ext uri="{FF2B5EF4-FFF2-40B4-BE49-F238E27FC236}">
                <a16:creationId xmlns:a16="http://schemas.microsoft.com/office/drawing/2014/main" id="{57888E99-2A19-7B4B-A9E3-E719FD212F25}"/>
              </a:ext>
            </a:extLst>
          </p:cNvPr>
          <p:cNvSpPr/>
          <p:nvPr/>
        </p:nvSpPr>
        <p:spPr>
          <a:xfrm>
            <a:off x="7056813" y="1902372"/>
            <a:ext cx="4686849" cy="1250731"/>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“Someone came round and banged on my window when it first happened – I didn’t know what to do, did I need to deal with it myself?”</a:t>
            </a:r>
          </a:p>
          <a:p>
            <a:pPr marL="22225" lvl="0" algn="r">
              <a:spcBef>
                <a:spcPts val="1800"/>
              </a:spcBef>
              <a:spcAft>
                <a:spcPts val="600"/>
              </a:spcAft>
              <a:defRPr/>
            </a:pPr>
            <a:r>
              <a:rPr lang="en-US" sz="1200">
                <a:solidFill>
                  <a:schemeClr val="tx1"/>
                </a:solidFill>
              </a:rPr>
              <a:t>External, multiple, high severity</a:t>
            </a:r>
          </a:p>
        </p:txBody>
      </p:sp>
      <p:sp>
        <p:nvSpPr>
          <p:cNvPr id="9" name="Rectangular Callout 8">
            <a:extLst>
              <a:ext uri="{FF2B5EF4-FFF2-40B4-BE49-F238E27FC236}">
                <a16:creationId xmlns:a16="http://schemas.microsoft.com/office/drawing/2014/main" id="{5C9A81F2-BCA7-AC4E-A123-0C3604472C57}"/>
              </a:ext>
            </a:extLst>
          </p:cNvPr>
          <p:cNvSpPr/>
          <p:nvPr/>
        </p:nvSpPr>
        <p:spPr>
          <a:xfrm>
            <a:off x="7056813" y="3429000"/>
            <a:ext cx="4686849" cy="1393041"/>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dirty="0">
                <a:solidFill>
                  <a:schemeClr val="tx1"/>
                </a:solidFill>
              </a:rPr>
              <a:t>“I called Dyno-Rod – or someone like that – because I thought my builders had caused it, but I called the water company when it started happening again.”</a:t>
            </a:r>
          </a:p>
          <a:p>
            <a:pPr marL="22225" lvl="0" algn="r">
              <a:spcBef>
                <a:spcPts val="1800"/>
              </a:spcBef>
              <a:spcAft>
                <a:spcPts val="600"/>
              </a:spcAft>
              <a:defRPr/>
            </a:pPr>
            <a:r>
              <a:rPr lang="en-US" sz="1200" dirty="0">
                <a:solidFill>
                  <a:schemeClr val="tx1"/>
                </a:solidFill>
              </a:rPr>
              <a:t>External, multiple, low severity</a:t>
            </a:r>
          </a:p>
        </p:txBody>
      </p:sp>
    </p:spTree>
    <p:extLst>
      <p:ext uri="{BB962C8B-B14F-4D97-AF65-F5344CB8AC3E}">
        <p14:creationId xmlns:p14="http://schemas.microsoft.com/office/powerpoint/2010/main" val="3464727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D90359-C26D-4F48-BD41-27D206A739C7}"/>
              </a:ext>
            </a:extLst>
          </p:cNvPr>
          <p:cNvSpPr>
            <a:spLocks noGrp="1"/>
          </p:cNvSpPr>
          <p:nvPr>
            <p:ph type="body" sz="quarter" idx="12"/>
          </p:nvPr>
        </p:nvSpPr>
        <p:spPr>
          <a:xfrm>
            <a:off x="759173" y="686924"/>
            <a:ext cx="10744968" cy="891506"/>
          </a:xfrm>
        </p:spPr>
        <p:txBody>
          <a:bodyPr>
            <a:normAutofit/>
          </a:bodyPr>
          <a:lstStyle/>
          <a:p>
            <a:r>
              <a:rPr lang="en-US" dirty="0"/>
              <a:t>Being “questioned” about flooding events, having to repeat details and provide evidence can further distress customers</a:t>
            </a:r>
          </a:p>
        </p:txBody>
      </p:sp>
      <p:sp>
        <p:nvSpPr>
          <p:cNvPr id="5" name="Rectangle 4">
            <a:extLst>
              <a:ext uri="{FF2B5EF4-FFF2-40B4-BE49-F238E27FC236}">
                <a16:creationId xmlns:a16="http://schemas.microsoft.com/office/drawing/2014/main" id="{BCEC9B5D-310D-B047-BF1D-7C5F9080FD34}"/>
              </a:ext>
            </a:extLst>
          </p:cNvPr>
          <p:cNvSpPr/>
          <p:nvPr/>
        </p:nvSpPr>
        <p:spPr>
          <a:xfrm rot="16200000">
            <a:off x="-1431207" y="3560909"/>
            <a:ext cx="4043795" cy="5909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rPr>
              <a:t>Conversation</a:t>
            </a:r>
            <a:endParaRPr lang="en-GB" sz="1400">
              <a:solidFill>
                <a:schemeClr val="bg1"/>
              </a:solidFill>
            </a:endParaRPr>
          </a:p>
        </p:txBody>
      </p:sp>
      <p:sp>
        <p:nvSpPr>
          <p:cNvPr id="8" name="Rectangle 7">
            <a:extLst>
              <a:ext uri="{FF2B5EF4-FFF2-40B4-BE49-F238E27FC236}">
                <a16:creationId xmlns:a16="http://schemas.microsoft.com/office/drawing/2014/main" id="{21CDE420-4CE9-A94D-B8DB-32E85BDEA9D6}"/>
              </a:ext>
            </a:extLst>
          </p:cNvPr>
          <p:cNvSpPr/>
          <p:nvPr/>
        </p:nvSpPr>
        <p:spPr>
          <a:xfrm>
            <a:off x="894407" y="3992890"/>
            <a:ext cx="7266249" cy="1885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a:p>
            <a:pPr algn="ctr"/>
            <a:r>
              <a:rPr lang="en-GB" sz="1400">
                <a:solidFill>
                  <a:schemeClr val="tx1"/>
                </a:solidFill>
              </a:rPr>
              <a:t>After providing this information, most are given a </a:t>
            </a:r>
            <a:r>
              <a:rPr lang="en-GB" sz="1400" b="1">
                <a:solidFill>
                  <a:schemeClr val="tx1"/>
                </a:solidFill>
              </a:rPr>
              <a:t>time frame </a:t>
            </a:r>
            <a:r>
              <a:rPr lang="en-GB" sz="1400">
                <a:solidFill>
                  <a:schemeClr val="tx1"/>
                </a:solidFill>
              </a:rPr>
              <a:t>in which someone will visit (although a few report being told ‘as soon as possible’ rather than a specific window). Some are told if this will be </a:t>
            </a:r>
            <a:r>
              <a:rPr lang="en-GB" sz="1400" b="1">
                <a:solidFill>
                  <a:schemeClr val="tx1"/>
                </a:solidFill>
              </a:rPr>
              <a:t>an engineer </a:t>
            </a:r>
            <a:r>
              <a:rPr lang="en-GB" sz="1400">
                <a:solidFill>
                  <a:schemeClr val="tx1"/>
                </a:solidFill>
              </a:rPr>
              <a:t>to investigate and determine next steps, or a </a:t>
            </a:r>
            <a:r>
              <a:rPr lang="en-GB" sz="1400" b="1">
                <a:solidFill>
                  <a:schemeClr val="tx1"/>
                </a:solidFill>
              </a:rPr>
              <a:t>clean-up crew</a:t>
            </a:r>
            <a:r>
              <a:rPr lang="en-GB" sz="1400">
                <a:solidFill>
                  <a:schemeClr val="tx1"/>
                </a:solidFill>
              </a:rPr>
              <a:t>.</a:t>
            </a:r>
          </a:p>
          <a:p>
            <a:pPr algn="ctr"/>
            <a:endParaRPr lang="en-GB" sz="1400">
              <a:solidFill>
                <a:schemeClr val="tx1"/>
              </a:solidFill>
            </a:endParaRPr>
          </a:p>
        </p:txBody>
      </p:sp>
      <p:sp>
        <p:nvSpPr>
          <p:cNvPr id="17" name="Rectangle 16">
            <a:extLst>
              <a:ext uri="{FF2B5EF4-FFF2-40B4-BE49-F238E27FC236}">
                <a16:creationId xmlns:a16="http://schemas.microsoft.com/office/drawing/2014/main" id="{D5BB6C92-3AF3-BC45-BF62-60ABFEE13BEA}"/>
              </a:ext>
            </a:extLst>
          </p:cNvPr>
          <p:cNvSpPr/>
          <p:nvPr/>
        </p:nvSpPr>
        <p:spPr>
          <a:xfrm>
            <a:off x="886173" y="1836582"/>
            <a:ext cx="7274484" cy="204961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Customers who reach out to their wastewater companies often describe being </a:t>
            </a:r>
            <a:r>
              <a:rPr lang="en-GB" sz="1400" b="1" dirty="0">
                <a:solidFill>
                  <a:schemeClr val="tx1"/>
                </a:solidFill>
              </a:rPr>
              <a:t>asked a series of questions about the sewage flood </a:t>
            </a:r>
            <a:r>
              <a:rPr lang="en-GB" sz="1400" dirty="0">
                <a:solidFill>
                  <a:schemeClr val="tx1"/>
                </a:solidFill>
              </a:rPr>
              <a:t>they are experiencing. This includes what exactly is happening, where on their property, the extent of the flooding, and details such as if anyone living at their property is vulnerable. </a:t>
            </a:r>
          </a:p>
          <a:p>
            <a:pPr algn="ctr"/>
            <a:endParaRPr lang="en-GB" sz="1400" dirty="0">
              <a:solidFill>
                <a:schemeClr val="tx1"/>
              </a:solidFill>
            </a:endParaRPr>
          </a:p>
          <a:p>
            <a:pPr algn="ctr"/>
            <a:r>
              <a:rPr lang="en-GB" sz="1400" dirty="0">
                <a:solidFill>
                  <a:schemeClr val="tx1"/>
                </a:solidFill>
              </a:rPr>
              <a:t>Some customers report </a:t>
            </a:r>
            <a:r>
              <a:rPr lang="en-GB" sz="1400" b="1" dirty="0">
                <a:solidFill>
                  <a:schemeClr val="tx1"/>
                </a:solidFill>
              </a:rPr>
              <a:t>being asked to provide evidence of the issue</a:t>
            </a:r>
            <a:r>
              <a:rPr lang="en-GB" sz="1400" dirty="0">
                <a:solidFill>
                  <a:schemeClr val="tx1"/>
                </a:solidFill>
              </a:rPr>
              <a:t>, which in some instances is not feasible given they have done their own quick clean-up.  </a:t>
            </a:r>
          </a:p>
        </p:txBody>
      </p:sp>
      <p:sp>
        <p:nvSpPr>
          <p:cNvPr id="9" name="Rectangular Callout 8">
            <a:extLst>
              <a:ext uri="{FF2B5EF4-FFF2-40B4-BE49-F238E27FC236}">
                <a16:creationId xmlns:a16="http://schemas.microsoft.com/office/drawing/2014/main" id="{70262B49-4AFC-604D-A712-944CE18A9BD9}"/>
              </a:ext>
            </a:extLst>
          </p:cNvPr>
          <p:cNvSpPr/>
          <p:nvPr/>
        </p:nvSpPr>
        <p:spPr>
          <a:xfrm>
            <a:off x="8400449" y="1834493"/>
            <a:ext cx="3425607" cy="1848231"/>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“They seem knowledgeable, understand what I’m explaining to them. I never feel I’m being brushed off in anyway… Most of the times I’m on my own and not trying to make myself a priority”</a:t>
            </a:r>
          </a:p>
          <a:p>
            <a:pPr marL="22225" lvl="0" algn="r">
              <a:spcBef>
                <a:spcPts val="1800"/>
              </a:spcBef>
              <a:spcAft>
                <a:spcPts val="600"/>
              </a:spcAft>
              <a:defRPr/>
            </a:pPr>
            <a:r>
              <a:rPr lang="en-US" sz="1200">
                <a:solidFill>
                  <a:schemeClr val="tx1"/>
                </a:solidFill>
              </a:rPr>
              <a:t>External, multiple, high severity</a:t>
            </a:r>
          </a:p>
        </p:txBody>
      </p:sp>
      <p:sp>
        <p:nvSpPr>
          <p:cNvPr id="10" name="Rectangular Callout 9">
            <a:extLst>
              <a:ext uri="{FF2B5EF4-FFF2-40B4-BE49-F238E27FC236}">
                <a16:creationId xmlns:a16="http://schemas.microsoft.com/office/drawing/2014/main" id="{E44AA999-D15C-F14A-9900-762A87DC08F2}"/>
              </a:ext>
            </a:extLst>
          </p:cNvPr>
          <p:cNvSpPr/>
          <p:nvPr/>
        </p:nvSpPr>
        <p:spPr>
          <a:xfrm>
            <a:off x="8400450" y="4030059"/>
            <a:ext cx="3425607" cy="1848230"/>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dirty="0">
                <a:solidFill>
                  <a:schemeClr val="tx1"/>
                </a:solidFill>
              </a:rPr>
              <a:t>“When I did contact my water company, it’s a big company, I didn’t expect the promptness of someone being there the next day.”</a:t>
            </a:r>
          </a:p>
          <a:p>
            <a:pPr marL="22225" lvl="0" algn="r">
              <a:spcBef>
                <a:spcPts val="1800"/>
              </a:spcBef>
              <a:spcAft>
                <a:spcPts val="600"/>
              </a:spcAft>
              <a:defRPr/>
            </a:pPr>
            <a:r>
              <a:rPr lang="en-US" sz="1200" dirty="0">
                <a:solidFill>
                  <a:schemeClr val="tx1"/>
                </a:solidFill>
              </a:rPr>
              <a:t>Internal, single, high severity</a:t>
            </a:r>
          </a:p>
        </p:txBody>
      </p:sp>
    </p:spTree>
    <p:extLst>
      <p:ext uri="{BB962C8B-B14F-4D97-AF65-F5344CB8AC3E}">
        <p14:creationId xmlns:p14="http://schemas.microsoft.com/office/powerpoint/2010/main" val="1404824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D90359-C26D-4F48-BD41-27D206A739C7}"/>
              </a:ext>
            </a:extLst>
          </p:cNvPr>
          <p:cNvSpPr>
            <a:spLocks noGrp="1"/>
          </p:cNvSpPr>
          <p:nvPr>
            <p:ph type="body" sz="quarter" idx="12"/>
          </p:nvPr>
        </p:nvSpPr>
        <p:spPr>
          <a:xfrm>
            <a:off x="759173" y="686924"/>
            <a:ext cx="10744968" cy="958600"/>
          </a:xfrm>
        </p:spPr>
        <p:txBody>
          <a:bodyPr>
            <a:normAutofit/>
          </a:bodyPr>
          <a:lstStyle/>
          <a:p>
            <a:r>
              <a:rPr lang="en-US" dirty="0"/>
              <a:t>Experience of action to provide an immediate “fix” the problem is variable</a:t>
            </a:r>
          </a:p>
        </p:txBody>
      </p:sp>
      <p:sp>
        <p:nvSpPr>
          <p:cNvPr id="5" name="Rectangle 4">
            <a:extLst>
              <a:ext uri="{FF2B5EF4-FFF2-40B4-BE49-F238E27FC236}">
                <a16:creationId xmlns:a16="http://schemas.microsoft.com/office/drawing/2014/main" id="{BCEC9B5D-310D-B047-BF1D-7C5F9080FD34}"/>
              </a:ext>
            </a:extLst>
          </p:cNvPr>
          <p:cNvSpPr/>
          <p:nvPr/>
        </p:nvSpPr>
        <p:spPr>
          <a:xfrm rot="16200000">
            <a:off x="-1907377" y="3870910"/>
            <a:ext cx="5003387" cy="5909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rPr>
              <a:t>Action</a:t>
            </a:r>
            <a:endParaRPr lang="en-GB" sz="1400">
              <a:solidFill>
                <a:schemeClr val="bg1"/>
              </a:solidFill>
            </a:endParaRPr>
          </a:p>
        </p:txBody>
      </p:sp>
      <p:sp>
        <p:nvSpPr>
          <p:cNvPr id="8" name="Rectangle 7">
            <a:extLst>
              <a:ext uri="{FF2B5EF4-FFF2-40B4-BE49-F238E27FC236}">
                <a16:creationId xmlns:a16="http://schemas.microsoft.com/office/drawing/2014/main" id="{21CDE420-4CE9-A94D-B8DB-32E85BDEA9D6}"/>
              </a:ext>
            </a:extLst>
          </p:cNvPr>
          <p:cNvSpPr/>
          <p:nvPr/>
        </p:nvSpPr>
        <p:spPr>
          <a:xfrm>
            <a:off x="898033" y="4389119"/>
            <a:ext cx="7266249" cy="22789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When private plumbers and drain companies were contacted first, those who visited customers’ properties </a:t>
            </a:r>
            <a:r>
              <a:rPr lang="en-GB" sz="1400" b="1" dirty="0">
                <a:solidFill>
                  <a:schemeClr val="tx1"/>
                </a:solidFill>
              </a:rPr>
              <a:t>often recommend getting in touch with their wastewater companies at this stage, </a:t>
            </a:r>
            <a:r>
              <a:rPr lang="en-GB" sz="1400" dirty="0">
                <a:solidFill>
                  <a:schemeClr val="tx1"/>
                </a:solidFill>
              </a:rPr>
              <a:t>identifying it wasn’t a fault in the customer’s drains and being familiar with wastewater company responsibilities.</a:t>
            </a:r>
          </a:p>
          <a:p>
            <a:pPr algn="ctr"/>
            <a:endParaRPr lang="en-GB" sz="1400" dirty="0">
              <a:solidFill>
                <a:schemeClr val="tx1"/>
              </a:solidFill>
            </a:endParaRPr>
          </a:p>
          <a:p>
            <a:pPr algn="ctr"/>
            <a:r>
              <a:rPr lang="en-GB" sz="1400" dirty="0">
                <a:solidFill>
                  <a:schemeClr val="tx1"/>
                </a:solidFill>
              </a:rPr>
              <a:t>Insurance companies were often contacted first in the case of severe flooding. Because of this, </a:t>
            </a:r>
            <a:r>
              <a:rPr lang="en-GB" sz="1400" b="1" dirty="0">
                <a:solidFill>
                  <a:schemeClr val="tx1"/>
                </a:solidFill>
              </a:rPr>
              <a:t>the initial response often involved collecting evidence</a:t>
            </a:r>
            <a:r>
              <a:rPr lang="en-GB" sz="1400" dirty="0">
                <a:solidFill>
                  <a:schemeClr val="tx1"/>
                </a:solidFill>
              </a:rPr>
              <a:t> (including what customers can provide and the insurance company sending representative to inspect the damage) followed by the company themselves taking some action (e.g., sending dehumidifiers) or </a:t>
            </a:r>
            <a:r>
              <a:rPr lang="en-GB" sz="1400" b="1" dirty="0">
                <a:solidFill>
                  <a:schemeClr val="tx1"/>
                </a:solidFill>
              </a:rPr>
              <a:t>instructing customers to contact their wastewater company for a resolution</a:t>
            </a:r>
            <a:r>
              <a:rPr lang="en-GB" sz="1400" dirty="0">
                <a:solidFill>
                  <a:schemeClr val="tx1"/>
                </a:solidFill>
              </a:rPr>
              <a:t>.</a:t>
            </a:r>
          </a:p>
        </p:txBody>
      </p:sp>
      <p:sp>
        <p:nvSpPr>
          <p:cNvPr id="17" name="Rectangle 16">
            <a:extLst>
              <a:ext uri="{FF2B5EF4-FFF2-40B4-BE49-F238E27FC236}">
                <a16:creationId xmlns:a16="http://schemas.microsoft.com/office/drawing/2014/main" id="{D5BB6C92-3AF3-BC45-BF62-60ABFEE13BEA}"/>
              </a:ext>
            </a:extLst>
          </p:cNvPr>
          <p:cNvSpPr/>
          <p:nvPr/>
        </p:nvSpPr>
        <p:spPr>
          <a:xfrm>
            <a:off x="889799" y="1666788"/>
            <a:ext cx="7274484" cy="255351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For customers who contacted their wastewater company first, they generally allocate a time slot for an initial call out, which happens anywhere between a few hours and a few days. Engineers sent out will conduct </a:t>
            </a:r>
            <a:r>
              <a:rPr lang="en-GB" sz="1400" b="1" dirty="0">
                <a:solidFill>
                  <a:schemeClr val="tx1"/>
                </a:solidFill>
              </a:rPr>
              <a:t>investigations</a:t>
            </a:r>
            <a:r>
              <a:rPr lang="en-GB" sz="1400" dirty="0">
                <a:solidFill>
                  <a:schemeClr val="tx1"/>
                </a:solidFill>
              </a:rPr>
              <a:t> to identify what the problem is, ‘</a:t>
            </a:r>
            <a:r>
              <a:rPr lang="en-GB" sz="1400" b="1" dirty="0">
                <a:solidFill>
                  <a:schemeClr val="tx1"/>
                </a:solidFill>
              </a:rPr>
              <a:t>fix’ it themselves if possible</a:t>
            </a:r>
            <a:r>
              <a:rPr lang="en-GB" sz="1400" dirty="0">
                <a:solidFill>
                  <a:schemeClr val="tx1"/>
                </a:solidFill>
              </a:rPr>
              <a:t> (i.e., stop the flooding, either temporarily or permanently) and if not, </a:t>
            </a:r>
            <a:r>
              <a:rPr lang="en-GB" sz="1400" b="1" dirty="0">
                <a:solidFill>
                  <a:schemeClr val="tx1"/>
                </a:solidFill>
              </a:rPr>
              <a:t>recommend next steps </a:t>
            </a:r>
            <a:r>
              <a:rPr lang="en-GB" sz="1400" dirty="0">
                <a:solidFill>
                  <a:schemeClr val="tx1"/>
                </a:solidFill>
              </a:rPr>
              <a:t>to fix the issue. Where required, customers have a </a:t>
            </a:r>
            <a:r>
              <a:rPr lang="en-GB" sz="1400" b="1" dirty="0">
                <a:solidFill>
                  <a:schemeClr val="tx1"/>
                </a:solidFill>
              </a:rPr>
              <a:t>clean-up crew</a:t>
            </a:r>
            <a:r>
              <a:rPr lang="en-GB" sz="1400" dirty="0">
                <a:solidFill>
                  <a:schemeClr val="tx1"/>
                </a:solidFill>
              </a:rPr>
              <a:t> sent after this, with some needing two visits, one to remove remaining sewage and another to disinfect the area. Some customers fully or partially clean up themselves rather than wait. </a:t>
            </a:r>
          </a:p>
          <a:p>
            <a:pPr algn="ctr"/>
            <a:endParaRPr lang="en-GB" sz="1400" dirty="0">
              <a:solidFill>
                <a:schemeClr val="tx1"/>
              </a:solidFill>
            </a:endParaRPr>
          </a:p>
          <a:p>
            <a:pPr algn="ctr"/>
            <a:r>
              <a:rPr lang="en-GB" sz="1400" dirty="0">
                <a:solidFill>
                  <a:schemeClr val="tx1"/>
                </a:solidFill>
              </a:rPr>
              <a:t>Where the problem is not easily resolvable, </a:t>
            </a:r>
            <a:r>
              <a:rPr lang="en-GB" sz="1400" b="1" dirty="0">
                <a:solidFill>
                  <a:schemeClr val="tx1"/>
                </a:solidFill>
              </a:rPr>
              <a:t>the stages of action can be extended or repeated for customers</a:t>
            </a:r>
            <a:r>
              <a:rPr lang="en-GB" sz="1400" dirty="0">
                <a:solidFill>
                  <a:schemeClr val="tx1"/>
                </a:solidFill>
              </a:rPr>
              <a:t>. For example, they may have repeat visits from engineers to further investigate or provide a temporary fix.</a:t>
            </a:r>
          </a:p>
        </p:txBody>
      </p:sp>
      <p:sp>
        <p:nvSpPr>
          <p:cNvPr id="10" name="Rectangular Callout 9">
            <a:extLst>
              <a:ext uri="{FF2B5EF4-FFF2-40B4-BE49-F238E27FC236}">
                <a16:creationId xmlns:a16="http://schemas.microsoft.com/office/drawing/2014/main" id="{040E3EA2-F4FB-E642-A725-9821557BB14E}"/>
              </a:ext>
            </a:extLst>
          </p:cNvPr>
          <p:cNvSpPr/>
          <p:nvPr/>
        </p:nvSpPr>
        <p:spPr>
          <a:xfrm>
            <a:off x="8375915" y="1664699"/>
            <a:ext cx="3425607" cy="1958663"/>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“Within a couple of days I had an initial visit, they were pouring dye down sinks, plug holes and keeping an eye on the flooding water. They took a sample of the water that day as well. I didn’t understand the practice, but it all seemed a reasonable course of action.”</a:t>
            </a:r>
          </a:p>
          <a:p>
            <a:pPr marL="22225" lvl="0" algn="r">
              <a:spcBef>
                <a:spcPts val="1800"/>
              </a:spcBef>
              <a:spcAft>
                <a:spcPts val="600"/>
              </a:spcAft>
              <a:defRPr/>
            </a:pPr>
            <a:r>
              <a:rPr lang="en-US" sz="1200">
                <a:solidFill>
                  <a:schemeClr val="tx1"/>
                </a:solidFill>
              </a:rPr>
              <a:t>Internal, multiple, high severity</a:t>
            </a:r>
          </a:p>
        </p:txBody>
      </p:sp>
      <p:sp>
        <p:nvSpPr>
          <p:cNvPr id="11" name="Rectangular Callout 10">
            <a:extLst>
              <a:ext uri="{FF2B5EF4-FFF2-40B4-BE49-F238E27FC236}">
                <a16:creationId xmlns:a16="http://schemas.microsoft.com/office/drawing/2014/main" id="{3AAAC35E-C1EF-744A-9092-7A4AC065B977}"/>
              </a:ext>
            </a:extLst>
          </p:cNvPr>
          <p:cNvSpPr/>
          <p:nvPr/>
        </p:nvSpPr>
        <p:spPr>
          <a:xfrm>
            <a:off x="8375915" y="3902907"/>
            <a:ext cx="3425607" cy="1805588"/>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“The very first thing I did the next day was contact my insurance company, to get that moving. They gave me references, people to speak to… I feel like I was in contact with them almost constantly after that.”</a:t>
            </a:r>
          </a:p>
          <a:p>
            <a:pPr marL="22225" lvl="0" algn="r">
              <a:spcBef>
                <a:spcPts val="1800"/>
              </a:spcBef>
              <a:spcAft>
                <a:spcPts val="600"/>
              </a:spcAft>
              <a:defRPr/>
            </a:pPr>
            <a:r>
              <a:rPr lang="en-US" sz="1200">
                <a:solidFill>
                  <a:schemeClr val="tx1"/>
                </a:solidFill>
              </a:rPr>
              <a:t>Internal, single, high severity</a:t>
            </a:r>
          </a:p>
        </p:txBody>
      </p:sp>
    </p:spTree>
    <p:extLst>
      <p:ext uri="{BB962C8B-B14F-4D97-AF65-F5344CB8AC3E}">
        <p14:creationId xmlns:p14="http://schemas.microsoft.com/office/powerpoint/2010/main" val="641667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D90359-C26D-4F48-BD41-27D206A739C7}"/>
              </a:ext>
            </a:extLst>
          </p:cNvPr>
          <p:cNvSpPr>
            <a:spLocks noGrp="1"/>
          </p:cNvSpPr>
          <p:nvPr>
            <p:ph type="body" sz="quarter" idx="12"/>
          </p:nvPr>
        </p:nvSpPr>
        <p:spPr>
          <a:xfrm>
            <a:off x="759173" y="686924"/>
            <a:ext cx="10744968" cy="891506"/>
          </a:xfrm>
        </p:spPr>
        <p:txBody>
          <a:bodyPr>
            <a:normAutofit fontScale="85000" lnSpcReduction="10000"/>
          </a:bodyPr>
          <a:lstStyle/>
          <a:p>
            <a:r>
              <a:rPr lang="en-US"/>
              <a:t>Because of the emotional impact of sewage flooding, full resolution only occurs when customers feel (and know) the cause is dealt with</a:t>
            </a:r>
          </a:p>
        </p:txBody>
      </p:sp>
      <p:sp>
        <p:nvSpPr>
          <p:cNvPr id="5" name="Rectangle 4">
            <a:extLst>
              <a:ext uri="{FF2B5EF4-FFF2-40B4-BE49-F238E27FC236}">
                <a16:creationId xmlns:a16="http://schemas.microsoft.com/office/drawing/2014/main" id="{BCEC9B5D-310D-B047-BF1D-7C5F9080FD34}"/>
              </a:ext>
            </a:extLst>
          </p:cNvPr>
          <p:cNvSpPr/>
          <p:nvPr/>
        </p:nvSpPr>
        <p:spPr>
          <a:xfrm rot="16200000">
            <a:off x="-1287228" y="3194927"/>
            <a:ext cx="3763096" cy="5909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rPr>
              <a:t>Resolution</a:t>
            </a:r>
            <a:endParaRPr lang="en-GB" sz="1400">
              <a:solidFill>
                <a:schemeClr val="bg1"/>
              </a:solidFill>
            </a:endParaRPr>
          </a:p>
        </p:txBody>
      </p:sp>
      <p:sp>
        <p:nvSpPr>
          <p:cNvPr id="17" name="Rectangle 16">
            <a:extLst>
              <a:ext uri="{FF2B5EF4-FFF2-40B4-BE49-F238E27FC236}">
                <a16:creationId xmlns:a16="http://schemas.microsoft.com/office/drawing/2014/main" id="{D5BB6C92-3AF3-BC45-BF62-60ABFEE13BEA}"/>
              </a:ext>
            </a:extLst>
          </p:cNvPr>
          <p:cNvSpPr/>
          <p:nvPr/>
        </p:nvSpPr>
        <p:spPr>
          <a:xfrm>
            <a:off x="889802" y="1610949"/>
            <a:ext cx="7274484" cy="376115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Customers face issues not only in getting the </a:t>
            </a:r>
            <a:r>
              <a:rPr lang="en-GB" sz="1400" b="1" dirty="0">
                <a:solidFill>
                  <a:schemeClr val="tx1"/>
                </a:solidFill>
              </a:rPr>
              <a:t>‘symptoms’ </a:t>
            </a:r>
            <a:r>
              <a:rPr lang="en-GB" sz="1400" dirty="0">
                <a:solidFill>
                  <a:schemeClr val="tx1"/>
                </a:solidFill>
              </a:rPr>
              <a:t>of the sewage flood fixed, but also to have the </a:t>
            </a:r>
            <a:r>
              <a:rPr lang="en-GB" sz="1400" b="1" dirty="0">
                <a:solidFill>
                  <a:schemeClr val="tx1"/>
                </a:solidFill>
              </a:rPr>
              <a:t>cause</a:t>
            </a:r>
            <a:r>
              <a:rPr lang="en-GB" sz="1400" dirty="0">
                <a:solidFill>
                  <a:schemeClr val="tx1"/>
                </a:solidFill>
              </a:rPr>
              <a:t> addressed so they can feel assured it won’t happen again. For some, the cause of the flood is a </a:t>
            </a:r>
            <a:r>
              <a:rPr lang="en-GB" sz="1400" b="1" dirty="0">
                <a:solidFill>
                  <a:schemeClr val="tx1"/>
                </a:solidFill>
              </a:rPr>
              <a:t>‘quick fix’</a:t>
            </a:r>
            <a:r>
              <a:rPr lang="en-GB" sz="1400" dirty="0">
                <a:solidFill>
                  <a:schemeClr val="tx1"/>
                </a:solidFill>
              </a:rPr>
              <a:t> (such as cleaning a one-off blockage) while for others the causes are </a:t>
            </a:r>
            <a:r>
              <a:rPr lang="en-GB" sz="1400" b="1" dirty="0">
                <a:solidFill>
                  <a:schemeClr val="tx1"/>
                </a:solidFill>
              </a:rPr>
              <a:t>longer-term</a:t>
            </a:r>
            <a:r>
              <a:rPr lang="en-GB" sz="1400" dirty="0">
                <a:solidFill>
                  <a:schemeClr val="tx1"/>
                </a:solidFill>
              </a:rPr>
              <a:t> (like a damaged pipe needing repairs, or having faults that cause repeat blockages). </a:t>
            </a:r>
          </a:p>
          <a:p>
            <a:pPr algn="ctr"/>
            <a:endParaRPr lang="en-GB" sz="1400" dirty="0">
              <a:solidFill>
                <a:schemeClr val="tx1"/>
              </a:solidFill>
            </a:endParaRPr>
          </a:p>
          <a:p>
            <a:pPr algn="ctr"/>
            <a:r>
              <a:rPr lang="en-GB" sz="1400" dirty="0">
                <a:solidFill>
                  <a:schemeClr val="tx1"/>
                </a:solidFill>
              </a:rPr>
              <a:t>In the case of ‘quick fix’ sewage floods, customers can feel the problem is resolved by their wastewater company or private plumber / drain company, as </a:t>
            </a:r>
            <a:r>
              <a:rPr lang="en-GB" sz="1400" b="1" dirty="0">
                <a:solidFill>
                  <a:schemeClr val="tx1"/>
                </a:solidFill>
              </a:rPr>
              <a:t>cause and symptoms are usually addressed in one go</a:t>
            </a:r>
            <a:r>
              <a:rPr lang="en-GB" sz="1400" dirty="0">
                <a:solidFill>
                  <a:schemeClr val="tx1"/>
                </a:solidFill>
              </a:rPr>
              <a:t>. However, this is less likely to be the case with </a:t>
            </a:r>
            <a:r>
              <a:rPr lang="en-GB" sz="1400" b="1" dirty="0">
                <a:solidFill>
                  <a:schemeClr val="tx1"/>
                </a:solidFill>
              </a:rPr>
              <a:t>longer-term problems</a:t>
            </a:r>
            <a:r>
              <a:rPr lang="en-GB" sz="1400" dirty="0">
                <a:solidFill>
                  <a:schemeClr val="tx1"/>
                </a:solidFill>
              </a:rPr>
              <a:t>. Customers are less likely to report fixes of these issues, and instead have the symptoms addressed each time a flood happens.</a:t>
            </a:r>
          </a:p>
          <a:p>
            <a:pPr algn="ctr"/>
            <a:endParaRPr lang="en-GB" sz="1400" dirty="0">
              <a:solidFill>
                <a:schemeClr val="tx1"/>
              </a:solidFill>
            </a:endParaRPr>
          </a:p>
          <a:p>
            <a:pPr algn="ctr"/>
            <a:r>
              <a:rPr lang="en-GB" sz="1400" dirty="0">
                <a:solidFill>
                  <a:schemeClr val="tx1"/>
                </a:solidFill>
              </a:rPr>
              <a:t>Some customers who contact their insurer note that to feel the issue has been fully resolved they have to go further and </a:t>
            </a:r>
            <a:r>
              <a:rPr lang="en-GB" sz="1400" b="1" dirty="0">
                <a:solidFill>
                  <a:schemeClr val="tx1"/>
                </a:solidFill>
              </a:rPr>
              <a:t>pay out of their own pocket for their own flood defences.</a:t>
            </a:r>
            <a:endParaRPr lang="en-GB" sz="1400" dirty="0">
              <a:solidFill>
                <a:schemeClr val="tx1"/>
              </a:solidFill>
            </a:endParaRPr>
          </a:p>
        </p:txBody>
      </p:sp>
      <p:sp>
        <p:nvSpPr>
          <p:cNvPr id="9" name="Rectangle 8">
            <a:extLst>
              <a:ext uri="{FF2B5EF4-FFF2-40B4-BE49-F238E27FC236}">
                <a16:creationId xmlns:a16="http://schemas.microsoft.com/office/drawing/2014/main" id="{6BB6C062-3C39-904F-952A-EB10A21CBB95}"/>
              </a:ext>
            </a:extLst>
          </p:cNvPr>
          <p:cNvSpPr/>
          <p:nvPr/>
        </p:nvSpPr>
        <p:spPr>
          <a:xfrm>
            <a:off x="298837" y="5524837"/>
            <a:ext cx="10191363" cy="11263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Customers who do not feel they have been given a resolution will sometimes raise a complaint with their wastewater company, get in touch with their local council, or get in touch with Ofwat and/or CCW (although many had never heard of Ofwat or CCW prior to the research). This is often to try to exert pressure on their wastewater company to take longer-term preventative action (which is not often initiated proactively).</a:t>
            </a:r>
          </a:p>
        </p:txBody>
      </p:sp>
      <p:sp>
        <p:nvSpPr>
          <p:cNvPr id="10" name="Rectangular Callout 9">
            <a:extLst>
              <a:ext uri="{FF2B5EF4-FFF2-40B4-BE49-F238E27FC236}">
                <a16:creationId xmlns:a16="http://schemas.microsoft.com/office/drawing/2014/main" id="{2CEF4A75-FE7F-C246-8BFB-702DD496583A}"/>
              </a:ext>
            </a:extLst>
          </p:cNvPr>
          <p:cNvSpPr/>
          <p:nvPr/>
        </p:nvSpPr>
        <p:spPr>
          <a:xfrm>
            <a:off x="8417815" y="1608861"/>
            <a:ext cx="3425607" cy="1566140"/>
          </a:xfrm>
          <a:prstGeom prst="wedgeRectCallout">
            <a:avLst>
              <a:gd name="adj1" fmla="val -4424"/>
              <a:gd name="adj2" fmla="val 56545"/>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08000" tIns="360000" rIns="108000" bIns="360000" rtlCol="0" anchor="ctr"/>
          <a:lstStyle/>
          <a:p>
            <a:pPr marL="22225" lvl="0" algn="ctr">
              <a:spcBef>
                <a:spcPts val="900"/>
              </a:spcBef>
              <a:spcAft>
                <a:spcPts val="300"/>
              </a:spcAft>
              <a:defRPr/>
            </a:pPr>
            <a:r>
              <a:rPr lang="en-US" sz="1200" i="1" dirty="0">
                <a:solidFill>
                  <a:schemeClr val="tx1"/>
                </a:solidFill>
              </a:rPr>
              <a:t>“By the look of it, the pumping station is inadequate to cope, with climate change making things worse. Two years on, we’ve had no real feedback on what’s going on. Are they looking into it?”</a:t>
            </a:r>
          </a:p>
          <a:p>
            <a:pPr marL="22225" lvl="0" algn="r">
              <a:spcBef>
                <a:spcPts val="900"/>
              </a:spcBef>
              <a:spcAft>
                <a:spcPts val="300"/>
              </a:spcAft>
              <a:defRPr/>
            </a:pPr>
            <a:r>
              <a:rPr lang="en-US" sz="1200" dirty="0">
                <a:solidFill>
                  <a:schemeClr val="tx1"/>
                </a:solidFill>
              </a:rPr>
              <a:t>Internal, single, very high severity</a:t>
            </a:r>
          </a:p>
        </p:txBody>
      </p:sp>
      <p:sp>
        <p:nvSpPr>
          <p:cNvPr id="11" name="Rectangular Callout 10">
            <a:extLst>
              <a:ext uri="{FF2B5EF4-FFF2-40B4-BE49-F238E27FC236}">
                <a16:creationId xmlns:a16="http://schemas.microsoft.com/office/drawing/2014/main" id="{F4CDEA7E-4058-7043-A334-71246A7BB970}"/>
              </a:ext>
            </a:extLst>
          </p:cNvPr>
          <p:cNvSpPr/>
          <p:nvPr/>
        </p:nvSpPr>
        <p:spPr>
          <a:xfrm>
            <a:off x="8417814" y="3450699"/>
            <a:ext cx="3425607" cy="1798440"/>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08000" tIns="360000" rIns="108000" bIns="360000" rtlCol="0" anchor="ctr"/>
          <a:lstStyle/>
          <a:p>
            <a:pPr marL="22225" lvl="0" algn="ctr">
              <a:spcBef>
                <a:spcPts val="900"/>
              </a:spcBef>
              <a:spcAft>
                <a:spcPts val="300"/>
              </a:spcAft>
              <a:defRPr/>
            </a:pPr>
            <a:r>
              <a:rPr lang="en-US" sz="1200" i="1" dirty="0">
                <a:solidFill>
                  <a:schemeClr val="tx1"/>
                </a:solidFill>
              </a:rPr>
              <a:t>“We’re trying to make our home have that feeling of security again, but it’s going to be a long time if ever. And the amount of money we’ve had to pay out for the </a:t>
            </a:r>
            <a:r>
              <a:rPr lang="en-US" sz="1200" i="1" dirty="0" err="1">
                <a:solidFill>
                  <a:schemeClr val="tx1"/>
                </a:solidFill>
              </a:rPr>
              <a:t>defences</a:t>
            </a:r>
            <a:r>
              <a:rPr lang="en-US" sz="1200" i="1" dirty="0">
                <a:solidFill>
                  <a:schemeClr val="tx1"/>
                </a:solidFill>
              </a:rPr>
              <a:t>, it’s still affecting us. We had to get a mortgage payment holiday to pay for the work.”</a:t>
            </a:r>
          </a:p>
          <a:p>
            <a:pPr marL="22225" lvl="0" algn="r">
              <a:spcBef>
                <a:spcPts val="900"/>
              </a:spcBef>
              <a:spcAft>
                <a:spcPts val="300"/>
              </a:spcAft>
              <a:defRPr/>
            </a:pPr>
            <a:r>
              <a:rPr lang="en-US" sz="1200" dirty="0">
                <a:solidFill>
                  <a:schemeClr val="tx1"/>
                </a:solidFill>
              </a:rPr>
              <a:t>Internal, single, high severity</a:t>
            </a:r>
          </a:p>
        </p:txBody>
      </p:sp>
    </p:spTree>
    <p:extLst>
      <p:ext uri="{BB962C8B-B14F-4D97-AF65-F5344CB8AC3E}">
        <p14:creationId xmlns:p14="http://schemas.microsoft.com/office/powerpoint/2010/main" val="1926538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36C9948-CA00-8743-9125-933C8FA646E9}"/>
              </a:ext>
            </a:extLst>
          </p:cNvPr>
          <p:cNvSpPr/>
          <p:nvPr/>
        </p:nvSpPr>
        <p:spPr>
          <a:xfrm rot="16200000">
            <a:off x="-414223" y="3588673"/>
            <a:ext cx="3499679" cy="188944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45720" rtlCol="0" anchor="t"/>
          <a:lstStyle/>
          <a:p>
            <a:pPr algn="ctr"/>
            <a:r>
              <a:rPr lang="en-GB" sz="1200" b="1">
                <a:solidFill>
                  <a:schemeClr val="tx1"/>
                </a:solidFill>
              </a:rPr>
              <a:t>Unique interactions – </a:t>
            </a:r>
            <a:r>
              <a:rPr lang="en-GB" sz="1200">
                <a:solidFill>
                  <a:schemeClr val="tx1"/>
                </a:solidFill>
              </a:rPr>
              <a:t>may occur more than once in the case of multiple flooding events</a:t>
            </a:r>
          </a:p>
        </p:txBody>
      </p:sp>
      <p:sp>
        <p:nvSpPr>
          <p:cNvPr id="4" name="Text Placeholder 3">
            <a:extLst>
              <a:ext uri="{FF2B5EF4-FFF2-40B4-BE49-F238E27FC236}">
                <a16:creationId xmlns:a16="http://schemas.microsoft.com/office/drawing/2014/main" id="{FAE1D451-8893-1E48-B8DA-AA4D9173C95B}"/>
              </a:ext>
            </a:extLst>
          </p:cNvPr>
          <p:cNvSpPr>
            <a:spLocks noGrp="1"/>
          </p:cNvSpPr>
          <p:nvPr>
            <p:ph type="body" sz="quarter" idx="12"/>
          </p:nvPr>
        </p:nvSpPr>
        <p:spPr/>
        <p:txBody>
          <a:bodyPr>
            <a:noAutofit/>
          </a:bodyPr>
          <a:lstStyle/>
          <a:p>
            <a:r>
              <a:rPr lang="en-GB" dirty="0"/>
              <a:t>Individual interactions with wastewater companies are often positive in the early stages, however this is not universal</a:t>
            </a:r>
          </a:p>
        </p:txBody>
      </p:sp>
      <p:sp>
        <p:nvSpPr>
          <p:cNvPr id="15" name="Rectangle 14">
            <a:extLst>
              <a:ext uri="{FF2B5EF4-FFF2-40B4-BE49-F238E27FC236}">
                <a16:creationId xmlns:a16="http://schemas.microsoft.com/office/drawing/2014/main" id="{D0E1C71D-8B34-9748-B921-0CAA65276BA0}"/>
              </a:ext>
            </a:extLst>
          </p:cNvPr>
          <p:cNvSpPr/>
          <p:nvPr/>
        </p:nvSpPr>
        <p:spPr>
          <a:xfrm>
            <a:off x="2351316" y="1673369"/>
            <a:ext cx="4616308" cy="1055861"/>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Generally, contact details are </a:t>
            </a:r>
            <a:r>
              <a:rPr lang="en-GB" sz="1400" b="1">
                <a:solidFill>
                  <a:schemeClr val="tx1"/>
                </a:solidFill>
              </a:rPr>
              <a:t>easy to find online,</a:t>
            </a:r>
            <a:r>
              <a:rPr lang="en-GB" sz="1400">
                <a:solidFill>
                  <a:schemeClr val="tx1"/>
                </a:solidFill>
              </a:rPr>
              <a:t> and customers report </a:t>
            </a:r>
            <a:r>
              <a:rPr lang="en-GB" sz="1400" b="1">
                <a:solidFill>
                  <a:schemeClr val="tx1"/>
                </a:solidFill>
              </a:rPr>
              <a:t>quick response times on the phone</a:t>
            </a:r>
            <a:r>
              <a:rPr lang="en-GB" sz="1400">
                <a:solidFill>
                  <a:schemeClr val="tx1"/>
                </a:solidFill>
              </a:rPr>
              <a:t>. Some also note </a:t>
            </a:r>
            <a:r>
              <a:rPr lang="en-GB" sz="1400" b="1">
                <a:solidFill>
                  <a:schemeClr val="tx1"/>
                </a:solidFill>
              </a:rPr>
              <a:t>positive experiences in alternative contact methods</a:t>
            </a:r>
            <a:r>
              <a:rPr lang="en-GB" sz="1400">
                <a:solidFill>
                  <a:schemeClr val="tx1"/>
                </a:solidFill>
              </a:rPr>
              <a:t> e.g., online forms or WhatsApp... </a:t>
            </a:r>
          </a:p>
        </p:txBody>
      </p:sp>
      <p:sp>
        <p:nvSpPr>
          <p:cNvPr id="16" name="Rectangle 15">
            <a:extLst>
              <a:ext uri="{FF2B5EF4-FFF2-40B4-BE49-F238E27FC236}">
                <a16:creationId xmlns:a16="http://schemas.microsoft.com/office/drawing/2014/main" id="{B540AE9A-DE88-7E45-841E-394C4CEB1321}"/>
              </a:ext>
            </a:extLst>
          </p:cNvPr>
          <p:cNvSpPr/>
          <p:nvPr/>
        </p:nvSpPr>
        <p:spPr>
          <a:xfrm>
            <a:off x="7225630" y="1673369"/>
            <a:ext cx="4575473" cy="10548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 However, some report </a:t>
            </a:r>
            <a:r>
              <a:rPr lang="en-US" sz="1400" b="1" dirty="0">
                <a:solidFill>
                  <a:schemeClr val="tx1"/>
                </a:solidFill>
              </a:rPr>
              <a:t>a lack of clarity on who to contact</a:t>
            </a:r>
            <a:r>
              <a:rPr lang="en-US" sz="1400" dirty="0">
                <a:solidFill>
                  <a:schemeClr val="tx1"/>
                </a:solidFill>
              </a:rPr>
              <a:t>, </a:t>
            </a:r>
            <a:r>
              <a:rPr lang="en-US" sz="1400" b="1" dirty="0">
                <a:solidFill>
                  <a:schemeClr val="tx1"/>
                </a:solidFill>
              </a:rPr>
              <a:t>difficulties in finding contact details </a:t>
            </a:r>
            <a:r>
              <a:rPr lang="en-US" sz="1400" dirty="0">
                <a:solidFill>
                  <a:schemeClr val="tx1"/>
                </a:solidFill>
              </a:rPr>
              <a:t>or </a:t>
            </a:r>
            <a:r>
              <a:rPr lang="en-US" sz="1400" b="1" dirty="0">
                <a:solidFill>
                  <a:schemeClr val="tx1"/>
                </a:solidFill>
              </a:rPr>
              <a:t>frustrating automated systems </a:t>
            </a:r>
            <a:r>
              <a:rPr lang="en-US" sz="1400" dirty="0">
                <a:solidFill>
                  <a:schemeClr val="tx1"/>
                </a:solidFill>
              </a:rPr>
              <a:t>that leave them on hold.</a:t>
            </a:r>
          </a:p>
        </p:txBody>
      </p:sp>
      <p:sp>
        <p:nvSpPr>
          <p:cNvPr id="19" name="Rectangle 18">
            <a:extLst>
              <a:ext uri="{FF2B5EF4-FFF2-40B4-BE49-F238E27FC236}">
                <a16:creationId xmlns:a16="http://schemas.microsoft.com/office/drawing/2014/main" id="{E26B4508-4E19-1C4C-A2FA-264F3BD11F59}"/>
              </a:ext>
            </a:extLst>
          </p:cNvPr>
          <p:cNvSpPr/>
          <p:nvPr/>
        </p:nvSpPr>
        <p:spPr>
          <a:xfrm>
            <a:off x="390898" y="1673369"/>
            <a:ext cx="1889440" cy="1054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bg1"/>
                </a:solidFill>
              </a:rPr>
              <a:t>First contact</a:t>
            </a:r>
          </a:p>
        </p:txBody>
      </p:sp>
      <p:sp>
        <p:nvSpPr>
          <p:cNvPr id="21" name="Rectangle 20">
            <a:extLst>
              <a:ext uri="{FF2B5EF4-FFF2-40B4-BE49-F238E27FC236}">
                <a16:creationId xmlns:a16="http://schemas.microsoft.com/office/drawing/2014/main" id="{2FDC2913-6A11-9C4F-B42B-F5C20FC75CFE}"/>
              </a:ext>
            </a:extLst>
          </p:cNvPr>
          <p:cNvSpPr/>
          <p:nvPr/>
        </p:nvSpPr>
        <p:spPr>
          <a:xfrm>
            <a:off x="2351316" y="2836140"/>
            <a:ext cx="4616307" cy="10548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Customer service agents are frequently described as demonstrating </a:t>
            </a:r>
            <a:r>
              <a:rPr lang="en-GB" sz="1400" b="1">
                <a:solidFill>
                  <a:schemeClr val="tx1"/>
                </a:solidFill>
              </a:rPr>
              <a:t>empathy and compassion</a:t>
            </a:r>
            <a:r>
              <a:rPr lang="en-GB" sz="1400">
                <a:solidFill>
                  <a:schemeClr val="tx1"/>
                </a:solidFill>
              </a:rPr>
              <a:t> in their tone, as well as </a:t>
            </a:r>
            <a:r>
              <a:rPr lang="en-GB" sz="1400" b="1">
                <a:solidFill>
                  <a:schemeClr val="tx1"/>
                </a:solidFill>
              </a:rPr>
              <a:t>calmness and professionalism…</a:t>
            </a:r>
            <a:endParaRPr lang="en-GB" sz="1400">
              <a:solidFill>
                <a:schemeClr val="tx1"/>
              </a:solidFill>
            </a:endParaRPr>
          </a:p>
        </p:txBody>
      </p:sp>
      <p:sp>
        <p:nvSpPr>
          <p:cNvPr id="22" name="Rectangle 21">
            <a:extLst>
              <a:ext uri="{FF2B5EF4-FFF2-40B4-BE49-F238E27FC236}">
                <a16:creationId xmlns:a16="http://schemas.microsoft.com/office/drawing/2014/main" id="{4C3FB3A4-AE45-3F4C-ADFE-B399060CF76C}"/>
              </a:ext>
            </a:extLst>
          </p:cNvPr>
          <p:cNvSpPr/>
          <p:nvPr/>
        </p:nvSpPr>
        <p:spPr>
          <a:xfrm>
            <a:off x="7225632" y="2836378"/>
            <a:ext cx="4575472" cy="10548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…However, </a:t>
            </a:r>
            <a:r>
              <a:rPr lang="en-GB" sz="1400" dirty="0">
                <a:solidFill>
                  <a:schemeClr val="tx1"/>
                </a:solidFill>
              </a:rPr>
              <a:t>a handful of customers describe </a:t>
            </a:r>
            <a:r>
              <a:rPr lang="en-GB" sz="1400" b="1" dirty="0">
                <a:solidFill>
                  <a:schemeClr val="tx1"/>
                </a:solidFill>
              </a:rPr>
              <a:t>a lack of sincerity </a:t>
            </a:r>
            <a:r>
              <a:rPr lang="en-GB" sz="1400" dirty="0">
                <a:solidFill>
                  <a:schemeClr val="tx1"/>
                </a:solidFill>
              </a:rPr>
              <a:t>or even </a:t>
            </a:r>
            <a:r>
              <a:rPr lang="en-GB" sz="1400" b="1" dirty="0">
                <a:solidFill>
                  <a:schemeClr val="tx1"/>
                </a:solidFill>
              </a:rPr>
              <a:t>insensitivity</a:t>
            </a:r>
            <a:r>
              <a:rPr lang="en-GB" sz="1400" dirty="0">
                <a:solidFill>
                  <a:schemeClr val="tx1"/>
                </a:solidFill>
              </a:rPr>
              <a:t>. A larger number note eagerness from their wastewater company to</a:t>
            </a:r>
            <a:r>
              <a:rPr lang="en-GB" sz="1400" b="1" dirty="0">
                <a:solidFill>
                  <a:schemeClr val="tx1"/>
                </a:solidFill>
              </a:rPr>
              <a:t> emphasise the customers responsibility only. </a:t>
            </a:r>
            <a:endParaRPr lang="en-US" sz="1400" dirty="0">
              <a:solidFill>
                <a:schemeClr val="tx1"/>
              </a:solidFill>
            </a:endParaRPr>
          </a:p>
        </p:txBody>
      </p:sp>
      <p:sp>
        <p:nvSpPr>
          <p:cNvPr id="23" name="Rectangle 22">
            <a:extLst>
              <a:ext uri="{FF2B5EF4-FFF2-40B4-BE49-F238E27FC236}">
                <a16:creationId xmlns:a16="http://schemas.microsoft.com/office/drawing/2014/main" id="{DA70E8BA-B746-9549-92B8-4D5BF4FE8675}"/>
              </a:ext>
            </a:extLst>
          </p:cNvPr>
          <p:cNvSpPr/>
          <p:nvPr/>
        </p:nvSpPr>
        <p:spPr>
          <a:xfrm>
            <a:off x="927099" y="2835807"/>
            <a:ext cx="1353237" cy="1054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ctr"/>
          <a:lstStyle/>
          <a:p>
            <a:pPr algn="ctr"/>
            <a:r>
              <a:rPr lang="en-US" sz="1400" b="1">
                <a:cs typeface="Arial"/>
              </a:rPr>
              <a:t>Customer service</a:t>
            </a:r>
          </a:p>
        </p:txBody>
      </p:sp>
      <p:sp>
        <p:nvSpPr>
          <p:cNvPr id="24" name="Rectangle 23">
            <a:extLst>
              <a:ext uri="{FF2B5EF4-FFF2-40B4-BE49-F238E27FC236}">
                <a16:creationId xmlns:a16="http://schemas.microsoft.com/office/drawing/2014/main" id="{0B41497A-5B9F-A74D-9A34-30EEC394027D}"/>
              </a:ext>
            </a:extLst>
          </p:cNvPr>
          <p:cNvSpPr/>
          <p:nvPr/>
        </p:nvSpPr>
        <p:spPr>
          <a:xfrm>
            <a:off x="2360452" y="3997850"/>
            <a:ext cx="4607171" cy="1055362"/>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Most customers describe being </a:t>
            </a:r>
            <a:r>
              <a:rPr lang="en-GB" sz="1400" b="1">
                <a:solidFill>
                  <a:schemeClr val="tx1"/>
                </a:solidFill>
              </a:rPr>
              <a:t>provided with straightforward ‘next steps’ by call agents,</a:t>
            </a:r>
            <a:r>
              <a:rPr lang="en-GB" sz="1400">
                <a:solidFill>
                  <a:schemeClr val="tx1"/>
                </a:solidFill>
              </a:rPr>
              <a:t> and </a:t>
            </a:r>
            <a:r>
              <a:rPr lang="en-GB" sz="1400" b="1">
                <a:solidFill>
                  <a:schemeClr val="tx1"/>
                </a:solidFill>
              </a:rPr>
              <a:t>a call out from an engineer within a few day</a:t>
            </a:r>
            <a:r>
              <a:rPr lang="en-GB" sz="1400">
                <a:solidFill>
                  <a:schemeClr val="tx1"/>
                </a:solidFill>
              </a:rPr>
              <a:t>s, with the timeframe being in line with the severity of the issue</a:t>
            </a:r>
            <a:r>
              <a:rPr lang="en-GB" sz="1400" b="1">
                <a:solidFill>
                  <a:schemeClr val="tx1"/>
                </a:solidFill>
              </a:rPr>
              <a:t>…</a:t>
            </a:r>
          </a:p>
        </p:txBody>
      </p:sp>
      <p:sp>
        <p:nvSpPr>
          <p:cNvPr id="25" name="Rectangle 24">
            <a:extLst>
              <a:ext uri="{FF2B5EF4-FFF2-40B4-BE49-F238E27FC236}">
                <a16:creationId xmlns:a16="http://schemas.microsoft.com/office/drawing/2014/main" id="{77E55C5C-7136-0A4B-95A3-93258215432B}"/>
              </a:ext>
            </a:extLst>
          </p:cNvPr>
          <p:cNvSpPr/>
          <p:nvPr/>
        </p:nvSpPr>
        <p:spPr>
          <a:xfrm>
            <a:off x="7225632" y="3999387"/>
            <a:ext cx="4575472" cy="10548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…However, </a:t>
            </a:r>
            <a:r>
              <a:rPr lang="en-GB" sz="1400">
                <a:solidFill>
                  <a:schemeClr val="tx1"/>
                </a:solidFill>
              </a:rPr>
              <a:t>some customers note </a:t>
            </a:r>
            <a:r>
              <a:rPr lang="en-GB" sz="1400" b="1">
                <a:solidFill>
                  <a:schemeClr val="tx1"/>
                </a:solidFill>
              </a:rPr>
              <a:t>a lack of clarity on next steps</a:t>
            </a:r>
            <a:r>
              <a:rPr lang="en-GB" sz="1400">
                <a:solidFill>
                  <a:schemeClr val="tx1"/>
                </a:solidFill>
              </a:rPr>
              <a:t> or </a:t>
            </a:r>
            <a:r>
              <a:rPr lang="en-GB" sz="1400" b="1">
                <a:solidFill>
                  <a:schemeClr val="tx1"/>
                </a:solidFill>
              </a:rPr>
              <a:t>unsatisfactory timeframes</a:t>
            </a:r>
            <a:r>
              <a:rPr lang="en-GB" sz="1400">
                <a:solidFill>
                  <a:schemeClr val="tx1"/>
                </a:solidFill>
              </a:rPr>
              <a:t>, which is felt to indicate a </a:t>
            </a:r>
            <a:r>
              <a:rPr lang="en-GB" sz="1400" b="1">
                <a:solidFill>
                  <a:schemeClr val="tx1"/>
                </a:solidFill>
              </a:rPr>
              <a:t>lack of urgency</a:t>
            </a:r>
            <a:r>
              <a:rPr lang="en-GB" sz="1400">
                <a:solidFill>
                  <a:schemeClr val="tx1"/>
                </a:solidFill>
              </a:rPr>
              <a:t>, and can </a:t>
            </a:r>
            <a:r>
              <a:rPr lang="en-GB" sz="1400" b="1">
                <a:solidFill>
                  <a:schemeClr val="tx1"/>
                </a:solidFill>
              </a:rPr>
              <a:t>create planning issues </a:t>
            </a:r>
            <a:r>
              <a:rPr lang="en-GB" sz="1400">
                <a:solidFill>
                  <a:schemeClr val="tx1"/>
                </a:solidFill>
              </a:rPr>
              <a:t>for the customer. </a:t>
            </a:r>
          </a:p>
        </p:txBody>
      </p:sp>
      <p:sp>
        <p:nvSpPr>
          <p:cNvPr id="26" name="Rectangle 25">
            <a:extLst>
              <a:ext uri="{FF2B5EF4-FFF2-40B4-BE49-F238E27FC236}">
                <a16:creationId xmlns:a16="http://schemas.microsoft.com/office/drawing/2014/main" id="{12D0D21C-30A5-8E4C-90B2-CABB01243476}"/>
              </a:ext>
            </a:extLst>
          </p:cNvPr>
          <p:cNvSpPr/>
          <p:nvPr/>
        </p:nvSpPr>
        <p:spPr>
          <a:xfrm>
            <a:off x="927099" y="3998245"/>
            <a:ext cx="1353237" cy="1054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cs typeface="Arial"/>
              </a:rPr>
              <a:t>Initial action</a:t>
            </a:r>
          </a:p>
        </p:txBody>
      </p:sp>
      <p:sp>
        <p:nvSpPr>
          <p:cNvPr id="30" name="Rectangle 29">
            <a:extLst>
              <a:ext uri="{FF2B5EF4-FFF2-40B4-BE49-F238E27FC236}">
                <a16:creationId xmlns:a16="http://schemas.microsoft.com/office/drawing/2014/main" id="{E3587B6C-6AC0-A047-AF3E-5195EEE409A6}"/>
              </a:ext>
            </a:extLst>
          </p:cNvPr>
          <p:cNvSpPr/>
          <p:nvPr/>
        </p:nvSpPr>
        <p:spPr>
          <a:xfrm>
            <a:off x="2342182" y="5160121"/>
            <a:ext cx="4625442" cy="1055362"/>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First call outs are normally positive. Engineers are frequently described </a:t>
            </a:r>
            <a:r>
              <a:rPr lang="en-GB" sz="1400" b="1">
                <a:solidFill>
                  <a:schemeClr val="tx1"/>
                </a:solidFill>
              </a:rPr>
              <a:t>positively </a:t>
            </a:r>
            <a:r>
              <a:rPr lang="en-GB" sz="1400">
                <a:solidFill>
                  <a:schemeClr val="tx1"/>
                </a:solidFill>
              </a:rPr>
              <a:t>both in terms of their </a:t>
            </a:r>
            <a:r>
              <a:rPr lang="en-GB" sz="1400" b="1">
                <a:solidFill>
                  <a:schemeClr val="tx1"/>
                </a:solidFill>
              </a:rPr>
              <a:t>customer service </a:t>
            </a:r>
            <a:r>
              <a:rPr lang="en-GB" sz="1400">
                <a:solidFill>
                  <a:schemeClr val="tx1"/>
                </a:solidFill>
              </a:rPr>
              <a:t>and the </a:t>
            </a:r>
            <a:r>
              <a:rPr lang="en-GB" sz="1400" b="1">
                <a:solidFill>
                  <a:schemeClr val="tx1"/>
                </a:solidFill>
              </a:rPr>
              <a:t>actions they initially take…  </a:t>
            </a:r>
          </a:p>
        </p:txBody>
      </p:sp>
      <p:sp>
        <p:nvSpPr>
          <p:cNvPr id="31" name="Rectangle 30">
            <a:extLst>
              <a:ext uri="{FF2B5EF4-FFF2-40B4-BE49-F238E27FC236}">
                <a16:creationId xmlns:a16="http://schemas.microsoft.com/office/drawing/2014/main" id="{EDCA3C7F-C342-1540-9864-782BB038F388}"/>
              </a:ext>
            </a:extLst>
          </p:cNvPr>
          <p:cNvSpPr/>
          <p:nvPr/>
        </p:nvSpPr>
        <p:spPr>
          <a:xfrm>
            <a:off x="7225632" y="5162395"/>
            <a:ext cx="4575472" cy="105308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t>
            </a:r>
            <a:r>
              <a:rPr lang="en-GB" sz="1400" dirty="0">
                <a:solidFill>
                  <a:schemeClr val="tx1"/>
                </a:solidFill>
              </a:rPr>
              <a:t>.However, some customers note frustrations with </a:t>
            </a:r>
            <a:r>
              <a:rPr lang="en-GB" sz="1400" b="1" dirty="0">
                <a:solidFill>
                  <a:schemeClr val="tx1"/>
                </a:solidFill>
              </a:rPr>
              <a:t>engineers not showing up for appointments </a:t>
            </a:r>
            <a:r>
              <a:rPr lang="en-GB" sz="1400" dirty="0">
                <a:solidFill>
                  <a:schemeClr val="tx1"/>
                </a:solidFill>
              </a:rPr>
              <a:t>or being </a:t>
            </a:r>
            <a:r>
              <a:rPr lang="en-GB" sz="1400" b="1" dirty="0">
                <a:solidFill>
                  <a:schemeClr val="tx1"/>
                </a:solidFill>
              </a:rPr>
              <a:t>unprepared or unable to resolve the issue initially</a:t>
            </a:r>
            <a:r>
              <a:rPr lang="en-GB" sz="1400" dirty="0">
                <a:solidFill>
                  <a:schemeClr val="tx1"/>
                </a:solidFill>
              </a:rPr>
              <a:t>, meaning a follow-up appointment has to be scheduled.</a:t>
            </a:r>
            <a:endParaRPr lang="en-GB" sz="1400" b="1" dirty="0">
              <a:solidFill>
                <a:schemeClr val="tx1"/>
              </a:solidFill>
            </a:endParaRPr>
          </a:p>
        </p:txBody>
      </p:sp>
      <p:sp>
        <p:nvSpPr>
          <p:cNvPr id="32" name="Rectangle 31">
            <a:extLst>
              <a:ext uri="{FF2B5EF4-FFF2-40B4-BE49-F238E27FC236}">
                <a16:creationId xmlns:a16="http://schemas.microsoft.com/office/drawing/2014/main" id="{48AA2D98-A339-834C-AD6B-F0F1391D76E6}"/>
              </a:ext>
            </a:extLst>
          </p:cNvPr>
          <p:cNvSpPr/>
          <p:nvPr/>
        </p:nvSpPr>
        <p:spPr>
          <a:xfrm>
            <a:off x="927099" y="5160683"/>
            <a:ext cx="1353237" cy="1054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cs typeface="Arial"/>
              </a:rPr>
              <a:t>Visit </a:t>
            </a:r>
          </a:p>
        </p:txBody>
      </p:sp>
      <p:sp>
        <p:nvSpPr>
          <p:cNvPr id="2" name="Triangle 1">
            <a:extLst>
              <a:ext uri="{FF2B5EF4-FFF2-40B4-BE49-F238E27FC236}">
                <a16:creationId xmlns:a16="http://schemas.microsoft.com/office/drawing/2014/main" id="{94FF5354-CE9C-514D-ADEC-4EB19D8F74B0}"/>
              </a:ext>
            </a:extLst>
          </p:cNvPr>
          <p:cNvSpPr/>
          <p:nvPr/>
        </p:nvSpPr>
        <p:spPr>
          <a:xfrm rot="5400000">
            <a:off x="6550801" y="2085074"/>
            <a:ext cx="1050817" cy="227409"/>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80F445AF-A74B-3147-972F-FD1FB81AAFA2}"/>
              </a:ext>
            </a:extLst>
          </p:cNvPr>
          <p:cNvSpPr/>
          <p:nvPr/>
        </p:nvSpPr>
        <p:spPr>
          <a:xfrm rot="5400000">
            <a:off x="6550801" y="3256456"/>
            <a:ext cx="1050817" cy="227409"/>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0941953D-9B39-4742-B4EB-60EB9F342215}"/>
              </a:ext>
            </a:extLst>
          </p:cNvPr>
          <p:cNvSpPr/>
          <p:nvPr/>
        </p:nvSpPr>
        <p:spPr>
          <a:xfrm rot="5400000">
            <a:off x="6550800" y="4404925"/>
            <a:ext cx="1050817" cy="227409"/>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4255F8CC-ABF4-1C49-971E-0B0F0387F2AA}"/>
              </a:ext>
            </a:extLst>
          </p:cNvPr>
          <p:cNvSpPr/>
          <p:nvPr/>
        </p:nvSpPr>
        <p:spPr>
          <a:xfrm rot="5400000">
            <a:off x="6550799" y="5562651"/>
            <a:ext cx="1050817" cy="227409"/>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9195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E1D451-8893-1E48-B8DA-AA4D9173C95B}"/>
              </a:ext>
            </a:extLst>
          </p:cNvPr>
          <p:cNvSpPr>
            <a:spLocks noGrp="1"/>
          </p:cNvSpPr>
          <p:nvPr>
            <p:ph type="body" sz="quarter" idx="12"/>
          </p:nvPr>
        </p:nvSpPr>
        <p:spPr/>
        <p:txBody>
          <a:bodyPr>
            <a:noAutofit/>
          </a:bodyPr>
          <a:lstStyle/>
          <a:p>
            <a:r>
              <a:rPr lang="en-GB"/>
              <a:t>These one-off positive interactions, however, are matched by a clear and steep drop off in the quality of service over time</a:t>
            </a:r>
          </a:p>
        </p:txBody>
      </p:sp>
      <p:sp>
        <p:nvSpPr>
          <p:cNvPr id="32" name="Rectangle 31">
            <a:extLst>
              <a:ext uri="{FF2B5EF4-FFF2-40B4-BE49-F238E27FC236}">
                <a16:creationId xmlns:a16="http://schemas.microsoft.com/office/drawing/2014/main" id="{9AA28EFD-0839-AF48-A8D5-9910401BE029}"/>
              </a:ext>
            </a:extLst>
          </p:cNvPr>
          <p:cNvSpPr/>
          <p:nvPr/>
        </p:nvSpPr>
        <p:spPr>
          <a:xfrm>
            <a:off x="839580" y="3657113"/>
            <a:ext cx="10663728" cy="638654"/>
          </a:xfrm>
          <a:prstGeom prst="rect">
            <a:avLst/>
          </a:prstGeom>
          <a:solidFill>
            <a:schemeClr val="accent6">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Interactions not being linked up, </a:t>
            </a:r>
            <a:r>
              <a:rPr lang="en-GB" sz="1600" dirty="0">
                <a:solidFill>
                  <a:schemeClr val="tx1"/>
                </a:solidFill>
              </a:rPr>
              <a:t>including the wastewater company not keeping notes or a log of ongoing issues, meaning that customers need to start from scratch with each new interaction or event.</a:t>
            </a:r>
            <a:endParaRPr lang="en-GB" sz="1600" b="1" dirty="0">
              <a:solidFill>
                <a:schemeClr val="tx1"/>
              </a:solidFill>
            </a:endParaRPr>
          </a:p>
        </p:txBody>
      </p:sp>
      <p:sp>
        <p:nvSpPr>
          <p:cNvPr id="33" name="Rectangle 32">
            <a:extLst>
              <a:ext uri="{FF2B5EF4-FFF2-40B4-BE49-F238E27FC236}">
                <a16:creationId xmlns:a16="http://schemas.microsoft.com/office/drawing/2014/main" id="{EFD92319-8018-234F-B708-4F2F25B57EA0}"/>
              </a:ext>
            </a:extLst>
          </p:cNvPr>
          <p:cNvSpPr/>
          <p:nvPr/>
        </p:nvSpPr>
        <p:spPr>
          <a:xfrm>
            <a:off x="839580" y="4449831"/>
            <a:ext cx="10663729" cy="405508"/>
          </a:xfrm>
          <a:prstGeom prst="rect">
            <a:avLst/>
          </a:prstGeom>
          <a:solidFill>
            <a:schemeClr val="accent6">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Poorly arranged visits, </a:t>
            </a:r>
            <a:r>
              <a:rPr lang="en-GB" sz="1600">
                <a:solidFill>
                  <a:schemeClr val="tx1"/>
                </a:solidFill>
              </a:rPr>
              <a:t>including delays, no shows or conversely engineers arriving unannounced. </a:t>
            </a:r>
            <a:endParaRPr lang="en-GB" sz="1600" b="1">
              <a:solidFill>
                <a:schemeClr val="tx1"/>
              </a:solidFill>
            </a:endParaRPr>
          </a:p>
        </p:txBody>
      </p:sp>
      <p:sp>
        <p:nvSpPr>
          <p:cNvPr id="34" name="Rectangle 33">
            <a:extLst>
              <a:ext uri="{FF2B5EF4-FFF2-40B4-BE49-F238E27FC236}">
                <a16:creationId xmlns:a16="http://schemas.microsoft.com/office/drawing/2014/main" id="{20FA4B09-01C6-0E4D-89A2-64F40EF148EE}"/>
              </a:ext>
            </a:extLst>
          </p:cNvPr>
          <p:cNvSpPr/>
          <p:nvPr/>
        </p:nvSpPr>
        <p:spPr>
          <a:xfrm>
            <a:off x="839995" y="5009403"/>
            <a:ext cx="10663313" cy="616696"/>
          </a:xfrm>
          <a:prstGeom prst="rect">
            <a:avLst/>
          </a:prstGeom>
          <a:solidFill>
            <a:schemeClr val="accent6">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A lack of action or resolution</a:t>
            </a:r>
            <a:r>
              <a:rPr lang="en-GB" sz="1600" dirty="0">
                <a:solidFill>
                  <a:schemeClr val="tx1"/>
                </a:solidFill>
              </a:rPr>
              <a:t>, including a lack of thorough investigation of the problem or lack of updates with findings from an investigation that has reportedly taken place.</a:t>
            </a:r>
            <a:endParaRPr lang="en-GB" sz="1600" b="1" dirty="0">
              <a:solidFill>
                <a:schemeClr val="tx1"/>
              </a:solidFill>
            </a:endParaRPr>
          </a:p>
        </p:txBody>
      </p:sp>
      <p:sp>
        <p:nvSpPr>
          <p:cNvPr id="36" name="Rectangle 35">
            <a:extLst>
              <a:ext uri="{FF2B5EF4-FFF2-40B4-BE49-F238E27FC236}">
                <a16:creationId xmlns:a16="http://schemas.microsoft.com/office/drawing/2014/main" id="{17D10CFC-5416-234E-ADB3-0F0171C85B7B}"/>
              </a:ext>
            </a:extLst>
          </p:cNvPr>
          <p:cNvSpPr/>
          <p:nvPr/>
        </p:nvSpPr>
        <p:spPr>
          <a:xfrm>
            <a:off x="688691" y="1885877"/>
            <a:ext cx="10814617" cy="1077218"/>
          </a:xfrm>
          <a:prstGeom prst="rect">
            <a:avLst/>
          </a:prstGeom>
        </p:spPr>
        <p:txBody>
          <a:bodyPr wrap="square">
            <a:spAutoFit/>
          </a:bodyPr>
          <a:lstStyle/>
          <a:p>
            <a:pPr algn="ctr"/>
            <a:r>
              <a:rPr lang="en-GB" sz="1600"/>
              <a:t>Many customers praise the behaviour and tone of call agents and call-out crews they have direct contact with. However, these are seen as unique interactions, the value of which diminishes as customers continue to face ongoing challenges reaching a point of resolution after their sewage flood. Service overall is therefore seen to deteriorate over time, including:</a:t>
            </a:r>
          </a:p>
        </p:txBody>
      </p:sp>
      <p:cxnSp>
        <p:nvCxnSpPr>
          <p:cNvPr id="37" name="Straight Arrow Connector 36">
            <a:extLst>
              <a:ext uri="{FF2B5EF4-FFF2-40B4-BE49-F238E27FC236}">
                <a16:creationId xmlns:a16="http://schemas.microsoft.com/office/drawing/2014/main" id="{4A637264-CD07-C640-AEB9-822F33B44254}"/>
              </a:ext>
            </a:extLst>
          </p:cNvPr>
          <p:cNvCxnSpPr/>
          <p:nvPr/>
        </p:nvCxnSpPr>
        <p:spPr>
          <a:xfrm>
            <a:off x="840412" y="5806275"/>
            <a:ext cx="10663313"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9BB9C686-A588-9D46-9783-61EA418A6C41}"/>
              </a:ext>
            </a:extLst>
          </p:cNvPr>
          <p:cNvSpPr txBox="1"/>
          <p:nvPr/>
        </p:nvSpPr>
        <p:spPr>
          <a:xfrm>
            <a:off x="2504661" y="5958910"/>
            <a:ext cx="7527235" cy="338554"/>
          </a:xfrm>
          <a:prstGeom prst="rect">
            <a:avLst/>
          </a:prstGeom>
          <a:noFill/>
        </p:spPr>
        <p:txBody>
          <a:bodyPr wrap="square" rtlCol="0">
            <a:spAutoFit/>
          </a:bodyPr>
          <a:lstStyle/>
          <a:p>
            <a:pPr algn="ctr"/>
            <a:r>
              <a:rPr lang="en-US" sz="1600" i="1"/>
              <a:t>The extent and emotional impact of these problems are felt to worsen over time</a:t>
            </a:r>
          </a:p>
        </p:txBody>
      </p:sp>
      <p:sp>
        <p:nvSpPr>
          <p:cNvPr id="10" name="Rectangle 9">
            <a:extLst>
              <a:ext uri="{FF2B5EF4-FFF2-40B4-BE49-F238E27FC236}">
                <a16:creationId xmlns:a16="http://schemas.microsoft.com/office/drawing/2014/main" id="{71D14A12-7807-784A-A804-9040B16470CC}"/>
              </a:ext>
            </a:extLst>
          </p:cNvPr>
          <p:cNvSpPr/>
          <p:nvPr/>
        </p:nvSpPr>
        <p:spPr>
          <a:xfrm>
            <a:off x="839580" y="3097541"/>
            <a:ext cx="10663729" cy="405508"/>
          </a:xfrm>
          <a:prstGeom prst="rect">
            <a:avLst/>
          </a:prstGeom>
          <a:solidFill>
            <a:schemeClr val="accent6">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A lack of proactive updates, </a:t>
            </a:r>
            <a:r>
              <a:rPr lang="en-GB" sz="1600">
                <a:solidFill>
                  <a:schemeClr val="tx1"/>
                </a:solidFill>
              </a:rPr>
              <a:t>with many customers noting they had to constantly chase for information.</a:t>
            </a:r>
            <a:endParaRPr lang="en-GB" sz="1600" b="1">
              <a:solidFill>
                <a:schemeClr val="tx1"/>
              </a:solidFill>
            </a:endParaRPr>
          </a:p>
        </p:txBody>
      </p:sp>
    </p:spTree>
    <p:extLst>
      <p:ext uri="{BB962C8B-B14F-4D97-AF65-F5344CB8AC3E}">
        <p14:creationId xmlns:p14="http://schemas.microsoft.com/office/powerpoint/2010/main" val="3876597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7C3F16C6-38BE-DD45-97AC-2AD4B57FACE9}"/>
              </a:ext>
            </a:extLst>
          </p:cNvPr>
          <p:cNvSpPr>
            <a:spLocks noGrp="1"/>
          </p:cNvSpPr>
          <p:nvPr>
            <p:ph type="body" sz="quarter" idx="10"/>
          </p:nvPr>
        </p:nvSpPr>
        <p:spPr>
          <a:xfrm>
            <a:off x="2708934" y="1966546"/>
            <a:ext cx="6710488" cy="1622856"/>
          </a:xfrm>
        </p:spPr>
        <p:txBody>
          <a:bodyPr/>
          <a:lstStyle/>
          <a:p>
            <a:r>
              <a:rPr lang="en-GB"/>
              <a:t>Background and methodology</a:t>
            </a:r>
          </a:p>
        </p:txBody>
      </p:sp>
      <p:sp>
        <p:nvSpPr>
          <p:cNvPr id="8" name="TextBox 7">
            <a:extLst>
              <a:ext uri="{FF2B5EF4-FFF2-40B4-BE49-F238E27FC236}">
                <a16:creationId xmlns:a16="http://schemas.microsoft.com/office/drawing/2014/main" id="{ED9A0B22-5926-114D-A7ED-289490BDA94C}"/>
              </a:ext>
            </a:extLst>
          </p:cNvPr>
          <p:cNvSpPr txBox="1"/>
          <p:nvPr/>
        </p:nvSpPr>
        <p:spPr>
          <a:xfrm>
            <a:off x="1572768" y="1882662"/>
            <a:ext cx="1060704" cy="923330"/>
          </a:xfrm>
          <a:prstGeom prst="rect">
            <a:avLst/>
          </a:prstGeom>
          <a:noFill/>
        </p:spPr>
        <p:txBody>
          <a:bodyPr wrap="square" rtlCol="0">
            <a:spAutoFit/>
          </a:bodyPr>
          <a:lstStyle/>
          <a:p>
            <a:r>
              <a:rPr lang="en-GB" sz="5400">
                <a:solidFill>
                  <a:schemeClr val="bg1"/>
                </a:solidFill>
                <a:latin typeface="Arial" panose="020B0604020202020204" pitchFamily="34" charset="0"/>
                <a:cs typeface="Arial" panose="020B0604020202020204" pitchFamily="34" charset="0"/>
              </a:rPr>
              <a:t>01</a:t>
            </a:r>
          </a:p>
        </p:txBody>
      </p:sp>
    </p:spTree>
    <p:extLst>
      <p:ext uri="{BB962C8B-B14F-4D97-AF65-F5344CB8AC3E}">
        <p14:creationId xmlns:p14="http://schemas.microsoft.com/office/powerpoint/2010/main" val="1896698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E1D451-8893-1E48-B8DA-AA4D9173C95B}"/>
              </a:ext>
            </a:extLst>
          </p:cNvPr>
          <p:cNvSpPr>
            <a:spLocks noGrp="1"/>
          </p:cNvSpPr>
          <p:nvPr>
            <p:ph type="body" sz="quarter" idx="12"/>
          </p:nvPr>
        </p:nvSpPr>
        <p:spPr>
          <a:xfrm>
            <a:off x="723516" y="1310651"/>
            <a:ext cx="10744968" cy="1552074"/>
          </a:xfrm>
        </p:spPr>
        <p:txBody>
          <a:bodyPr>
            <a:noAutofit/>
          </a:bodyPr>
          <a:lstStyle/>
          <a:p>
            <a:pPr algn="ctr"/>
            <a:r>
              <a:rPr lang="en-GB" dirty="0"/>
              <a:t>Overall, customers report predominately negative experiences with water companies, with positive experiences being in the minority </a:t>
            </a:r>
          </a:p>
          <a:p>
            <a:pPr algn="ctr"/>
            <a:endParaRPr lang="en-GB" dirty="0"/>
          </a:p>
        </p:txBody>
      </p:sp>
      <p:pic>
        <p:nvPicPr>
          <p:cNvPr id="3" name="Online Media 2" title="BritainThinks report on sewer flooding – Experiences with wastewater companies - video 1">
            <a:hlinkClick r:id="" action="ppaction://media"/>
            <a:extLst>
              <a:ext uri="{FF2B5EF4-FFF2-40B4-BE49-F238E27FC236}">
                <a16:creationId xmlns:a16="http://schemas.microsoft.com/office/drawing/2014/main" id="{78203D3D-D8B1-4831-A3B5-28CD95B2DE9D}"/>
              </a:ext>
            </a:extLst>
          </p:cNvPr>
          <p:cNvPicPr>
            <a:picLocks noRot="1" noChangeAspect="1"/>
          </p:cNvPicPr>
          <p:nvPr>
            <a:videoFile r:link="rId1"/>
          </p:nvPr>
        </p:nvPicPr>
        <p:blipFill>
          <a:blip r:embed="rId6"/>
          <a:stretch>
            <a:fillRect/>
          </a:stretch>
        </p:blipFill>
        <p:spPr>
          <a:xfrm>
            <a:off x="2640584" y="2719633"/>
            <a:ext cx="3147568" cy="1778376"/>
          </a:xfrm>
          <a:prstGeom prst="rect">
            <a:avLst/>
          </a:prstGeom>
        </p:spPr>
      </p:pic>
      <p:pic>
        <p:nvPicPr>
          <p:cNvPr id="5" name="Online Media 4" title="BritainThinks report on sewer flooding – Experiences with wastewater companies - video 2">
            <a:hlinkClick r:id="" action="ppaction://media"/>
            <a:extLst>
              <a:ext uri="{FF2B5EF4-FFF2-40B4-BE49-F238E27FC236}">
                <a16:creationId xmlns:a16="http://schemas.microsoft.com/office/drawing/2014/main" id="{BB2299A1-7097-4453-BAB0-BCF428B51D37}"/>
              </a:ext>
            </a:extLst>
          </p:cNvPr>
          <p:cNvPicPr>
            <a:picLocks noRot="1" noChangeAspect="1"/>
          </p:cNvPicPr>
          <p:nvPr>
            <a:videoFile r:link="rId2"/>
          </p:nvPr>
        </p:nvPicPr>
        <p:blipFill>
          <a:blip r:embed="rId7"/>
          <a:stretch>
            <a:fillRect/>
          </a:stretch>
        </p:blipFill>
        <p:spPr>
          <a:xfrm>
            <a:off x="6150740" y="2719633"/>
            <a:ext cx="3147568" cy="1778376"/>
          </a:xfrm>
          <a:prstGeom prst="rect">
            <a:avLst/>
          </a:prstGeom>
        </p:spPr>
      </p:pic>
      <p:pic>
        <p:nvPicPr>
          <p:cNvPr id="6" name="Online Media 5" title="BritainThinks report on sewer flooding – Experiences with wastewater companies - video 3">
            <a:hlinkClick r:id="" action="ppaction://media"/>
            <a:extLst>
              <a:ext uri="{FF2B5EF4-FFF2-40B4-BE49-F238E27FC236}">
                <a16:creationId xmlns:a16="http://schemas.microsoft.com/office/drawing/2014/main" id="{8FDBA0F5-07FC-417B-881C-E822F8B7BE58}"/>
              </a:ext>
            </a:extLst>
          </p:cNvPr>
          <p:cNvPicPr>
            <a:picLocks noRot="1" noChangeAspect="1"/>
          </p:cNvPicPr>
          <p:nvPr>
            <a:videoFile r:link="rId3"/>
          </p:nvPr>
        </p:nvPicPr>
        <p:blipFill>
          <a:blip r:embed="rId8"/>
          <a:stretch>
            <a:fillRect/>
          </a:stretch>
        </p:blipFill>
        <p:spPr>
          <a:xfrm>
            <a:off x="6150740" y="4658161"/>
            <a:ext cx="3147568" cy="1778376"/>
          </a:xfrm>
          <a:prstGeom prst="rect">
            <a:avLst/>
          </a:prstGeom>
        </p:spPr>
      </p:pic>
      <p:pic>
        <p:nvPicPr>
          <p:cNvPr id="12" name="Online Media 11" title="BritainThinks report on sewer flooding – Experiences with wastewater companies - video 4">
            <a:hlinkClick r:id="" action="ppaction://media"/>
            <a:extLst>
              <a:ext uri="{FF2B5EF4-FFF2-40B4-BE49-F238E27FC236}">
                <a16:creationId xmlns:a16="http://schemas.microsoft.com/office/drawing/2014/main" id="{5EFCB7A8-970B-458D-B7B1-B4F625B74C5D}"/>
              </a:ext>
            </a:extLst>
          </p:cNvPr>
          <p:cNvPicPr>
            <a:picLocks noRot="1" noChangeAspect="1"/>
          </p:cNvPicPr>
          <p:nvPr>
            <a:videoFile r:link="rId4"/>
          </p:nvPr>
        </p:nvPicPr>
        <p:blipFill>
          <a:blip r:embed="rId9"/>
          <a:stretch>
            <a:fillRect/>
          </a:stretch>
        </p:blipFill>
        <p:spPr>
          <a:xfrm>
            <a:off x="2640584" y="4658161"/>
            <a:ext cx="3147568" cy="1778376"/>
          </a:xfrm>
          <a:prstGeom prst="rect">
            <a:avLst/>
          </a:prstGeom>
        </p:spPr>
      </p:pic>
    </p:spTree>
    <p:extLst>
      <p:ext uri="{BB962C8B-B14F-4D97-AF65-F5344CB8AC3E}">
        <p14:creationId xmlns:p14="http://schemas.microsoft.com/office/powerpoint/2010/main" val="52066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5"/>
                                        </p:tgtEl>
                                      </p:cBhvr>
                                    </p:cmd>
                                  </p:childTnLst>
                                </p:cTn>
                              </p:par>
                            </p:childTnLst>
                          </p:cTn>
                        </p:par>
                      </p:childTnLst>
                    </p:cTn>
                  </p:par>
                </p:childTnLst>
              </p:cTn>
              <p:nextCondLst>
                <p:cond evt="onClick" delay="0">
                  <p:tgtEl>
                    <p:spTgt spid="5"/>
                  </p:tgtEl>
                </p:cond>
              </p:nextCondLst>
            </p:seq>
            <p:video>
              <p:cMediaNode vol="80000">
                <p:cTn id="31" fill="hold" display="0">
                  <p:stCondLst>
                    <p:cond delay="indefinite"/>
                  </p:stCondLst>
                </p:cTn>
                <p:tgtEl>
                  <p:spTgt spid="6"/>
                </p:tgtEl>
              </p:cMediaNode>
            </p:vide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6"/>
                                        </p:tgtEl>
                                      </p:cBhvr>
                                    </p:cmd>
                                  </p:childTnLst>
                                </p:cTn>
                              </p:par>
                            </p:childTnLst>
                          </p:cTn>
                        </p:par>
                      </p:childTnLst>
                    </p:cTn>
                  </p:par>
                </p:childTnLst>
              </p:cTn>
              <p:nextCondLst>
                <p:cond evt="onClick" delay="0">
                  <p:tgtEl>
                    <p:spTgt spid="6"/>
                  </p:tgtEl>
                </p:cond>
              </p:nextCondLst>
            </p:seq>
            <p:video>
              <p:cMediaNode vol="80000">
                <p:cTn id="37" fill="hold" display="0">
                  <p:stCondLst>
                    <p:cond delay="indefinite"/>
                  </p:stCondLst>
                </p:cTn>
                <p:tgtEl>
                  <p:spTgt spid="12"/>
                </p:tgtEl>
              </p:cMediaNode>
            </p:video>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9165F69-43CC-994F-B26E-477786706891}"/>
              </a:ext>
            </a:extLst>
          </p:cNvPr>
          <p:cNvSpPr/>
          <p:nvPr/>
        </p:nvSpPr>
        <p:spPr>
          <a:xfrm>
            <a:off x="0" y="0"/>
            <a:ext cx="12240260" cy="82698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536575"/>
            <a:r>
              <a:rPr lang="en-US" sz="2000" b="1" u="sng">
                <a:solidFill>
                  <a:schemeClr val="tx1"/>
                </a:solidFill>
              </a:rPr>
              <a:t>Case study:</a:t>
            </a:r>
            <a:r>
              <a:rPr lang="en-US" sz="2000" b="1">
                <a:solidFill>
                  <a:schemeClr val="tx1"/>
                </a:solidFill>
              </a:rPr>
              <a:t> High severity, internal, single event + </a:t>
            </a:r>
            <a:r>
              <a:rPr lang="en-US" sz="2000" b="1" u="sng">
                <a:solidFill>
                  <a:schemeClr val="tx1"/>
                </a:solidFill>
              </a:rPr>
              <a:t>negative</a:t>
            </a:r>
            <a:r>
              <a:rPr lang="en-US" sz="2000" b="1">
                <a:solidFill>
                  <a:schemeClr val="tx1"/>
                </a:solidFill>
              </a:rPr>
              <a:t> customer service experience</a:t>
            </a:r>
          </a:p>
        </p:txBody>
      </p:sp>
      <p:sp>
        <p:nvSpPr>
          <p:cNvPr id="5" name="Rectangle 4">
            <a:extLst>
              <a:ext uri="{FF2B5EF4-FFF2-40B4-BE49-F238E27FC236}">
                <a16:creationId xmlns:a16="http://schemas.microsoft.com/office/drawing/2014/main" id="{908AC804-E32B-644D-8BE2-C1515883775B}"/>
              </a:ext>
            </a:extLst>
          </p:cNvPr>
          <p:cNvSpPr/>
          <p:nvPr/>
        </p:nvSpPr>
        <p:spPr>
          <a:xfrm>
            <a:off x="710186" y="984006"/>
            <a:ext cx="6523370" cy="792960"/>
          </a:xfrm>
          <a:prstGeom prst="rect">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Stephanie* lives with her autistic nephew in a 3-bedroom, semi-detached home that she rents from a housing association. She experienced a one off – but highly distressing – event. </a:t>
            </a:r>
          </a:p>
        </p:txBody>
      </p:sp>
      <p:sp>
        <p:nvSpPr>
          <p:cNvPr id="26" name="Rectangle 25">
            <a:extLst>
              <a:ext uri="{FF2B5EF4-FFF2-40B4-BE49-F238E27FC236}">
                <a16:creationId xmlns:a16="http://schemas.microsoft.com/office/drawing/2014/main" id="{6889D33D-EBCA-EB4B-B6CF-6DB62291BDC2}"/>
              </a:ext>
            </a:extLst>
          </p:cNvPr>
          <p:cNvSpPr/>
          <p:nvPr/>
        </p:nvSpPr>
        <p:spPr>
          <a:xfrm>
            <a:off x="7341128" y="984006"/>
            <a:ext cx="4212000" cy="792000"/>
          </a:xfrm>
          <a:prstGeom prst="rect">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22225" lvl="0" algn="ctr">
              <a:defRPr/>
            </a:pPr>
            <a:r>
              <a:rPr lang="en-US" sz="1400" b="1">
                <a:solidFill>
                  <a:schemeClr val="tx1"/>
                </a:solidFill>
                <a:latin typeface="Arial" charset="0"/>
                <a:ea typeface="Arial" charset="0"/>
                <a:cs typeface="Arial" charset="0"/>
              </a:rPr>
              <a:t>SEVERITY SCORE: 10/10 </a:t>
            </a:r>
            <a:r>
              <a:rPr lang="en-GB" sz="1400">
                <a:solidFill>
                  <a:schemeClr val="tx1"/>
                </a:solidFill>
              </a:rPr>
              <a:t>The specific event as well as the follow up action caused significant distress for Stephanie. </a:t>
            </a:r>
          </a:p>
        </p:txBody>
      </p:sp>
      <p:sp>
        <p:nvSpPr>
          <p:cNvPr id="27" name="Rectangular Callout 26">
            <a:extLst>
              <a:ext uri="{FF2B5EF4-FFF2-40B4-BE49-F238E27FC236}">
                <a16:creationId xmlns:a16="http://schemas.microsoft.com/office/drawing/2014/main" id="{994CEB17-F33F-DC4B-8A37-D40E98404B7E}"/>
              </a:ext>
            </a:extLst>
          </p:cNvPr>
          <p:cNvSpPr/>
          <p:nvPr/>
        </p:nvSpPr>
        <p:spPr>
          <a:xfrm>
            <a:off x="256586" y="4938912"/>
            <a:ext cx="3008321" cy="1215486"/>
          </a:xfrm>
          <a:prstGeom prst="wedgeRectCallout">
            <a:avLst>
              <a:gd name="adj1" fmla="val -4117"/>
              <a:gd name="adj2" fmla="val 60659"/>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22225" lvl="0" algn="ctr">
              <a:spcBef>
                <a:spcPts val="1800"/>
              </a:spcBef>
              <a:spcAft>
                <a:spcPts val="600"/>
              </a:spcAft>
              <a:defRPr/>
            </a:pPr>
            <a:r>
              <a:rPr lang="en-US" sz="1300" i="1">
                <a:solidFill>
                  <a:schemeClr val="tx1"/>
                </a:solidFill>
              </a:rPr>
              <a:t>“The workmen didn't care. </a:t>
            </a:r>
            <a:r>
              <a:rPr lang="en-US" sz="1300" b="1" i="1">
                <a:solidFill>
                  <a:schemeClr val="tx1"/>
                </a:solidFill>
              </a:rPr>
              <a:t>I was soaking wet, and they laughed at me. </a:t>
            </a:r>
            <a:r>
              <a:rPr lang="en-US" sz="1300" i="1">
                <a:solidFill>
                  <a:schemeClr val="tx1"/>
                </a:solidFill>
              </a:rPr>
              <a:t>It was just ‘oh well, never mind’, there was just nothing to it.”</a:t>
            </a:r>
          </a:p>
        </p:txBody>
      </p:sp>
      <p:sp>
        <p:nvSpPr>
          <p:cNvPr id="28" name="Rectangular Callout 27">
            <a:extLst>
              <a:ext uri="{FF2B5EF4-FFF2-40B4-BE49-F238E27FC236}">
                <a16:creationId xmlns:a16="http://schemas.microsoft.com/office/drawing/2014/main" id="{1ED19403-C194-A543-96AA-A7D56D832FAB}"/>
              </a:ext>
            </a:extLst>
          </p:cNvPr>
          <p:cNvSpPr/>
          <p:nvPr/>
        </p:nvSpPr>
        <p:spPr>
          <a:xfrm>
            <a:off x="9013371" y="4938914"/>
            <a:ext cx="2863816" cy="1215485"/>
          </a:xfrm>
          <a:prstGeom prst="wedgeRectCallout">
            <a:avLst>
              <a:gd name="adj1" fmla="val -4117"/>
              <a:gd name="adj2" fmla="val 60659"/>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22225" lvl="0" algn="ctr">
              <a:spcBef>
                <a:spcPts val="1800"/>
              </a:spcBef>
              <a:spcAft>
                <a:spcPts val="600"/>
              </a:spcAft>
              <a:defRPr/>
            </a:pPr>
            <a:r>
              <a:rPr lang="en-US" sz="1300" i="1">
                <a:solidFill>
                  <a:schemeClr val="tx1"/>
                </a:solidFill>
              </a:rPr>
              <a:t>“I said </a:t>
            </a:r>
            <a:r>
              <a:rPr lang="en-US" sz="1300" b="1" i="1">
                <a:solidFill>
                  <a:schemeClr val="tx1"/>
                </a:solidFill>
              </a:rPr>
              <a:t>‘I've literally had water squirted up my backside, I'm not sure your ordinary compensation cuts it’</a:t>
            </a:r>
            <a:r>
              <a:rPr lang="en-US" sz="1300" i="1">
                <a:solidFill>
                  <a:schemeClr val="tx1"/>
                </a:solidFill>
              </a:rPr>
              <a:t>.”</a:t>
            </a:r>
          </a:p>
        </p:txBody>
      </p:sp>
      <p:sp>
        <p:nvSpPr>
          <p:cNvPr id="29" name="Rectangular Callout 28">
            <a:extLst>
              <a:ext uri="{FF2B5EF4-FFF2-40B4-BE49-F238E27FC236}">
                <a16:creationId xmlns:a16="http://schemas.microsoft.com/office/drawing/2014/main" id="{CE8331C4-F8C1-3740-93DD-C88B3EFBC02A}"/>
              </a:ext>
            </a:extLst>
          </p:cNvPr>
          <p:cNvSpPr/>
          <p:nvPr/>
        </p:nvSpPr>
        <p:spPr>
          <a:xfrm>
            <a:off x="3380014" y="4938913"/>
            <a:ext cx="5518250" cy="1215485"/>
          </a:xfrm>
          <a:prstGeom prst="wedgeRectCallout">
            <a:avLst>
              <a:gd name="adj1" fmla="val -4117"/>
              <a:gd name="adj2" fmla="val 60659"/>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22225" lvl="0" algn="ctr">
              <a:spcBef>
                <a:spcPts val="1800"/>
              </a:spcBef>
              <a:spcAft>
                <a:spcPts val="600"/>
              </a:spcAft>
              <a:defRPr/>
            </a:pPr>
            <a:r>
              <a:rPr lang="en-US" sz="1300" i="1">
                <a:solidFill>
                  <a:schemeClr val="tx1"/>
                </a:solidFill>
              </a:rPr>
              <a:t>“</a:t>
            </a:r>
            <a:r>
              <a:rPr lang="en-US" sz="1300" b="1" i="1">
                <a:solidFill>
                  <a:schemeClr val="tx1"/>
                </a:solidFill>
              </a:rPr>
              <a:t>Nobody seemed shocked, nobody said 'oh that's awful, we're really sorry’.</a:t>
            </a:r>
            <a:r>
              <a:rPr lang="en-US" sz="1300" i="1">
                <a:solidFill>
                  <a:schemeClr val="tx1"/>
                </a:solidFill>
              </a:rPr>
              <a:t> No acceptance… It was just very blasé about it as if this was just a normal thing that happened, and that kind of attitude of ‘oh well, never mind’ was just not very helpful given what happened. </a:t>
            </a:r>
            <a:r>
              <a:rPr lang="en-US" sz="1300" b="1" i="1">
                <a:solidFill>
                  <a:schemeClr val="tx1"/>
                </a:solidFill>
              </a:rPr>
              <a:t>It wasn't just that my bathroom flooded, it was that I was on the toilet at the time</a:t>
            </a:r>
            <a:r>
              <a:rPr lang="en-US" sz="1300" i="1">
                <a:solidFill>
                  <a:schemeClr val="tx1"/>
                </a:solidFill>
              </a:rPr>
              <a:t>.”</a:t>
            </a:r>
          </a:p>
        </p:txBody>
      </p:sp>
      <p:sp>
        <p:nvSpPr>
          <p:cNvPr id="31" name="TextBox 30">
            <a:extLst>
              <a:ext uri="{FF2B5EF4-FFF2-40B4-BE49-F238E27FC236}">
                <a16:creationId xmlns:a16="http://schemas.microsoft.com/office/drawing/2014/main" id="{D74F4FDA-97BF-3C49-9227-8A263396DD15}"/>
              </a:ext>
            </a:extLst>
          </p:cNvPr>
          <p:cNvSpPr txBox="1"/>
          <p:nvPr/>
        </p:nvSpPr>
        <p:spPr>
          <a:xfrm>
            <a:off x="0" y="6501236"/>
            <a:ext cx="8066314" cy="261610"/>
          </a:xfrm>
          <a:prstGeom prst="rect">
            <a:avLst/>
          </a:prstGeom>
          <a:noFill/>
        </p:spPr>
        <p:txBody>
          <a:bodyPr wrap="square" rtlCol="0">
            <a:spAutoFit/>
          </a:bodyPr>
          <a:lstStyle/>
          <a:p>
            <a:r>
              <a:rPr lang="en-US" sz="1050" i="1"/>
              <a:t>*Names have been changed. </a:t>
            </a:r>
            <a:r>
              <a:rPr lang="en-GB" sz="1050" i="1"/>
              <a:t>Severity scores based on customer's perception of impact</a:t>
            </a:r>
            <a:endParaRPr lang="en-US" sz="1050" i="1"/>
          </a:p>
        </p:txBody>
      </p:sp>
      <p:sp>
        <p:nvSpPr>
          <p:cNvPr id="34" name="Rectangle 33">
            <a:extLst>
              <a:ext uri="{FF2B5EF4-FFF2-40B4-BE49-F238E27FC236}">
                <a16:creationId xmlns:a16="http://schemas.microsoft.com/office/drawing/2014/main" id="{5403FB62-01F8-9243-80A3-20C895433DC2}"/>
              </a:ext>
            </a:extLst>
          </p:cNvPr>
          <p:cNvSpPr/>
          <p:nvPr/>
        </p:nvSpPr>
        <p:spPr>
          <a:xfrm>
            <a:off x="1762989" y="1996563"/>
            <a:ext cx="1980351" cy="138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chemeClr val="tx1"/>
                </a:solidFill>
              </a:rPr>
              <a:t>Covered in sewage, she ran outside to where the wastewater company were doing works. T</a:t>
            </a:r>
            <a:r>
              <a:rPr lang="en-US" sz="1400" b="1" dirty="0">
                <a:solidFill>
                  <a:schemeClr val="tx1"/>
                </a:solidFill>
              </a:rPr>
              <a:t>he workmen laughed at her </a:t>
            </a:r>
            <a:r>
              <a:rPr lang="en-US" sz="1400" dirty="0">
                <a:solidFill>
                  <a:schemeClr val="tx1"/>
                </a:solidFill>
              </a:rPr>
              <a:t>and ‘didn’t care’.</a:t>
            </a:r>
          </a:p>
        </p:txBody>
      </p:sp>
      <p:sp>
        <p:nvSpPr>
          <p:cNvPr id="35" name="Rectangle 34">
            <a:extLst>
              <a:ext uri="{FF2B5EF4-FFF2-40B4-BE49-F238E27FC236}">
                <a16:creationId xmlns:a16="http://schemas.microsoft.com/office/drawing/2014/main" id="{2DA65026-A87B-BA41-8E4F-372CF8B1474E}"/>
              </a:ext>
            </a:extLst>
          </p:cNvPr>
          <p:cNvSpPr/>
          <p:nvPr/>
        </p:nvSpPr>
        <p:spPr>
          <a:xfrm>
            <a:off x="6601060" y="1900766"/>
            <a:ext cx="2984936" cy="1657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solidFill>
                  <a:schemeClr val="tx1"/>
                </a:solidFill>
              </a:rPr>
              <a:t>The wastewater company called her stupid </a:t>
            </a:r>
            <a:r>
              <a:rPr lang="en-US" sz="1400" dirty="0">
                <a:solidFill>
                  <a:schemeClr val="tx1"/>
                </a:solidFill>
              </a:rPr>
              <a:t>and she felt they withheld information thinking she wouldn’t understand. She also felt they did not understand the impact that this could have had on people with special needs (i.e. if it had been her nephew instead of her).</a:t>
            </a:r>
          </a:p>
        </p:txBody>
      </p:sp>
      <p:sp>
        <p:nvSpPr>
          <p:cNvPr id="36" name="Rectangle 35">
            <a:extLst>
              <a:ext uri="{FF2B5EF4-FFF2-40B4-BE49-F238E27FC236}">
                <a16:creationId xmlns:a16="http://schemas.microsoft.com/office/drawing/2014/main" id="{641B8D1C-FAAE-1949-869B-161E1D74D625}"/>
              </a:ext>
            </a:extLst>
          </p:cNvPr>
          <p:cNvSpPr/>
          <p:nvPr/>
        </p:nvSpPr>
        <p:spPr>
          <a:xfrm>
            <a:off x="10005984" y="2897034"/>
            <a:ext cx="2022861" cy="1931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chemeClr val="tx1"/>
                </a:solidFill>
              </a:rPr>
              <a:t>She was offered a ‘standard level of compensation’, which she felt was </a:t>
            </a:r>
            <a:r>
              <a:rPr lang="en-US" sz="1400" b="1" dirty="0">
                <a:solidFill>
                  <a:schemeClr val="tx1"/>
                </a:solidFill>
              </a:rPr>
              <a:t>insufficient for her experience</a:t>
            </a:r>
            <a:r>
              <a:rPr lang="en-US" sz="1400" dirty="0">
                <a:solidFill>
                  <a:schemeClr val="tx1"/>
                </a:solidFill>
              </a:rPr>
              <a:t>; she eventually managed to negotiate a payment of £350. </a:t>
            </a:r>
          </a:p>
        </p:txBody>
      </p:sp>
      <p:sp>
        <p:nvSpPr>
          <p:cNvPr id="37" name="Rectangle 36">
            <a:extLst>
              <a:ext uri="{FF2B5EF4-FFF2-40B4-BE49-F238E27FC236}">
                <a16:creationId xmlns:a16="http://schemas.microsoft.com/office/drawing/2014/main" id="{93169F99-E8F2-2C42-B6B4-A8AA3371992D}"/>
              </a:ext>
            </a:extLst>
          </p:cNvPr>
          <p:cNvSpPr/>
          <p:nvPr/>
        </p:nvSpPr>
        <p:spPr>
          <a:xfrm>
            <a:off x="256586" y="2796813"/>
            <a:ext cx="1420960" cy="1931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a:solidFill>
                  <a:schemeClr val="tx1"/>
                </a:solidFill>
              </a:rPr>
              <a:t>Stephanie was </a:t>
            </a:r>
            <a:r>
              <a:rPr lang="en-US" sz="1400" b="1">
                <a:solidFill>
                  <a:schemeClr val="tx1"/>
                </a:solidFill>
              </a:rPr>
              <a:t>sitting on her toilet </a:t>
            </a:r>
            <a:r>
              <a:rPr lang="en-US" sz="1400">
                <a:solidFill>
                  <a:schemeClr val="tx1"/>
                </a:solidFill>
              </a:rPr>
              <a:t>when </a:t>
            </a:r>
            <a:r>
              <a:rPr lang="en-US" sz="1400" b="1">
                <a:solidFill>
                  <a:schemeClr val="tx1"/>
                </a:solidFill>
              </a:rPr>
              <a:t>sewage started jetting out of it</a:t>
            </a:r>
            <a:r>
              <a:rPr lang="en-US" sz="1400">
                <a:solidFill>
                  <a:schemeClr val="tx1"/>
                </a:solidFill>
              </a:rPr>
              <a:t>.</a:t>
            </a:r>
            <a:endParaRPr lang="en-GB" sz="1400">
              <a:solidFill>
                <a:schemeClr val="tx1"/>
              </a:solidFill>
            </a:endParaRPr>
          </a:p>
        </p:txBody>
      </p:sp>
      <p:sp>
        <p:nvSpPr>
          <p:cNvPr id="38" name="Rectangle 37">
            <a:extLst>
              <a:ext uri="{FF2B5EF4-FFF2-40B4-BE49-F238E27FC236}">
                <a16:creationId xmlns:a16="http://schemas.microsoft.com/office/drawing/2014/main" id="{757F690E-6BCC-E24F-9E42-3520E570E855}"/>
              </a:ext>
            </a:extLst>
          </p:cNvPr>
          <p:cNvSpPr/>
          <p:nvPr/>
        </p:nvSpPr>
        <p:spPr>
          <a:xfrm>
            <a:off x="3644153" y="3321613"/>
            <a:ext cx="3081880" cy="1215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solidFill>
                  <a:schemeClr val="tx1"/>
                </a:solidFill>
              </a:rPr>
              <a:t>Stephanie cleaned up her bathrooms and herself</a:t>
            </a:r>
            <a:r>
              <a:rPr lang="en-US" sz="1400" dirty="0">
                <a:solidFill>
                  <a:schemeClr val="tx1"/>
                </a:solidFill>
              </a:rPr>
              <a:t>, before calling her wastewater company. </a:t>
            </a:r>
            <a:r>
              <a:rPr lang="en-US" sz="1400" b="1" dirty="0">
                <a:solidFill>
                  <a:schemeClr val="tx1"/>
                </a:solidFill>
              </a:rPr>
              <a:t>They</a:t>
            </a:r>
            <a:r>
              <a:rPr lang="en-US" sz="1400" dirty="0">
                <a:solidFill>
                  <a:schemeClr val="tx1"/>
                </a:solidFill>
              </a:rPr>
              <a:t> </a:t>
            </a:r>
            <a:r>
              <a:rPr lang="en-US" sz="1400" b="1" dirty="0">
                <a:solidFill>
                  <a:schemeClr val="tx1"/>
                </a:solidFill>
              </a:rPr>
              <a:t>did not believe her because she had not taken any photos of the incident before cleaning it up.</a:t>
            </a:r>
          </a:p>
          <a:p>
            <a:pPr algn="ctr"/>
            <a:endParaRPr lang="en-GB" sz="1400" dirty="0">
              <a:solidFill>
                <a:schemeClr val="tx1"/>
              </a:solidFill>
            </a:endParaRPr>
          </a:p>
        </p:txBody>
      </p:sp>
      <p:sp>
        <p:nvSpPr>
          <p:cNvPr id="2" name="Freeform 1">
            <a:extLst>
              <a:ext uri="{FF2B5EF4-FFF2-40B4-BE49-F238E27FC236}">
                <a16:creationId xmlns:a16="http://schemas.microsoft.com/office/drawing/2014/main" id="{D5C814FE-394D-E14D-96D4-984A030E9304}"/>
              </a:ext>
            </a:extLst>
          </p:cNvPr>
          <p:cNvSpPr/>
          <p:nvPr/>
        </p:nvSpPr>
        <p:spPr>
          <a:xfrm>
            <a:off x="97974" y="2177821"/>
            <a:ext cx="11720135" cy="2495914"/>
          </a:xfrm>
          <a:custGeom>
            <a:avLst/>
            <a:gdLst>
              <a:gd name="connsiteX0" fmla="*/ 0 w 11561523"/>
              <a:gd name="connsiteY0" fmla="*/ 200450 h 2495914"/>
              <a:gd name="connsiteX1" fmla="*/ 1540701 w 11561523"/>
              <a:gd name="connsiteY1" fmla="*/ 413393 h 2495914"/>
              <a:gd name="connsiteX2" fmla="*/ 2104373 w 11561523"/>
              <a:gd name="connsiteY2" fmla="*/ 2430083 h 2495914"/>
              <a:gd name="connsiteX3" fmla="*/ 4910203 w 11561523"/>
              <a:gd name="connsiteY3" fmla="*/ 34 h 2495914"/>
              <a:gd name="connsiteX4" fmla="*/ 7465512 w 11561523"/>
              <a:gd name="connsiteY4" fmla="*/ 2492713 h 2495914"/>
              <a:gd name="connsiteX5" fmla="*/ 10321447 w 11561523"/>
              <a:gd name="connsiteY5" fmla="*/ 513601 h 2495914"/>
              <a:gd name="connsiteX6" fmla="*/ 11561523 w 11561523"/>
              <a:gd name="connsiteY6" fmla="*/ 37612 h 2495914"/>
              <a:gd name="connsiteX7" fmla="*/ 11561523 w 11561523"/>
              <a:gd name="connsiteY7" fmla="*/ 37612 h 24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61523" h="2495914">
                <a:moveTo>
                  <a:pt x="0" y="200450"/>
                </a:moveTo>
                <a:lnTo>
                  <a:pt x="1540701" y="413393"/>
                </a:lnTo>
                <a:cubicBezTo>
                  <a:pt x="1891430" y="784999"/>
                  <a:pt x="1542789" y="2498976"/>
                  <a:pt x="2104373" y="2430083"/>
                </a:cubicBezTo>
                <a:cubicBezTo>
                  <a:pt x="2665957" y="2361190"/>
                  <a:pt x="4016680" y="-10404"/>
                  <a:pt x="4910203" y="34"/>
                </a:cubicBezTo>
                <a:cubicBezTo>
                  <a:pt x="5803726" y="10472"/>
                  <a:pt x="6563638" y="2407119"/>
                  <a:pt x="7465512" y="2492713"/>
                </a:cubicBezTo>
                <a:cubicBezTo>
                  <a:pt x="8367386" y="2578307"/>
                  <a:pt x="9638779" y="922785"/>
                  <a:pt x="10321447" y="513601"/>
                </a:cubicBezTo>
                <a:cubicBezTo>
                  <a:pt x="11004116" y="104417"/>
                  <a:pt x="11561523" y="37612"/>
                  <a:pt x="11561523" y="37612"/>
                </a:cubicBezTo>
                <a:lnTo>
                  <a:pt x="11561523" y="37612"/>
                </a:lnTo>
              </a:path>
            </a:pathLst>
          </a:custGeom>
          <a:ln w="28575">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4" name="Graphic 3">
            <a:extLst>
              <a:ext uri="{FF2B5EF4-FFF2-40B4-BE49-F238E27FC236}">
                <a16:creationId xmlns:a16="http://schemas.microsoft.com/office/drawing/2014/main" id="{669B71AE-72DC-E247-AE11-9356025CDF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410921">
            <a:off x="2581776" y="3664682"/>
            <a:ext cx="762216" cy="762216"/>
          </a:xfrm>
          <a:prstGeom prst="rect">
            <a:avLst/>
          </a:prstGeom>
        </p:spPr>
      </p:pic>
      <p:pic>
        <p:nvPicPr>
          <p:cNvPr id="9" name="Graphic 8">
            <a:extLst>
              <a:ext uri="{FF2B5EF4-FFF2-40B4-BE49-F238E27FC236}">
                <a16:creationId xmlns:a16="http://schemas.microsoft.com/office/drawing/2014/main" id="{C91B0A67-14DC-4C4A-9F64-A198083179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23931">
            <a:off x="684262" y="2034290"/>
            <a:ext cx="952500" cy="952500"/>
          </a:xfrm>
          <a:prstGeom prst="rect">
            <a:avLst/>
          </a:prstGeom>
        </p:spPr>
      </p:pic>
      <p:pic>
        <p:nvPicPr>
          <p:cNvPr id="11" name="Graphic 10">
            <a:extLst>
              <a:ext uri="{FF2B5EF4-FFF2-40B4-BE49-F238E27FC236}">
                <a16:creationId xmlns:a16="http://schemas.microsoft.com/office/drawing/2014/main" id="{9205882E-3D07-2845-9EBE-C876CEE38D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6506" y="2550367"/>
            <a:ext cx="848816" cy="848816"/>
          </a:xfrm>
          <a:prstGeom prst="rect">
            <a:avLst/>
          </a:prstGeom>
        </p:spPr>
      </p:pic>
      <p:pic>
        <p:nvPicPr>
          <p:cNvPr id="13" name="Graphic 12">
            <a:extLst>
              <a:ext uri="{FF2B5EF4-FFF2-40B4-BE49-F238E27FC236}">
                <a16:creationId xmlns:a16="http://schemas.microsoft.com/office/drawing/2014/main" id="{9A7AABD1-4D4E-BC4D-9037-2B9B01FA5E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38750" y="3721235"/>
            <a:ext cx="952500" cy="952500"/>
          </a:xfrm>
          <a:prstGeom prst="rect">
            <a:avLst/>
          </a:prstGeom>
        </p:spPr>
      </p:pic>
      <p:pic>
        <p:nvPicPr>
          <p:cNvPr id="15" name="Graphic 14">
            <a:extLst>
              <a:ext uri="{FF2B5EF4-FFF2-40B4-BE49-F238E27FC236}">
                <a16:creationId xmlns:a16="http://schemas.microsoft.com/office/drawing/2014/main" id="{8EAE1164-F6E6-E04F-B192-ED2C257F8E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21040" y="2247625"/>
            <a:ext cx="609600" cy="609600"/>
          </a:xfrm>
          <a:prstGeom prst="rect">
            <a:avLst/>
          </a:prstGeom>
        </p:spPr>
      </p:pic>
      <p:cxnSp>
        <p:nvCxnSpPr>
          <p:cNvPr id="43" name="Straight Arrow Connector 42">
            <a:extLst>
              <a:ext uri="{FF2B5EF4-FFF2-40B4-BE49-F238E27FC236}">
                <a16:creationId xmlns:a16="http://schemas.microsoft.com/office/drawing/2014/main" id="{4F5FCA81-012F-7141-859D-7243DC5B55C2}"/>
              </a:ext>
            </a:extLst>
          </p:cNvPr>
          <p:cNvCxnSpPr>
            <a:cxnSpLocks/>
          </p:cNvCxnSpPr>
          <p:nvPr/>
        </p:nvCxnSpPr>
        <p:spPr>
          <a:xfrm>
            <a:off x="97974" y="2258754"/>
            <a:ext cx="612212" cy="816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C7A5672-D87E-7B48-AB76-6B3A3A50D3D3}"/>
              </a:ext>
            </a:extLst>
          </p:cNvPr>
          <p:cNvSpPr txBox="1"/>
          <p:nvPr/>
        </p:nvSpPr>
        <p:spPr>
          <a:xfrm rot="381127">
            <a:off x="67383" y="2045698"/>
            <a:ext cx="613016" cy="261610"/>
          </a:xfrm>
          <a:prstGeom prst="rect">
            <a:avLst/>
          </a:prstGeom>
          <a:noFill/>
        </p:spPr>
        <p:txBody>
          <a:bodyPr wrap="square" rtlCol="0">
            <a:spAutoFit/>
          </a:bodyPr>
          <a:lstStyle/>
          <a:p>
            <a:r>
              <a:rPr lang="en-US" sz="1100" i="1"/>
              <a:t>Time</a:t>
            </a:r>
          </a:p>
        </p:txBody>
      </p:sp>
    </p:spTree>
    <p:extLst>
      <p:ext uri="{BB962C8B-B14F-4D97-AF65-F5344CB8AC3E}">
        <p14:creationId xmlns:p14="http://schemas.microsoft.com/office/powerpoint/2010/main" val="2780609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9165F69-43CC-994F-B26E-477786706891}"/>
              </a:ext>
            </a:extLst>
          </p:cNvPr>
          <p:cNvSpPr/>
          <p:nvPr/>
        </p:nvSpPr>
        <p:spPr>
          <a:xfrm>
            <a:off x="0" y="0"/>
            <a:ext cx="12240260" cy="82698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536575"/>
            <a:r>
              <a:rPr lang="en-US" sz="2000" b="1" u="sng">
                <a:solidFill>
                  <a:schemeClr val="tx1"/>
                </a:solidFill>
              </a:rPr>
              <a:t>Case study:</a:t>
            </a:r>
            <a:r>
              <a:rPr lang="en-US" sz="2000" b="1">
                <a:solidFill>
                  <a:schemeClr val="tx1"/>
                </a:solidFill>
              </a:rPr>
              <a:t> High severity, external, multiple events + </a:t>
            </a:r>
            <a:r>
              <a:rPr lang="en-US" sz="2000" b="1" u="sng">
                <a:solidFill>
                  <a:schemeClr val="tx1"/>
                </a:solidFill>
              </a:rPr>
              <a:t>negative</a:t>
            </a:r>
            <a:r>
              <a:rPr lang="en-US" sz="2000" b="1">
                <a:solidFill>
                  <a:schemeClr val="tx1"/>
                </a:solidFill>
              </a:rPr>
              <a:t> customer service experience</a:t>
            </a:r>
          </a:p>
        </p:txBody>
      </p:sp>
      <p:sp>
        <p:nvSpPr>
          <p:cNvPr id="5" name="Rectangle 4">
            <a:extLst>
              <a:ext uri="{FF2B5EF4-FFF2-40B4-BE49-F238E27FC236}">
                <a16:creationId xmlns:a16="http://schemas.microsoft.com/office/drawing/2014/main" id="{908AC804-E32B-644D-8BE2-C1515883775B}"/>
              </a:ext>
            </a:extLst>
          </p:cNvPr>
          <p:cNvSpPr/>
          <p:nvPr/>
        </p:nvSpPr>
        <p:spPr>
          <a:xfrm>
            <a:off x="710186" y="984006"/>
            <a:ext cx="6523370" cy="792960"/>
          </a:xfrm>
          <a:prstGeom prst="rect">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Ellie* moved into her dream home 5 years ago, with her husband and two teenage children. Her experiences with sewage flooding began in 2019, and now take place regularly when it rains. </a:t>
            </a:r>
          </a:p>
        </p:txBody>
      </p:sp>
      <p:sp>
        <p:nvSpPr>
          <p:cNvPr id="21" name="Rectangle 20">
            <a:extLst>
              <a:ext uri="{FF2B5EF4-FFF2-40B4-BE49-F238E27FC236}">
                <a16:creationId xmlns:a16="http://schemas.microsoft.com/office/drawing/2014/main" id="{BC48FDB0-3ED7-B041-8714-3BC9EF3D3314}"/>
              </a:ext>
            </a:extLst>
          </p:cNvPr>
          <p:cNvSpPr/>
          <p:nvPr/>
        </p:nvSpPr>
        <p:spPr>
          <a:xfrm>
            <a:off x="3221065" y="2002544"/>
            <a:ext cx="3476786" cy="1931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chemeClr val="tx1"/>
                </a:solidFill>
              </a:rPr>
              <a:t>Ellie finds that her wastewater company has an </a:t>
            </a:r>
            <a:r>
              <a:rPr lang="en-US" sz="1400" b="1" dirty="0">
                <a:solidFill>
                  <a:schemeClr val="tx1"/>
                </a:solidFill>
              </a:rPr>
              <a:t>incomplete log of events </a:t>
            </a:r>
            <a:r>
              <a:rPr lang="en-US" sz="1400" dirty="0">
                <a:solidFill>
                  <a:schemeClr val="tx1"/>
                </a:solidFill>
              </a:rPr>
              <a:t>at her property. She also has difficulty asking for a </a:t>
            </a:r>
            <a:r>
              <a:rPr lang="en-US" sz="1400" b="1" dirty="0">
                <a:solidFill>
                  <a:schemeClr val="tx1"/>
                </a:solidFill>
              </a:rPr>
              <a:t>clean up crew to be sent out immediately</a:t>
            </a:r>
            <a:r>
              <a:rPr lang="en-US" sz="1400" dirty="0">
                <a:solidFill>
                  <a:schemeClr val="tx1"/>
                </a:solidFill>
              </a:rPr>
              <a:t> following flooding events rather than waiting for engineers to come first (as she knows they will just recommend a clean up). </a:t>
            </a:r>
          </a:p>
        </p:txBody>
      </p:sp>
      <p:sp>
        <p:nvSpPr>
          <p:cNvPr id="23" name="Rectangle 22">
            <a:extLst>
              <a:ext uri="{FF2B5EF4-FFF2-40B4-BE49-F238E27FC236}">
                <a16:creationId xmlns:a16="http://schemas.microsoft.com/office/drawing/2014/main" id="{B734C1EF-B536-EF4B-986B-3496051F8958}"/>
              </a:ext>
            </a:extLst>
          </p:cNvPr>
          <p:cNvSpPr/>
          <p:nvPr/>
        </p:nvSpPr>
        <p:spPr>
          <a:xfrm>
            <a:off x="6802228" y="3180399"/>
            <a:ext cx="2810111" cy="1931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chemeClr val="tx1"/>
                </a:solidFill>
              </a:rPr>
              <a:t>Ellie has a long-term </a:t>
            </a:r>
            <a:br>
              <a:rPr lang="en-US" sz="1400" dirty="0">
                <a:solidFill>
                  <a:schemeClr val="tx1"/>
                </a:solidFill>
              </a:rPr>
            </a:br>
            <a:r>
              <a:rPr lang="en-US" sz="1400" dirty="0">
                <a:solidFill>
                  <a:schemeClr val="tx1"/>
                </a:solidFill>
              </a:rPr>
              <a:t>complaint with her wastewater company. </a:t>
            </a:r>
            <a:r>
              <a:rPr lang="en-US" sz="1400" b="1" dirty="0">
                <a:solidFill>
                  <a:schemeClr val="tx1"/>
                </a:solidFill>
              </a:rPr>
              <a:t>She is often swapped between different agents and thinks this is so they can give the same excuses for not taking action. </a:t>
            </a:r>
          </a:p>
        </p:txBody>
      </p:sp>
      <p:sp>
        <p:nvSpPr>
          <p:cNvPr id="25" name="Rectangle 24">
            <a:extLst>
              <a:ext uri="{FF2B5EF4-FFF2-40B4-BE49-F238E27FC236}">
                <a16:creationId xmlns:a16="http://schemas.microsoft.com/office/drawing/2014/main" id="{ED9B8951-53A3-4342-9E5D-65B8E72463CD}"/>
              </a:ext>
            </a:extLst>
          </p:cNvPr>
          <p:cNvSpPr/>
          <p:nvPr/>
        </p:nvSpPr>
        <p:spPr>
          <a:xfrm>
            <a:off x="340921" y="2624084"/>
            <a:ext cx="1901922" cy="1931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a:solidFill>
                  <a:schemeClr val="tx1"/>
                </a:solidFill>
              </a:rPr>
              <a:t>Every few months since 2019, the drains in Ellie’s garden overflow during heavy rain, </a:t>
            </a:r>
            <a:r>
              <a:rPr lang="en-US" sz="1400" b="1">
                <a:solidFill>
                  <a:schemeClr val="tx1"/>
                </a:solidFill>
              </a:rPr>
              <a:t>flooding the area directly outside her house</a:t>
            </a:r>
            <a:r>
              <a:rPr lang="en-US" sz="1400">
                <a:solidFill>
                  <a:schemeClr val="tx1"/>
                </a:solidFill>
              </a:rPr>
              <a:t>. </a:t>
            </a:r>
          </a:p>
        </p:txBody>
      </p:sp>
      <p:sp>
        <p:nvSpPr>
          <p:cNvPr id="26" name="Rectangle 25">
            <a:extLst>
              <a:ext uri="{FF2B5EF4-FFF2-40B4-BE49-F238E27FC236}">
                <a16:creationId xmlns:a16="http://schemas.microsoft.com/office/drawing/2014/main" id="{6889D33D-EBCA-EB4B-B6CF-6DB62291BDC2}"/>
              </a:ext>
            </a:extLst>
          </p:cNvPr>
          <p:cNvSpPr/>
          <p:nvPr/>
        </p:nvSpPr>
        <p:spPr>
          <a:xfrm>
            <a:off x="7341128" y="984006"/>
            <a:ext cx="4212000" cy="792000"/>
          </a:xfrm>
          <a:prstGeom prst="rect">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22225" algn="ctr">
              <a:defRPr/>
            </a:pPr>
            <a:r>
              <a:rPr lang="en-US" sz="1400" b="1" dirty="0">
                <a:solidFill>
                  <a:schemeClr val="tx1"/>
                </a:solidFill>
                <a:latin typeface="Arial" charset="0"/>
                <a:ea typeface="Arial" charset="0"/>
                <a:cs typeface="Arial" charset="0"/>
              </a:rPr>
              <a:t>SEVERITY SCORE: 9/10 </a:t>
            </a:r>
            <a:r>
              <a:rPr lang="en-US" sz="1400" dirty="0">
                <a:solidFill>
                  <a:schemeClr val="tx1"/>
                </a:solidFill>
                <a:latin typeface="Arial" charset="0"/>
                <a:ea typeface="Arial" charset="0"/>
                <a:cs typeface="Arial" charset="0"/>
              </a:rPr>
              <a:t>T</a:t>
            </a:r>
            <a:r>
              <a:rPr lang="en-GB" sz="1400" dirty="0">
                <a:solidFill>
                  <a:schemeClr val="tx1"/>
                </a:solidFill>
              </a:rPr>
              <a:t>he significant impact of the flood has been exacerbated by the response from her wastewater company.</a:t>
            </a:r>
            <a:endParaRPr lang="en-US" sz="1400" dirty="0">
              <a:solidFill>
                <a:schemeClr val="tx1"/>
              </a:solidFill>
            </a:endParaRPr>
          </a:p>
        </p:txBody>
      </p:sp>
      <p:sp>
        <p:nvSpPr>
          <p:cNvPr id="27" name="Rectangular Callout 26">
            <a:extLst>
              <a:ext uri="{FF2B5EF4-FFF2-40B4-BE49-F238E27FC236}">
                <a16:creationId xmlns:a16="http://schemas.microsoft.com/office/drawing/2014/main" id="{994CEB17-F33F-DC4B-8A37-D40E98404B7E}"/>
              </a:ext>
            </a:extLst>
          </p:cNvPr>
          <p:cNvSpPr/>
          <p:nvPr/>
        </p:nvSpPr>
        <p:spPr>
          <a:xfrm>
            <a:off x="256586" y="4914898"/>
            <a:ext cx="3972514" cy="1288487"/>
          </a:xfrm>
          <a:prstGeom prst="wedgeRectCallout">
            <a:avLst>
              <a:gd name="adj1" fmla="val -4117"/>
              <a:gd name="adj2" fmla="val 60659"/>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22225" lvl="0" algn="ctr">
              <a:spcBef>
                <a:spcPts val="1800"/>
              </a:spcBef>
              <a:spcAft>
                <a:spcPts val="600"/>
              </a:spcAft>
              <a:defRPr/>
            </a:pPr>
            <a:r>
              <a:rPr lang="en-US" sz="1300" i="1">
                <a:solidFill>
                  <a:schemeClr val="tx1"/>
                </a:solidFill>
              </a:rPr>
              <a:t>“I’ve been on hold for over an hour… They’re nice enough, </a:t>
            </a:r>
            <a:r>
              <a:rPr lang="en-US" sz="1300" b="1" i="1">
                <a:solidFill>
                  <a:schemeClr val="tx1"/>
                </a:solidFill>
              </a:rPr>
              <a:t>they just don’t know</a:t>
            </a:r>
            <a:r>
              <a:rPr lang="en-US" sz="1300" i="1">
                <a:solidFill>
                  <a:schemeClr val="tx1"/>
                </a:solidFill>
              </a:rPr>
              <a:t>. ‘Aw, that sounds terrible’, all the usual. I tell them ‘you don’t need to send an engineer, we just need a clean up crew. </a:t>
            </a:r>
            <a:r>
              <a:rPr lang="en-US" sz="1300" b="1" i="1">
                <a:solidFill>
                  <a:schemeClr val="tx1"/>
                </a:solidFill>
              </a:rPr>
              <a:t>I feel I shouldn’t have to keep repeating myself, </a:t>
            </a:r>
            <a:r>
              <a:rPr lang="en-US" sz="1300" i="1">
                <a:solidFill>
                  <a:schemeClr val="tx1"/>
                </a:solidFill>
              </a:rPr>
              <a:t>I need a panic button!”</a:t>
            </a:r>
          </a:p>
        </p:txBody>
      </p:sp>
      <p:sp>
        <p:nvSpPr>
          <p:cNvPr id="28" name="Rectangular Callout 27">
            <a:extLst>
              <a:ext uri="{FF2B5EF4-FFF2-40B4-BE49-F238E27FC236}">
                <a16:creationId xmlns:a16="http://schemas.microsoft.com/office/drawing/2014/main" id="{1ED19403-C194-A543-96AA-A7D56D832FAB}"/>
              </a:ext>
            </a:extLst>
          </p:cNvPr>
          <p:cNvSpPr/>
          <p:nvPr/>
        </p:nvSpPr>
        <p:spPr>
          <a:xfrm>
            <a:off x="8180614" y="4914901"/>
            <a:ext cx="3696573" cy="1288486"/>
          </a:xfrm>
          <a:prstGeom prst="wedgeRectCallout">
            <a:avLst>
              <a:gd name="adj1" fmla="val -4117"/>
              <a:gd name="adj2" fmla="val 60659"/>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22225" lvl="0" algn="ctr">
              <a:spcBef>
                <a:spcPts val="1800"/>
              </a:spcBef>
              <a:spcAft>
                <a:spcPts val="600"/>
              </a:spcAft>
              <a:defRPr/>
            </a:pPr>
            <a:r>
              <a:rPr lang="en-US" sz="1300" i="1" dirty="0">
                <a:solidFill>
                  <a:schemeClr val="tx1"/>
                </a:solidFill>
              </a:rPr>
              <a:t>“I spoke to them before about GSS payments and </a:t>
            </a:r>
            <a:r>
              <a:rPr lang="en-US" sz="1300" b="1" i="1" dirty="0">
                <a:solidFill>
                  <a:schemeClr val="tx1"/>
                </a:solidFill>
              </a:rPr>
              <a:t>they brush it off</a:t>
            </a:r>
            <a:r>
              <a:rPr lang="en-US" sz="1300" i="1" dirty="0">
                <a:solidFill>
                  <a:schemeClr val="tx1"/>
                </a:solidFill>
              </a:rPr>
              <a:t>… Because it doesn’t affect half of my property, ‘it doesn’t matter’ – </a:t>
            </a:r>
            <a:r>
              <a:rPr lang="en-US" sz="1300" b="1" i="1" dirty="0">
                <a:solidFill>
                  <a:schemeClr val="tx1"/>
                </a:solidFill>
              </a:rPr>
              <a:t>but it affects the bit I live in!</a:t>
            </a:r>
            <a:r>
              <a:rPr lang="en-US" sz="1300" i="1" dirty="0">
                <a:solidFill>
                  <a:schemeClr val="tx1"/>
                </a:solidFill>
              </a:rPr>
              <a:t> I have to move my car when it’s really bad. I have a little moat around the house.”</a:t>
            </a:r>
          </a:p>
        </p:txBody>
      </p:sp>
      <p:sp>
        <p:nvSpPr>
          <p:cNvPr id="29" name="Rectangular Callout 28">
            <a:extLst>
              <a:ext uri="{FF2B5EF4-FFF2-40B4-BE49-F238E27FC236}">
                <a16:creationId xmlns:a16="http://schemas.microsoft.com/office/drawing/2014/main" id="{CE8331C4-F8C1-3740-93DD-C88B3EFBC02A}"/>
              </a:ext>
            </a:extLst>
          </p:cNvPr>
          <p:cNvSpPr/>
          <p:nvPr/>
        </p:nvSpPr>
        <p:spPr>
          <a:xfrm>
            <a:off x="4415106" y="4914900"/>
            <a:ext cx="3579501" cy="1288486"/>
          </a:xfrm>
          <a:prstGeom prst="wedgeRectCallout">
            <a:avLst>
              <a:gd name="adj1" fmla="val -4117"/>
              <a:gd name="adj2" fmla="val 60659"/>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22225" lvl="0" algn="ctr">
              <a:spcBef>
                <a:spcPts val="1800"/>
              </a:spcBef>
              <a:spcAft>
                <a:spcPts val="600"/>
              </a:spcAft>
              <a:defRPr/>
            </a:pPr>
            <a:r>
              <a:rPr lang="en-US" sz="1300" i="1">
                <a:solidFill>
                  <a:schemeClr val="tx1"/>
                </a:solidFill>
              </a:rPr>
              <a:t>“I’m normally quite a laid-back person, but this has reached the point that </a:t>
            </a:r>
            <a:r>
              <a:rPr lang="en-US" sz="1300" b="1" i="1">
                <a:solidFill>
                  <a:schemeClr val="tx1"/>
                </a:solidFill>
              </a:rPr>
              <a:t>I get quite cross with it now</a:t>
            </a:r>
            <a:r>
              <a:rPr lang="en-US" sz="1300" i="1">
                <a:solidFill>
                  <a:schemeClr val="tx1"/>
                </a:solidFill>
              </a:rPr>
              <a:t>… when we had the flood at Christmas, </a:t>
            </a:r>
            <a:r>
              <a:rPr lang="en-US" sz="1300" b="1" i="1">
                <a:solidFill>
                  <a:schemeClr val="tx1"/>
                </a:solidFill>
              </a:rPr>
              <a:t>I was in tears, and the guy was really rude</a:t>
            </a:r>
            <a:r>
              <a:rPr lang="en-US" sz="1300" i="1">
                <a:solidFill>
                  <a:schemeClr val="tx1"/>
                </a:solidFill>
              </a:rPr>
              <a:t>. He’s the only one I’ve ever shouted at.”</a:t>
            </a:r>
          </a:p>
        </p:txBody>
      </p:sp>
      <p:sp>
        <p:nvSpPr>
          <p:cNvPr id="31" name="TextBox 30">
            <a:extLst>
              <a:ext uri="{FF2B5EF4-FFF2-40B4-BE49-F238E27FC236}">
                <a16:creationId xmlns:a16="http://schemas.microsoft.com/office/drawing/2014/main" id="{D74F4FDA-97BF-3C49-9227-8A263396DD15}"/>
              </a:ext>
            </a:extLst>
          </p:cNvPr>
          <p:cNvSpPr txBox="1"/>
          <p:nvPr/>
        </p:nvSpPr>
        <p:spPr>
          <a:xfrm>
            <a:off x="0" y="6501236"/>
            <a:ext cx="8066314" cy="261610"/>
          </a:xfrm>
          <a:prstGeom prst="rect">
            <a:avLst/>
          </a:prstGeom>
          <a:noFill/>
        </p:spPr>
        <p:txBody>
          <a:bodyPr wrap="square" rtlCol="0">
            <a:spAutoFit/>
          </a:bodyPr>
          <a:lstStyle/>
          <a:p>
            <a:r>
              <a:rPr lang="en-US" sz="1050" i="1"/>
              <a:t>*Names have been changed. </a:t>
            </a:r>
            <a:r>
              <a:rPr lang="en-GB" sz="1050" i="1"/>
              <a:t>Severity scores based on customer's perception of impact</a:t>
            </a:r>
            <a:endParaRPr lang="en-US" sz="1050" i="1"/>
          </a:p>
        </p:txBody>
      </p:sp>
      <p:sp>
        <p:nvSpPr>
          <p:cNvPr id="17" name="Rectangle 16">
            <a:extLst>
              <a:ext uri="{FF2B5EF4-FFF2-40B4-BE49-F238E27FC236}">
                <a16:creationId xmlns:a16="http://schemas.microsoft.com/office/drawing/2014/main" id="{5A63C02E-8D78-2744-90D1-E72215F92390}"/>
              </a:ext>
            </a:extLst>
          </p:cNvPr>
          <p:cNvSpPr/>
          <p:nvPr/>
        </p:nvSpPr>
        <p:spPr>
          <a:xfrm>
            <a:off x="9612339" y="2075091"/>
            <a:ext cx="2324217" cy="1931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solidFill>
                  <a:schemeClr val="tx1"/>
                </a:solidFill>
              </a:rPr>
              <a:t>She has struggled to receive compensation or complain</a:t>
            </a:r>
            <a:r>
              <a:rPr lang="en-US" sz="1400" dirty="0">
                <a:solidFill>
                  <a:schemeClr val="tx1"/>
                </a:solidFill>
              </a:rPr>
              <a:t> to Ofwat/CCW because her case has not been closed by her wastewater company.</a:t>
            </a:r>
          </a:p>
        </p:txBody>
      </p:sp>
      <p:sp>
        <p:nvSpPr>
          <p:cNvPr id="13" name="Freeform 12">
            <a:extLst>
              <a:ext uri="{FF2B5EF4-FFF2-40B4-BE49-F238E27FC236}">
                <a16:creationId xmlns:a16="http://schemas.microsoft.com/office/drawing/2014/main" id="{0613DF4B-AC19-FF4F-8900-77205D7778BF}"/>
              </a:ext>
            </a:extLst>
          </p:cNvPr>
          <p:cNvSpPr/>
          <p:nvPr/>
        </p:nvSpPr>
        <p:spPr>
          <a:xfrm>
            <a:off x="-31429" y="2102889"/>
            <a:ext cx="15118682" cy="2463904"/>
          </a:xfrm>
          <a:custGeom>
            <a:avLst/>
            <a:gdLst>
              <a:gd name="connsiteX0" fmla="*/ 0 w 12323602"/>
              <a:gd name="connsiteY0" fmla="*/ 861248 h 2463904"/>
              <a:gd name="connsiteX1" fmla="*/ 1285875 w 12323602"/>
              <a:gd name="connsiteY1" fmla="*/ 275460 h 2463904"/>
              <a:gd name="connsiteX2" fmla="*/ 2857500 w 12323602"/>
              <a:gd name="connsiteY2" fmla="*/ 1547048 h 2463904"/>
              <a:gd name="connsiteX3" fmla="*/ 4229100 w 12323602"/>
              <a:gd name="connsiteY3" fmla="*/ 2447160 h 2463904"/>
              <a:gd name="connsiteX4" fmla="*/ 6257925 w 12323602"/>
              <a:gd name="connsiteY4" fmla="*/ 761235 h 2463904"/>
              <a:gd name="connsiteX5" fmla="*/ 8272463 w 12323602"/>
              <a:gd name="connsiteY5" fmla="*/ 1575623 h 2463904"/>
              <a:gd name="connsiteX6" fmla="*/ 9429750 w 12323602"/>
              <a:gd name="connsiteY6" fmla="*/ 1861373 h 2463904"/>
              <a:gd name="connsiteX7" fmla="*/ 10401300 w 12323602"/>
              <a:gd name="connsiteY7" fmla="*/ 1447035 h 2463904"/>
              <a:gd name="connsiteX8" fmla="*/ 12030075 w 12323602"/>
              <a:gd name="connsiteY8" fmla="*/ 204023 h 2463904"/>
              <a:gd name="connsiteX9" fmla="*/ 12030075 w 12323602"/>
              <a:gd name="connsiteY9" fmla="*/ 204023 h 2463904"/>
              <a:gd name="connsiteX10" fmla="*/ 12287250 w 12323602"/>
              <a:gd name="connsiteY10" fmla="*/ 3998 h 2463904"/>
              <a:gd name="connsiteX11" fmla="*/ 12315825 w 12323602"/>
              <a:gd name="connsiteY11" fmla="*/ 89723 h 246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23602" h="2463904">
                <a:moveTo>
                  <a:pt x="0" y="861248"/>
                </a:moveTo>
                <a:cubicBezTo>
                  <a:pt x="404812" y="511204"/>
                  <a:pt x="809625" y="161160"/>
                  <a:pt x="1285875" y="275460"/>
                </a:cubicBezTo>
                <a:cubicBezTo>
                  <a:pt x="1762125" y="389760"/>
                  <a:pt x="2366963" y="1185098"/>
                  <a:pt x="2857500" y="1547048"/>
                </a:cubicBezTo>
                <a:cubicBezTo>
                  <a:pt x="3348037" y="1908998"/>
                  <a:pt x="3662363" y="2578129"/>
                  <a:pt x="4229100" y="2447160"/>
                </a:cubicBezTo>
                <a:cubicBezTo>
                  <a:pt x="4795837" y="2316191"/>
                  <a:pt x="5584031" y="906491"/>
                  <a:pt x="6257925" y="761235"/>
                </a:cubicBezTo>
                <a:cubicBezTo>
                  <a:pt x="6931819" y="615979"/>
                  <a:pt x="7743826" y="1392267"/>
                  <a:pt x="8272463" y="1575623"/>
                </a:cubicBezTo>
                <a:cubicBezTo>
                  <a:pt x="8801100" y="1758979"/>
                  <a:pt x="9074944" y="1882804"/>
                  <a:pt x="9429750" y="1861373"/>
                </a:cubicBezTo>
                <a:cubicBezTo>
                  <a:pt x="9784556" y="1839942"/>
                  <a:pt x="9967913" y="1723260"/>
                  <a:pt x="10401300" y="1447035"/>
                </a:cubicBezTo>
                <a:cubicBezTo>
                  <a:pt x="10834687" y="1170810"/>
                  <a:pt x="12030075" y="204023"/>
                  <a:pt x="12030075" y="204023"/>
                </a:cubicBezTo>
                <a:lnTo>
                  <a:pt x="12030075" y="204023"/>
                </a:lnTo>
                <a:cubicBezTo>
                  <a:pt x="12072937" y="170686"/>
                  <a:pt x="12239625" y="23048"/>
                  <a:pt x="12287250" y="3998"/>
                </a:cubicBezTo>
                <a:cubicBezTo>
                  <a:pt x="12334875" y="-15052"/>
                  <a:pt x="12325350" y="37335"/>
                  <a:pt x="12315825" y="89723"/>
                </a:cubicBezTo>
              </a:path>
            </a:pathLst>
          </a:custGeom>
          <a:ln w="28575">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4" name="Graphic 13">
            <a:extLst>
              <a:ext uri="{FF2B5EF4-FFF2-40B4-BE49-F238E27FC236}">
                <a16:creationId xmlns:a16="http://schemas.microsoft.com/office/drawing/2014/main" id="{AD561227-08A5-474F-AC70-01B5FDA8A3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63" y="1881775"/>
            <a:ext cx="952500" cy="952500"/>
          </a:xfrm>
          <a:prstGeom prst="rect">
            <a:avLst/>
          </a:prstGeom>
        </p:spPr>
      </p:pic>
      <p:cxnSp>
        <p:nvCxnSpPr>
          <p:cNvPr id="15" name="Straight Arrow Connector 14">
            <a:extLst>
              <a:ext uri="{FF2B5EF4-FFF2-40B4-BE49-F238E27FC236}">
                <a16:creationId xmlns:a16="http://schemas.microsoft.com/office/drawing/2014/main" id="{366CC10B-6570-CC43-9130-76D50B5E4850}"/>
              </a:ext>
            </a:extLst>
          </p:cNvPr>
          <p:cNvCxnSpPr>
            <a:cxnSpLocks/>
          </p:cNvCxnSpPr>
          <p:nvPr/>
        </p:nvCxnSpPr>
        <p:spPr>
          <a:xfrm flipV="1">
            <a:off x="88346" y="2397512"/>
            <a:ext cx="581362" cy="3474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10A7C7B-4CC2-864E-B1B6-099F9CCC6813}"/>
              </a:ext>
            </a:extLst>
          </p:cNvPr>
          <p:cNvSpPr txBox="1"/>
          <p:nvPr/>
        </p:nvSpPr>
        <p:spPr>
          <a:xfrm rot="19649966">
            <a:off x="34412" y="2327428"/>
            <a:ext cx="613016" cy="261610"/>
          </a:xfrm>
          <a:prstGeom prst="rect">
            <a:avLst/>
          </a:prstGeom>
          <a:noFill/>
        </p:spPr>
        <p:txBody>
          <a:bodyPr wrap="square" rtlCol="0">
            <a:spAutoFit/>
          </a:bodyPr>
          <a:lstStyle/>
          <a:p>
            <a:r>
              <a:rPr lang="en-US" sz="1100" i="1"/>
              <a:t>Time</a:t>
            </a:r>
          </a:p>
        </p:txBody>
      </p:sp>
      <p:pic>
        <p:nvPicPr>
          <p:cNvPr id="18" name="Graphic 17">
            <a:extLst>
              <a:ext uri="{FF2B5EF4-FFF2-40B4-BE49-F238E27FC236}">
                <a16:creationId xmlns:a16="http://schemas.microsoft.com/office/drawing/2014/main" id="{C51BF9B4-02FB-C446-BC96-23D1F7B279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2272" y="2272439"/>
            <a:ext cx="952500" cy="952500"/>
          </a:xfrm>
          <a:prstGeom prst="rect">
            <a:avLst/>
          </a:prstGeom>
        </p:spPr>
      </p:pic>
      <p:pic>
        <p:nvPicPr>
          <p:cNvPr id="4" name="Graphic 3">
            <a:extLst>
              <a:ext uri="{FF2B5EF4-FFF2-40B4-BE49-F238E27FC236}">
                <a16:creationId xmlns:a16="http://schemas.microsoft.com/office/drawing/2014/main" id="{1172C358-08B7-4B4A-B93E-53AB5AE5C5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79472" y="3577938"/>
            <a:ext cx="773656" cy="637529"/>
          </a:xfrm>
          <a:prstGeom prst="rect">
            <a:avLst/>
          </a:prstGeom>
        </p:spPr>
      </p:pic>
      <p:pic>
        <p:nvPicPr>
          <p:cNvPr id="7" name="Graphic 6">
            <a:extLst>
              <a:ext uri="{FF2B5EF4-FFF2-40B4-BE49-F238E27FC236}">
                <a16:creationId xmlns:a16="http://schemas.microsoft.com/office/drawing/2014/main" id="{036B3B70-92B2-EB4A-97B2-5954D03B90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63471" y="3768850"/>
            <a:ext cx="952500" cy="952500"/>
          </a:xfrm>
          <a:prstGeom prst="rect">
            <a:avLst/>
          </a:prstGeom>
        </p:spPr>
      </p:pic>
    </p:spTree>
    <p:extLst>
      <p:ext uri="{BB962C8B-B14F-4D97-AF65-F5344CB8AC3E}">
        <p14:creationId xmlns:p14="http://schemas.microsoft.com/office/powerpoint/2010/main" val="233399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A0885B80-D238-0B43-8305-8A5713058829}"/>
              </a:ext>
            </a:extLst>
          </p:cNvPr>
          <p:cNvCxnSpPr>
            <a:cxnSpLocks/>
          </p:cNvCxnSpPr>
          <p:nvPr/>
        </p:nvCxnSpPr>
        <p:spPr>
          <a:xfrm flipH="1" flipV="1">
            <a:off x="6128636" y="1875436"/>
            <a:ext cx="30070" cy="4451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Oval 28">
            <a:extLst>
              <a:ext uri="{FF2B5EF4-FFF2-40B4-BE49-F238E27FC236}">
                <a16:creationId xmlns:a16="http://schemas.microsoft.com/office/drawing/2014/main" id="{E251B690-3A1E-B641-8EC3-322D0BBCBCFC}"/>
              </a:ext>
            </a:extLst>
          </p:cNvPr>
          <p:cNvSpPr/>
          <p:nvPr/>
        </p:nvSpPr>
        <p:spPr>
          <a:xfrm>
            <a:off x="1353618" y="4472950"/>
            <a:ext cx="9731948" cy="1129748"/>
          </a:xfrm>
          <a:prstGeom prst="ellipse">
            <a:avLst/>
          </a:prstGeom>
          <a:solidFill>
            <a:schemeClr val="accent2">
              <a:lumMod val="20000"/>
              <a:lumOff val="80000"/>
              <a:alpha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8" name="Oval 27">
            <a:extLst>
              <a:ext uri="{FF2B5EF4-FFF2-40B4-BE49-F238E27FC236}">
                <a16:creationId xmlns:a16="http://schemas.microsoft.com/office/drawing/2014/main" id="{70B74F0F-8F68-534F-A365-C3AD2F80171A}"/>
              </a:ext>
            </a:extLst>
          </p:cNvPr>
          <p:cNvSpPr/>
          <p:nvPr/>
        </p:nvSpPr>
        <p:spPr>
          <a:xfrm>
            <a:off x="1265683" y="2325506"/>
            <a:ext cx="9731948" cy="1129748"/>
          </a:xfrm>
          <a:prstGeom prst="ellipse">
            <a:avLst/>
          </a:prstGeom>
          <a:solidFill>
            <a:schemeClr val="accent6">
              <a:alpha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Text Placeholder 3">
            <a:extLst>
              <a:ext uri="{FF2B5EF4-FFF2-40B4-BE49-F238E27FC236}">
                <a16:creationId xmlns:a16="http://schemas.microsoft.com/office/drawing/2014/main" id="{FAE1D451-8893-1E48-B8DA-AA4D9173C95B}"/>
              </a:ext>
            </a:extLst>
          </p:cNvPr>
          <p:cNvSpPr>
            <a:spLocks noGrp="1"/>
          </p:cNvSpPr>
          <p:nvPr>
            <p:ph type="body" sz="quarter" idx="12"/>
          </p:nvPr>
        </p:nvSpPr>
        <p:spPr/>
        <p:txBody>
          <a:bodyPr>
            <a:normAutofit lnSpcReduction="10000"/>
          </a:bodyPr>
          <a:lstStyle/>
          <a:p>
            <a:r>
              <a:rPr lang="en-GB"/>
              <a:t>In fact, responses can significantly alter the initial impact of the event itself </a:t>
            </a:r>
          </a:p>
        </p:txBody>
      </p:sp>
      <p:cxnSp>
        <p:nvCxnSpPr>
          <p:cNvPr id="3" name="Straight Arrow Connector 2">
            <a:extLst>
              <a:ext uri="{FF2B5EF4-FFF2-40B4-BE49-F238E27FC236}">
                <a16:creationId xmlns:a16="http://schemas.microsoft.com/office/drawing/2014/main" id="{E3B1D325-A449-1F43-A2F9-11612C5628E6}"/>
              </a:ext>
            </a:extLst>
          </p:cNvPr>
          <p:cNvCxnSpPr/>
          <p:nvPr/>
        </p:nvCxnSpPr>
        <p:spPr>
          <a:xfrm>
            <a:off x="840828" y="4023631"/>
            <a:ext cx="1066331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E0652980-408B-4D45-B223-25D47995A176}"/>
              </a:ext>
            </a:extLst>
          </p:cNvPr>
          <p:cNvSpPr txBox="1"/>
          <p:nvPr/>
        </p:nvSpPr>
        <p:spPr>
          <a:xfrm rot="16200000">
            <a:off x="-549292" y="3869743"/>
            <a:ext cx="2279904" cy="307777"/>
          </a:xfrm>
          <a:prstGeom prst="rect">
            <a:avLst/>
          </a:prstGeom>
          <a:noFill/>
        </p:spPr>
        <p:txBody>
          <a:bodyPr wrap="square" rtlCol="0">
            <a:spAutoFit/>
          </a:bodyPr>
          <a:lstStyle/>
          <a:p>
            <a:pPr algn="ctr"/>
            <a:r>
              <a:rPr lang="en-US" sz="1400" b="1"/>
              <a:t>Low impact* </a:t>
            </a:r>
          </a:p>
        </p:txBody>
      </p:sp>
      <p:sp>
        <p:nvSpPr>
          <p:cNvPr id="6" name="TextBox 5">
            <a:extLst>
              <a:ext uri="{FF2B5EF4-FFF2-40B4-BE49-F238E27FC236}">
                <a16:creationId xmlns:a16="http://schemas.microsoft.com/office/drawing/2014/main" id="{F9B00536-067F-E645-8315-BF8D69B56160}"/>
              </a:ext>
            </a:extLst>
          </p:cNvPr>
          <p:cNvSpPr txBox="1"/>
          <p:nvPr/>
        </p:nvSpPr>
        <p:spPr>
          <a:xfrm rot="16200000">
            <a:off x="10488098" y="3876443"/>
            <a:ext cx="2279904" cy="307777"/>
          </a:xfrm>
          <a:prstGeom prst="rect">
            <a:avLst/>
          </a:prstGeom>
          <a:noFill/>
        </p:spPr>
        <p:txBody>
          <a:bodyPr wrap="square" rtlCol="0">
            <a:spAutoFit/>
          </a:bodyPr>
          <a:lstStyle/>
          <a:p>
            <a:pPr algn="ctr"/>
            <a:r>
              <a:rPr lang="en-US" sz="1400" b="1"/>
              <a:t>High impact* </a:t>
            </a:r>
          </a:p>
        </p:txBody>
      </p:sp>
      <p:sp>
        <p:nvSpPr>
          <p:cNvPr id="21" name="TextBox 20">
            <a:extLst>
              <a:ext uri="{FF2B5EF4-FFF2-40B4-BE49-F238E27FC236}">
                <a16:creationId xmlns:a16="http://schemas.microsoft.com/office/drawing/2014/main" id="{F3D653E8-5C51-8D40-83CC-5473308ABACD}"/>
              </a:ext>
            </a:extLst>
          </p:cNvPr>
          <p:cNvSpPr txBox="1"/>
          <p:nvPr/>
        </p:nvSpPr>
        <p:spPr>
          <a:xfrm>
            <a:off x="4444372" y="6304649"/>
            <a:ext cx="3426246" cy="307777"/>
          </a:xfrm>
          <a:prstGeom prst="rect">
            <a:avLst/>
          </a:prstGeom>
          <a:noFill/>
        </p:spPr>
        <p:txBody>
          <a:bodyPr wrap="square" rtlCol="0">
            <a:spAutoFit/>
          </a:bodyPr>
          <a:lstStyle/>
          <a:p>
            <a:pPr algn="ctr"/>
            <a:r>
              <a:rPr lang="en-US" sz="1400" b="1"/>
              <a:t>High level of customer service*</a:t>
            </a:r>
          </a:p>
        </p:txBody>
      </p:sp>
      <p:sp>
        <p:nvSpPr>
          <p:cNvPr id="22" name="TextBox 21">
            <a:extLst>
              <a:ext uri="{FF2B5EF4-FFF2-40B4-BE49-F238E27FC236}">
                <a16:creationId xmlns:a16="http://schemas.microsoft.com/office/drawing/2014/main" id="{44F8AD65-B061-4547-B1E2-6D5F80E613FE}"/>
              </a:ext>
            </a:extLst>
          </p:cNvPr>
          <p:cNvSpPr txBox="1"/>
          <p:nvPr/>
        </p:nvSpPr>
        <p:spPr>
          <a:xfrm>
            <a:off x="4382877" y="1567659"/>
            <a:ext cx="3426246" cy="307777"/>
          </a:xfrm>
          <a:prstGeom prst="rect">
            <a:avLst/>
          </a:prstGeom>
          <a:noFill/>
        </p:spPr>
        <p:txBody>
          <a:bodyPr wrap="square" rtlCol="0">
            <a:spAutoFit/>
          </a:bodyPr>
          <a:lstStyle/>
          <a:p>
            <a:pPr algn="ctr"/>
            <a:r>
              <a:rPr lang="en-US" sz="1400" b="1"/>
              <a:t>Low level of customer service*</a:t>
            </a:r>
          </a:p>
        </p:txBody>
      </p:sp>
      <p:sp>
        <p:nvSpPr>
          <p:cNvPr id="23" name="Rectangle 22">
            <a:extLst>
              <a:ext uri="{FF2B5EF4-FFF2-40B4-BE49-F238E27FC236}">
                <a16:creationId xmlns:a16="http://schemas.microsoft.com/office/drawing/2014/main" id="{2536A618-8EFB-3346-8DB4-C60A38AA4E28}"/>
              </a:ext>
            </a:extLst>
          </p:cNvPr>
          <p:cNvSpPr/>
          <p:nvPr/>
        </p:nvSpPr>
        <p:spPr>
          <a:xfrm>
            <a:off x="580289" y="6171076"/>
            <a:ext cx="2758174" cy="607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i="1">
                <a:solidFill>
                  <a:schemeClr val="tx1"/>
                </a:solidFill>
              </a:rPr>
              <a:t>*As defined by participants</a:t>
            </a:r>
          </a:p>
        </p:txBody>
      </p:sp>
      <p:sp>
        <p:nvSpPr>
          <p:cNvPr id="24" name="Rectangle 23">
            <a:extLst>
              <a:ext uri="{FF2B5EF4-FFF2-40B4-BE49-F238E27FC236}">
                <a16:creationId xmlns:a16="http://schemas.microsoft.com/office/drawing/2014/main" id="{40E514C6-ED89-9C4E-821E-F9FFC9415C8E}"/>
              </a:ext>
            </a:extLst>
          </p:cNvPr>
          <p:cNvSpPr/>
          <p:nvPr/>
        </p:nvSpPr>
        <p:spPr>
          <a:xfrm>
            <a:off x="6633233" y="4300876"/>
            <a:ext cx="3597978" cy="134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High impact, high service: </a:t>
            </a:r>
            <a:r>
              <a:rPr lang="en-GB" sz="1400">
                <a:solidFill>
                  <a:schemeClr val="tx1"/>
                </a:solidFill>
              </a:rPr>
              <a:t>Response has potential to take away some of the initial distress caused. </a:t>
            </a:r>
          </a:p>
        </p:txBody>
      </p:sp>
      <p:sp>
        <p:nvSpPr>
          <p:cNvPr id="25" name="Rectangle 24">
            <a:extLst>
              <a:ext uri="{FF2B5EF4-FFF2-40B4-BE49-F238E27FC236}">
                <a16:creationId xmlns:a16="http://schemas.microsoft.com/office/drawing/2014/main" id="{1C5B762A-9EF3-894A-90F4-1C9B7849C47F}"/>
              </a:ext>
            </a:extLst>
          </p:cNvPr>
          <p:cNvSpPr/>
          <p:nvPr/>
        </p:nvSpPr>
        <p:spPr>
          <a:xfrm>
            <a:off x="2109500" y="4328767"/>
            <a:ext cx="3597978" cy="1338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Low impact, high service: </a:t>
            </a:r>
            <a:r>
              <a:rPr lang="en-GB" sz="1400">
                <a:solidFill>
                  <a:schemeClr val="tx1"/>
                </a:solidFill>
              </a:rPr>
              <a:t>Response exceeds customer expectations and further dilutes impact of event.</a:t>
            </a:r>
          </a:p>
        </p:txBody>
      </p:sp>
      <p:sp>
        <p:nvSpPr>
          <p:cNvPr id="26" name="Rectangle 25">
            <a:extLst>
              <a:ext uri="{FF2B5EF4-FFF2-40B4-BE49-F238E27FC236}">
                <a16:creationId xmlns:a16="http://schemas.microsoft.com/office/drawing/2014/main" id="{8DBE7897-6D87-1945-A749-23EC661FB422}"/>
              </a:ext>
            </a:extLst>
          </p:cNvPr>
          <p:cNvSpPr/>
          <p:nvPr/>
        </p:nvSpPr>
        <p:spPr>
          <a:xfrm>
            <a:off x="1983991" y="2273053"/>
            <a:ext cx="3597978" cy="1129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Low impact, low service: </a:t>
            </a:r>
            <a:r>
              <a:rPr lang="en-GB" sz="1400">
                <a:solidFill>
                  <a:schemeClr val="tx1"/>
                </a:solidFill>
              </a:rPr>
              <a:t>Response negatively overshadows the event itself. </a:t>
            </a:r>
          </a:p>
        </p:txBody>
      </p:sp>
      <p:sp>
        <p:nvSpPr>
          <p:cNvPr id="27" name="Rectangle 26">
            <a:extLst>
              <a:ext uri="{FF2B5EF4-FFF2-40B4-BE49-F238E27FC236}">
                <a16:creationId xmlns:a16="http://schemas.microsoft.com/office/drawing/2014/main" id="{58DE4E97-83C1-9C44-87FB-48EBA44ED8F4}"/>
              </a:ext>
            </a:extLst>
          </p:cNvPr>
          <p:cNvSpPr/>
          <p:nvPr/>
        </p:nvSpPr>
        <p:spPr>
          <a:xfrm>
            <a:off x="6464989" y="2184295"/>
            <a:ext cx="3597978" cy="1320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High impact, low service: </a:t>
            </a:r>
            <a:r>
              <a:rPr lang="en-GB" sz="1400">
                <a:solidFill>
                  <a:schemeClr val="tx1"/>
                </a:solidFill>
              </a:rPr>
              <a:t>Response significantly heightens the initial emotional impact. </a:t>
            </a:r>
          </a:p>
        </p:txBody>
      </p:sp>
      <p:sp>
        <p:nvSpPr>
          <p:cNvPr id="31" name="TextBox 30">
            <a:extLst>
              <a:ext uri="{FF2B5EF4-FFF2-40B4-BE49-F238E27FC236}">
                <a16:creationId xmlns:a16="http://schemas.microsoft.com/office/drawing/2014/main" id="{BF8A8B8E-294D-0F4F-88BA-1F1BA37A0B1A}"/>
              </a:ext>
            </a:extLst>
          </p:cNvPr>
          <p:cNvSpPr txBox="1"/>
          <p:nvPr/>
        </p:nvSpPr>
        <p:spPr>
          <a:xfrm>
            <a:off x="2742060" y="3142378"/>
            <a:ext cx="6770873" cy="307777"/>
          </a:xfrm>
          <a:prstGeom prst="rect">
            <a:avLst/>
          </a:prstGeom>
          <a:noFill/>
        </p:spPr>
        <p:txBody>
          <a:bodyPr wrap="square" rtlCol="0">
            <a:spAutoFit/>
          </a:bodyPr>
          <a:lstStyle/>
          <a:p>
            <a:pPr algn="ctr"/>
            <a:r>
              <a:rPr lang="en-US" sz="1400" b="1">
                <a:solidFill>
                  <a:schemeClr val="accent6">
                    <a:lumMod val="50000"/>
                  </a:schemeClr>
                </a:solidFill>
              </a:rPr>
              <a:t>A worsening of customer experiences</a:t>
            </a:r>
          </a:p>
        </p:txBody>
      </p:sp>
      <p:sp>
        <p:nvSpPr>
          <p:cNvPr id="32" name="TextBox 31">
            <a:extLst>
              <a:ext uri="{FF2B5EF4-FFF2-40B4-BE49-F238E27FC236}">
                <a16:creationId xmlns:a16="http://schemas.microsoft.com/office/drawing/2014/main" id="{77AC5173-F356-3840-A3FA-7B08C0B55060}"/>
              </a:ext>
            </a:extLst>
          </p:cNvPr>
          <p:cNvSpPr txBox="1"/>
          <p:nvPr/>
        </p:nvSpPr>
        <p:spPr>
          <a:xfrm>
            <a:off x="2926625" y="5281205"/>
            <a:ext cx="6770873" cy="307777"/>
          </a:xfrm>
          <a:prstGeom prst="rect">
            <a:avLst/>
          </a:prstGeom>
          <a:noFill/>
        </p:spPr>
        <p:txBody>
          <a:bodyPr wrap="square" rtlCol="0">
            <a:spAutoFit/>
          </a:bodyPr>
          <a:lstStyle/>
          <a:p>
            <a:pPr algn="ctr"/>
            <a:r>
              <a:rPr lang="en-US" sz="1400" b="1">
                <a:solidFill>
                  <a:schemeClr val="accent2"/>
                </a:solidFill>
              </a:rPr>
              <a:t>An improvement of customer experiences</a:t>
            </a:r>
          </a:p>
        </p:txBody>
      </p:sp>
    </p:spTree>
    <p:extLst>
      <p:ext uri="{BB962C8B-B14F-4D97-AF65-F5344CB8AC3E}">
        <p14:creationId xmlns:p14="http://schemas.microsoft.com/office/powerpoint/2010/main" val="2591919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E6256833-D2B6-D946-9843-BDF2826F6901}"/>
              </a:ext>
            </a:extLst>
          </p:cNvPr>
          <p:cNvSpPr txBox="1">
            <a:spLocks/>
          </p:cNvSpPr>
          <p:nvPr/>
        </p:nvSpPr>
        <p:spPr>
          <a:xfrm>
            <a:off x="759173" y="686924"/>
            <a:ext cx="10790570" cy="1102462"/>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4A4A4A"/>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rgbClr val="4A4A4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4A4A4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4A4A4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A4A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If flooding happens across neighbourhoods, this can mitigate negative experiences but also create further frustrations</a:t>
            </a:r>
          </a:p>
        </p:txBody>
      </p:sp>
      <p:sp>
        <p:nvSpPr>
          <p:cNvPr id="7" name="Rectangle 6">
            <a:extLst>
              <a:ext uri="{FF2B5EF4-FFF2-40B4-BE49-F238E27FC236}">
                <a16:creationId xmlns:a16="http://schemas.microsoft.com/office/drawing/2014/main" id="{AE9A832D-AFBE-B240-95A6-F3D45FD1260A}"/>
              </a:ext>
            </a:extLst>
          </p:cNvPr>
          <p:cNvSpPr/>
          <p:nvPr/>
        </p:nvSpPr>
        <p:spPr>
          <a:xfrm>
            <a:off x="768268" y="1789386"/>
            <a:ext cx="5160363" cy="10135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Some customers, particularly those affected by repeat flooding, describe supportive community networks emerging as a result of these events.</a:t>
            </a:r>
          </a:p>
        </p:txBody>
      </p:sp>
      <p:sp>
        <p:nvSpPr>
          <p:cNvPr id="8" name="Rectangle 7">
            <a:extLst>
              <a:ext uri="{FF2B5EF4-FFF2-40B4-BE49-F238E27FC236}">
                <a16:creationId xmlns:a16="http://schemas.microsoft.com/office/drawing/2014/main" id="{C95764F1-7B38-4B49-B2D5-2EFB36206A43}"/>
              </a:ext>
            </a:extLst>
          </p:cNvPr>
          <p:cNvSpPr/>
          <p:nvPr/>
        </p:nvSpPr>
        <p:spPr>
          <a:xfrm>
            <a:off x="777365" y="2942178"/>
            <a:ext cx="5160363" cy="291832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chemeClr val="tx1"/>
                </a:solidFill>
              </a:rPr>
              <a:t>These networks are firstly used for ongoing communication on the situation or to act as evidence of problems e.g. WhatsApp or email to update others on heavy rainfall potentially causing a sewage flood. </a:t>
            </a:r>
          </a:p>
          <a:p>
            <a:pPr marL="285750" indent="-285750">
              <a:buFont typeface="Arial" panose="020B0604020202020204" pitchFamily="34" charset="0"/>
              <a:buChar char="•"/>
            </a:pPr>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However, they are also used as a form of ‘strength in numbers’, to pressure wastewater companies to investigate and address the root cause or escalate the issue to their local MP. </a:t>
            </a:r>
          </a:p>
        </p:txBody>
      </p:sp>
      <p:sp>
        <p:nvSpPr>
          <p:cNvPr id="11" name="Rectangle 10">
            <a:extLst>
              <a:ext uri="{FF2B5EF4-FFF2-40B4-BE49-F238E27FC236}">
                <a16:creationId xmlns:a16="http://schemas.microsoft.com/office/drawing/2014/main" id="{2CC62873-7D25-1847-B8CA-FF961B0B03DC}"/>
              </a:ext>
            </a:extLst>
          </p:cNvPr>
          <p:cNvSpPr/>
          <p:nvPr/>
        </p:nvSpPr>
        <p:spPr>
          <a:xfrm>
            <a:off x="6272464" y="2942177"/>
            <a:ext cx="5160363" cy="2918325"/>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chemeClr val="tx1"/>
                </a:solidFill>
              </a:rPr>
              <a:t>Whilst only a minority experience, one customer reported being unable to access documents for their insurance claim because their wastewater company had tied the entire event to the first person to get through on their call lines. </a:t>
            </a:r>
          </a:p>
          <a:p>
            <a:pPr marL="285750" indent="-285750">
              <a:buFont typeface="Arial" panose="020B0604020202020204" pitchFamily="34" charset="0"/>
              <a:buChar char="•"/>
            </a:pPr>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Another customer noted frustration that despite being flooded by the same incident as her neighbours, she </a:t>
            </a:r>
            <a:r>
              <a:rPr lang="en-GB" sz="1600">
                <a:solidFill>
                  <a:schemeClr val="tx1"/>
                </a:solidFill>
              </a:rPr>
              <a:t>could not get </a:t>
            </a:r>
            <a:r>
              <a:rPr lang="en-GB" sz="1600" dirty="0">
                <a:solidFill>
                  <a:schemeClr val="tx1"/>
                </a:solidFill>
              </a:rPr>
              <a:t>through on the phone to report it, and so she was not able to get assistance from staff already on their street. </a:t>
            </a:r>
          </a:p>
        </p:txBody>
      </p:sp>
      <p:sp>
        <p:nvSpPr>
          <p:cNvPr id="13" name="Rectangle 12">
            <a:extLst>
              <a:ext uri="{FF2B5EF4-FFF2-40B4-BE49-F238E27FC236}">
                <a16:creationId xmlns:a16="http://schemas.microsoft.com/office/drawing/2014/main" id="{2C799AEC-5C28-2A46-8557-F01A20AC61AE}"/>
              </a:ext>
            </a:extLst>
          </p:cNvPr>
          <p:cNvSpPr/>
          <p:nvPr/>
        </p:nvSpPr>
        <p:spPr>
          <a:xfrm>
            <a:off x="6272463" y="1789386"/>
            <a:ext cx="5160363" cy="1013552"/>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However, for other customers, being one of many affected in the same event can actually worsen the experience.</a:t>
            </a:r>
          </a:p>
        </p:txBody>
      </p:sp>
    </p:spTree>
    <p:extLst>
      <p:ext uri="{BB962C8B-B14F-4D97-AF65-F5344CB8AC3E}">
        <p14:creationId xmlns:p14="http://schemas.microsoft.com/office/powerpoint/2010/main" val="2321799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7C3F16C6-38BE-DD45-97AC-2AD4B57FACE9}"/>
              </a:ext>
            </a:extLst>
          </p:cNvPr>
          <p:cNvSpPr>
            <a:spLocks noGrp="1"/>
          </p:cNvSpPr>
          <p:nvPr>
            <p:ph type="body" sz="quarter" idx="10"/>
          </p:nvPr>
        </p:nvSpPr>
        <p:spPr>
          <a:xfrm>
            <a:off x="2708934" y="1966546"/>
            <a:ext cx="6710488" cy="1622856"/>
          </a:xfrm>
        </p:spPr>
        <p:txBody>
          <a:bodyPr/>
          <a:lstStyle/>
          <a:p>
            <a:r>
              <a:rPr lang="en-GB"/>
              <a:t>Communication change</a:t>
            </a:r>
          </a:p>
        </p:txBody>
      </p:sp>
      <p:sp>
        <p:nvSpPr>
          <p:cNvPr id="8" name="TextBox 7">
            <a:extLst>
              <a:ext uri="{FF2B5EF4-FFF2-40B4-BE49-F238E27FC236}">
                <a16:creationId xmlns:a16="http://schemas.microsoft.com/office/drawing/2014/main" id="{ED9A0B22-5926-114D-A7ED-289490BDA94C}"/>
              </a:ext>
            </a:extLst>
          </p:cNvPr>
          <p:cNvSpPr txBox="1"/>
          <p:nvPr/>
        </p:nvSpPr>
        <p:spPr>
          <a:xfrm>
            <a:off x="1572768" y="1882662"/>
            <a:ext cx="1060704" cy="923330"/>
          </a:xfrm>
          <a:prstGeom prst="rect">
            <a:avLst/>
          </a:prstGeom>
          <a:noFill/>
        </p:spPr>
        <p:txBody>
          <a:bodyPr wrap="square" rtlCol="0">
            <a:spAutoFit/>
          </a:bodyPr>
          <a:lstStyle/>
          <a:p>
            <a:r>
              <a:rPr lang="en-GB" sz="5400">
                <a:solidFill>
                  <a:schemeClr val="bg1"/>
                </a:solidFill>
                <a:latin typeface="Arial" panose="020B0604020202020204" pitchFamily="34" charset="0"/>
                <a:cs typeface="Arial" panose="020B0604020202020204" pitchFamily="34" charset="0"/>
              </a:rPr>
              <a:t>05</a:t>
            </a:r>
          </a:p>
        </p:txBody>
      </p:sp>
    </p:spTree>
    <p:extLst>
      <p:ext uri="{BB962C8B-B14F-4D97-AF65-F5344CB8AC3E}">
        <p14:creationId xmlns:p14="http://schemas.microsoft.com/office/powerpoint/2010/main" val="1769589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E1D451-8893-1E48-B8DA-AA4D9173C95B}"/>
              </a:ext>
            </a:extLst>
          </p:cNvPr>
          <p:cNvSpPr>
            <a:spLocks noGrp="1"/>
          </p:cNvSpPr>
          <p:nvPr>
            <p:ph type="body" sz="quarter" idx="12"/>
          </p:nvPr>
        </p:nvSpPr>
        <p:spPr>
          <a:xfrm>
            <a:off x="723516" y="1708760"/>
            <a:ext cx="10744968" cy="1552074"/>
          </a:xfrm>
        </p:spPr>
        <p:txBody>
          <a:bodyPr>
            <a:noAutofit/>
          </a:bodyPr>
          <a:lstStyle/>
          <a:p>
            <a:pPr algn="ctr"/>
            <a:r>
              <a:rPr lang="en-GB" dirty="0"/>
              <a:t>To address poor service experiences, water companies should start by examining their approaches to </a:t>
            </a:r>
            <a:r>
              <a:rPr lang="en-GB" u="sng" dirty="0"/>
              <a:t>communication</a:t>
            </a:r>
            <a:r>
              <a:rPr lang="en-GB" dirty="0"/>
              <a:t>, as this is felt to be the key driver of a positive or negative experience </a:t>
            </a:r>
          </a:p>
          <a:p>
            <a:pPr algn="ctr"/>
            <a:endParaRPr lang="en-GB" dirty="0"/>
          </a:p>
          <a:p>
            <a:pPr algn="ctr"/>
            <a:endParaRPr lang="en-GB" dirty="0"/>
          </a:p>
        </p:txBody>
      </p:sp>
      <p:pic>
        <p:nvPicPr>
          <p:cNvPr id="2" name="Online Media 1" title="BritainThinks report on sewer flooding – Experiences with wastewater companies - video 7">
            <a:hlinkClick r:id="" action="ppaction://media"/>
            <a:extLst>
              <a:ext uri="{FF2B5EF4-FFF2-40B4-BE49-F238E27FC236}">
                <a16:creationId xmlns:a16="http://schemas.microsoft.com/office/drawing/2014/main" id="{AB553263-69A0-41B9-B181-E58DA7FBE29D}"/>
              </a:ext>
            </a:extLst>
          </p:cNvPr>
          <p:cNvPicPr>
            <a:picLocks noRot="1" noChangeAspect="1"/>
          </p:cNvPicPr>
          <p:nvPr>
            <a:videoFile r:link="rId1"/>
          </p:nvPr>
        </p:nvPicPr>
        <p:blipFill>
          <a:blip r:embed="rId5"/>
          <a:stretch>
            <a:fillRect/>
          </a:stretch>
        </p:blipFill>
        <p:spPr>
          <a:xfrm>
            <a:off x="512588" y="3597167"/>
            <a:ext cx="3632168" cy="2052175"/>
          </a:xfrm>
          <a:prstGeom prst="rect">
            <a:avLst/>
          </a:prstGeom>
        </p:spPr>
      </p:pic>
      <p:pic>
        <p:nvPicPr>
          <p:cNvPr id="3" name="Online Media 2" title="BritainThinks report on sewer flooding – Experiences with wastewater companies - video 6">
            <a:hlinkClick r:id="" action="ppaction://media"/>
            <a:extLst>
              <a:ext uri="{FF2B5EF4-FFF2-40B4-BE49-F238E27FC236}">
                <a16:creationId xmlns:a16="http://schemas.microsoft.com/office/drawing/2014/main" id="{994A455A-292C-4899-8BB6-B244AA59A432}"/>
              </a:ext>
            </a:extLst>
          </p:cNvPr>
          <p:cNvPicPr>
            <a:picLocks noRot="1" noChangeAspect="1"/>
          </p:cNvPicPr>
          <p:nvPr>
            <a:videoFile r:link="rId2"/>
          </p:nvPr>
        </p:nvPicPr>
        <p:blipFill>
          <a:blip r:embed="rId6"/>
          <a:stretch>
            <a:fillRect/>
          </a:stretch>
        </p:blipFill>
        <p:spPr>
          <a:xfrm>
            <a:off x="4279916" y="3597167"/>
            <a:ext cx="3632168" cy="2052175"/>
          </a:xfrm>
          <a:prstGeom prst="rect">
            <a:avLst/>
          </a:prstGeom>
        </p:spPr>
      </p:pic>
      <p:pic>
        <p:nvPicPr>
          <p:cNvPr id="6" name="Online Media 5" title="BritainThinks report on sewer flooding – Experiences with wastewater companies - video 5">
            <a:hlinkClick r:id="" action="ppaction://media"/>
            <a:extLst>
              <a:ext uri="{FF2B5EF4-FFF2-40B4-BE49-F238E27FC236}">
                <a16:creationId xmlns:a16="http://schemas.microsoft.com/office/drawing/2014/main" id="{CA9D55ED-8683-44B9-9D76-BF3A849BF3C2}"/>
              </a:ext>
            </a:extLst>
          </p:cNvPr>
          <p:cNvPicPr>
            <a:picLocks noRot="1" noChangeAspect="1"/>
          </p:cNvPicPr>
          <p:nvPr>
            <a:videoFile r:link="rId3"/>
          </p:nvPr>
        </p:nvPicPr>
        <p:blipFill>
          <a:blip r:embed="rId7"/>
          <a:stretch>
            <a:fillRect/>
          </a:stretch>
        </p:blipFill>
        <p:spPr>
          <a:xfrm>
            <a:off x="8047244" y="3597167"/>
            <a:ext cx="3632168" cy="2052175"/>
          </a:xfrm>
          <a:prstGeom prst="rect">
            <a:avLst/>
          </a:prstGeom>
        </p:spPr>
      </p:pic>
    </p:spTree>
    <p:extLst>
      <p:ext uri="{BB962C8B-B14F-4D97-AF65-F5344CB8AC3E}">
        <p14:creationId xmlns:p14="http://schemas.microsoft.com/office/powerpoint/2010/main" val="421587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E1D451-8893-1E48-B8DA-AA4D9173C95B}"/>
              </a:ext>
            </a:extLst>
          </p:cNvPr>
          <p:cNvSpPr>
            <a:spLocks noGrp="1"/>
          </p:cNvSpPr>
          <p:nvPr>
            <p:ph type="body" sz="quarter" idx="12"/>
          </p:nvPr>
        </p:nvSpPr>
        <p:spPr/>
        <p:txBody>
          <a:bodyPr vert="horz" lIns="0" tIns="45720" rIns="91440" bIns="45720" rtlCol="0" anchor="t">
            <a:noAutofit/>
          </a:bodyPr>
          <a:lstStyle/>
          <a:p>
            <a:r>
              <a:rPr lang="en-GB" dirty="0">
                <a:latin typeface="Arial"/>
                <a:cs typeface="Arial"/>
              </a:rPr>
              <a:t>Customers want wastewater companies to deliver against four key communication principles throughout flooding events </a:t>
            </a:r>
            <a:endParaRPr lang="en-GB" dirty="0"/>
          </a:p>
        </p:txBody>
      </p:sp>
      <p:sp>
        <p:nvSpPr>
          <p:cNvPr id="11" name="Rectangle 10">
            <a:extLst>
              <a:ext uri="{FF2B5EF4-FFF2-40B4-BE49-F238E27FC236}">
                <a16:creationId xmlns:a16="http://schemas.microsoft.com/office/drawing/2014/main" id="{490909D9-FB8E-9843-8EE3-AF3A63B4D211}"/>
              </a:ext>
            </a:extLst>
          </p:cNvPr>
          <p:cNvSpPr/>
          <p:nvPr/>
        </p:nvSpPr>
        <p:spPr>
          <a:xfrm>
            <a:off x="759173" y="2122559"/>
            <a:ext cx="10732913" cy="8904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bg1"/>
                </a:solidFill>
              </a:rPr>
              <a:t>Be accessible </a:t>
            </a:r>
          </a:p>
          <a:p>
            <a:pPr algn="ctr"/>
            <a:r>
              <a:rPr lang="en-GB" sz="1600" i="1" dirty="0">
                <a:solidFill>
                  <a:schemeClr val="bg1"/>
                </a:solidFill>
              </a:rPr>
              <a:t>Customers want quick and straightforward ways to report the issue to their wastewater company.</a:t>
            </a:r>
            <a:endParaRPr lang="en-GB" sz="2000" b="1" dirty="0">
              <a:solidFill>
                <a:schemeClr val="bg1"/>
              </a:solidFill>
              <a:cs typeface="Arial"/>
            </a:endParaRPr>
          </a:p>
        </p:txBody>
      </p:sp>
      <p:sp>
        <p:nvSpPr>
          <p:cNvPr id="13" name="Rectangle 12">
            <a:extLst>
              <a:ext uri="{FF2B5EF4-FFF2-40B4-BE49-F238E27FC236}">
                <a16:creationId xmlns:a16="http://schemas.microsoft.com/office/drawing/2014/main" id="{F50965AB-F609-514D-AA4B-73F629E4F0A1}"/>
              </a:ext>
            </a:extLst>
          </p:cNvPr>
          <p:cNvSpPr/>
          <p:nvPr/>
        </p:nvSpPr>
        <p:spPr>
          <a:xfrm>
            <a:off x="759173" y="5084582"/>
            <a:ext cx="10732911" cy="8904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bg1"/>
                </a:solidFill>
              </a:rPr>
              <a:t>Maintain transparency</a:t>
            </a:r>
            <a:endParaRPr lang="en-GB" b="1" dirty="0">
              <a:solidFill>
                <a:schemeClr val="bg1"/>
              </a:solidFill>
              <a:cs typeface="Arial"/>
            </a:endParaRPr>
          </a:p>
          <a:p>
            <a:pPr algn="ctr"/>
            <a:r>
              <a:rPr lang="en-GB" sz="1600" i="1" dirty="0">
                <a:solidFill>
                  <a:schemeClr val="bg1"/>
                </a:solidFill>
              </a:rPr>
              <a:t>Customers want to see their wastewater company be open about the cause of the problem, the work they are doing and the challenges they may be facing. </a:t>
            </a:r>
            <a:endParaRPr lang="en-GB" sz="1600" i="1" dirty="0">
              <a:solidFill>
                <a:schemeClr val="bg1"/>
              </a:solidFill>
              <a:cs typeface="Arial"/>
            </a:endParaRPr>
          </a:p>
        </p:txBody>
      </p:sp>
      <p:sp>
        <p:nvSpPr>
          <p:cNvPr id="18" name="Rectangle 17">
            <a:extLst>
              <a:ext uri="{FF2B5EF4-FFF2-40B4-BE49-F238E27FC236}">
                <a16:creationId xmlns:a16="http://schemas.microsoft.com/office/drawing/2014/main" id="{6D96B9C9-7D6B-534F-92D3-721001E3FB39}"/>
              </a:ext>
            </a:extLst>
          </p:cNvPr>
          <p:cNvSpPr/>
          <p:nvPr/>
        </p:nvSpPr>
        <p:spPr>
          <a:xfrm>
            <a:off x="759173" y="3109900"/>
            <a:ext cx="10744968" cy="89043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bg1"/>
                </a:solidFill>
              </a:rPr>
              <a:t>Demonstrate empathy</a:t>
            </a:r>
          </a:p>
          <a:p>
            <a:pPr algn="ctr"/>
            <a:r>
              <a:rPr lang="en-GB" sz="1600" i="1" dirty="0">
                <a:solidFill>
                  <a:schemeClr val="bg1"/>
                </a:solidFill>
              </a:rPr>
              <a:t>Customers expect those working for wastewater companies to demonstrate compassion for their situation.</a:t>
            </a:r>
            <a:endParaRPr lang="en-GB" sz="1600" i="1" dirty="0">
              <a:solidFill>
                <a:schemeClr val="bg1"/>
              </a:solidFill>
              <a:cs typeface="Arial"/>
            </a:endParaRPr>
          </a:p>
        </p:txBody>
      </p:sp>
      <p:sp>
        <p:nvSpPr>
          <p:cNvPr id="16" name="Rectangle 15">
            <a:extLst>
              <a:ext uri="{FF2B5EF4-FFF2-40B4-BE49-F238E27FC236}">
                <a16:creationId xmlns:a16="http://schemas.microsoft.com/office/drawing/2014/main" id="{7A0B9938-E8FA-B946-B69D-EE0CB7B47755}"/>
              </a:ext>
            </a:extLst>
          </p:cNvPr>
          <p:cNvSpPr/>
          <p:nvPr/>
        </p:nvSpPr>
        <p:spPr>
          <a:xfrm>
            <a:off x="759174" y="4097241"/>
            <a:ext cx="10732910" cy="8904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bg1"/>
                </a:solidFill>
              </a:rPr>
              <a:t>Be proactive </a:t>
            </a:r>
          </a:p>
          <a:p>
            <a:pPr algn="ctr"/>
            <a:r>
              <a:rPr lang="en-GB" sz="1600" i="1" dirty="0">
                <a:solidFill>
                  <a:schemeClr val="bg1"/>
                </a:solidFill>
              </a:rPr>
              <a:t>Customers want their wastewater company to lead communication with them and follow through to give updates on the situation without being prompted.</a:t>
            </a:r>
            <a:endParaRPr lang="en-GB" sz="1600" i="1" dirty="0">
              <a:solidFill>
                <a:schemeClr val="bg1"/>
              </a:solidFill>
              <a:cs typeface="Arial"/>
            </a:endParaRPr>
          </a:p>
        </p:txBody>
      </p:sp>
      <p:sp>
        <p:nvSpPr>
          <p:cNvPr id="2" name="TextBox 1">
            <a:extLst>
              <a:ext uri="{FF2B5EF4-FFF2-40B4-BE49-F238E27FC236}">
                <a16:creationId xmlns:a16="http://schemas.microsoft.com/office/drawing/2014/main" id="{AA7909BE-9E65-E148-AB7A-C369251B9556}"/>
              </a:ext>
            </a:extLst>
          </p:cNvPr>
          <p:cNvSpPr txBox="1"/>
          <p:nvPr/>
        </p:nvSpPr>
        <p:spPr>
          <a:xfrm>
            <a:off x="759171" y="1656317"/>
            <a:ext cx="10732913" cy="338554"/>
          </a:xfrm>
          <a:prstGeom prst="rect">
            <a:avLst/>
          </a:prstGeom>
          <a:noFill/>
        </p:spPr>
        <p:txBody>
          <a:bodyPr wrap="square" rtlCol="0">
            <a:spAutoFit/>
          </a:bodyPr>
          <a:lstStyle/>
          <a:p>
            <a:r>
              <a:rPr lang="en-US" sz="1600" dirty="0"/>
              <a:t>Customers felt that communication from wastewater companies was </a:t>
            </a:r>
            <a:r>
              <a:rPr lang="en-US" sz="1600" u="sng" dirty="0"/>
              <a:t>not</a:t>
            </a:r>
            <a:r>
              <a:rPr lang="en-US" sz="1600" dirty="0"/>
              <a:t> currently delivering on these aspects:</a:t>
            </a:r>
          </a:p>
        </p:txBody>
      </p:sp>
    </p:spTree>
    <p:extLst>
      <p:ext uri="{BB962C8B-B14F-4D97-AF65-F5344CB8AC3E}">
        <p14:creationId xmlns:p14="http://schemas.microsoft.com/office/powerpoint/2010/main" val="3972911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3489046-080A-394A-945F-6E769164D6E4}"/>
              </a:ext>
            </a:extLst>
          </p:cNvPr>
          <p:cNvSpPr/>
          <p:nvPr/>
        </p:nvSpPr>
        <p:spPr>
          <a:xfrm>
            <a:off x="0" y="5397"/>
            <a:ext cx="12192000" cy="12466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dirty="0">
                <a:solidFill>
                  <a:schemeClr val="bg1"/>
                </a:solidFill>
              </a:rPr>
              <a:t>Be accessible </a:t>
            </a:r>
          </a:p>
          <a:p>
            <a:pPr algn="ctr"/>
            <a:r>
              <a:rPr lang="en-GB" i="1" dirty="0">
                <a:solidFill>
                  <a:schemeClr val="bg1"/>
                </a:solidFill>
              </a:rPr>
              <a:t>Customers want quick and straightforward ways to report the issue to their wastewater company..</a:t>
            </a:r>
            <a:endParaRPr lang="en-GB" sz="2400" b="1" dirty="0">
              <a:solidFill>
                <a:schemeClr val="bg1"/>
              </a:solidFill>
              <a:cs typeface="Arial"/>
            </a:endParaRPr>
          </a:p>
        </p:txBody>
      </p:sp>
      <p:sp>
        <p:nvSpPr>
          <p:cNvPr id="11" name="Rectangle 10">
            <a:extLst>
              <a:ext uri="{FF2B5EF4-FFF2-40B4-BE49-F238E27FC236}">
                <a16:creationId xmlns:a16="http://schemas.microsoft.com/office/drawing/2014/main" id="{1C7A9AC5-3994-B947-AF0B-B962AD423A1F}"/>
              </a:ext>
            </a:extLst>
          </p:cNvPr>
          <p:cNvSpPr/>
          <p:nvPr/>
        </p:nvSpPr>
        <p:spPr>
          <a:xfrm>
            <a:off x="632712" y="1414412"/>
            <a:ext cx="11014697" cy="89909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u="sng">
                <a:solidFill>
                  <a:schemeClr val="tx1"/>
                </a:solidFill>
              </a:rPr>
              <a:t>Current issues faced by customers:</a:t>
            </a:r>
            <a:r>
              <a:rPr lang="en-GB" sz="1400">
                <a:solidFill>
                  <a:schemeClr val="tx1"/>
                </a:solidFill>
              </a:rPr>
              <a:t> Difficulty figuring out who to contact, especially when experiencing flooding for the first time. Having to navigate automated phone systems and potentially sit on hold for a long time, even when they have an open case or have experienced multiple flooding events. Customers having to spend huge amounts of time and energy to follow up and attempt to resolve their issue. </a:t>
            </a:r>
          </a:p>
        </p:txBody>
      </p:sp>
      <p:pic>
        <p:nvPicPr>
          <p:cNvPr id="8" name="Picture 7" descr="A picture containing shape&#10;&#10;Description automatically generated">
            <a:extLst>
              <a:ext uri="{FF2B5EF4-FFF2-40B4-BE49-F238E27FC236}">
                <a16:creationId xmlns:a16="http://schemas.microsoft.com/office/drawing/2014/main" id="{6FFCFC21-5A46-6B49-912B-F13BA6234EF3}"/>
              </a:ext>
            </a:extLst>
          </p:cNvPr>
          <p:cNvPicPr>
            <a:picLocks noChangeAspect="1"/>
          </p:cNvPicPr>
          <p:nvPr/>
        </p:nvPicPr>
        <p:blipFill>
          <a:blip r:embed="rId3"/>
          <a:stretch>
            <a:fillRect/>
          </a:stretch>
        </p:blipFill>
        <p:spPr>
          <a:xfrm>
            <a:off x="263609" y="2821687"/>
            <a:ext cx="1023379" cy="1023379"/>
          </a:xfrm>
          <a:prstGeom prst="rect">
            <a:avLst/>
          </a:prstGeom>
        </p:spPr>
      </p:pic>
      <p:pic>
        <p:nvPicPr>
          <p:cNvPr id="9" name="Picture 8" descr="A picture containing text, tableware, dishware, plate&#10;&#10;Description automatically generated">
            <a:extLst>
              <a:ext uri="{FF2B5EF4-FFF2-40B4-BE49-F238E27FC236}">
                <a16:creationId xmlns:a16="http://schemas.microsoft.com/office/drawing/2014/main" id="{5F0E00D9-EEF1-234B-97F9-D3F72BD32B40}"/>
              </a:ext>
            </a:extLst>
          </p:cNvPr>
          <p:cNvPicPr>
            <a:picLocks noChangeAspect="1"/>
          </p:cNvPicPr>
          <p:nvPr/>
        </p:nvPicPr>
        <p:blipFill>
          <a:blip r:embed="rId4"/>
          <a:stretch>
            <a:fillRect/>
          </a:stretch>
        </p:blipFill>
        <p:spPr>
          <a:xfrm>
            <a:off x="222622" y="5013148"/>
            <a:ext cx="1023380" cy="1023380"/>
          </a:xfrm>
          <a:prstGeom prst="rect">
            <a:avLst/>
          </a:prstGeom>
        </p:spPr>
      </p:pic>
      <p:sp>
        <p:nvSpPr>
          <p:cNvPr id="10" name="Rectangle 9">
            <a:extLst>
              <a:ext uri="{FF2B5EF4-FFF2-40B4-BE49-F238E27FC236}">
                <a16:creationId xmlns:a16="http://schemas.microsoft.com/office/drawing/2014/main" id="{65DFCD99-0ED2-5448-BA53-4EAF967F7ACE}"/>
              </a:ext>
            </a:extLst>
          </p:cNvPr>
          <p:cNvSpPr/>
          <p:nvPr/>
        </p:nvSpPr>
        <p:spPr>
          <a:xfrm>
            <a:off x="1327974" y="5176089"/>
            <a:ext cx="6689355" cy="11494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Accessible contact gives customers reassurance about the situation and confidence in their wastewater company. </a:t>
            </a:r>
          </a:p>
          <a:p>
            <a:pPr marL="285750" indent="-285750">
              <a:buFont typeface="Arial" panose="020B0604020202020204" pitchFamily="34" charset="0"/>
              <a:buChar char="•"/>
            </a:pPr>
            <a:r>
              <a:rPr lang="en-GB" sz="1400" dirty="0">
                <a:solidFill>
                  <a:schemeClr val="tx1"/>
                </a:solidFill>
              </a:rPr>
              <a:t>Customers also note practical benefits, as faster response times can help contain damage. </a:t>
            </a:r>
          </a:p>
        </p:txBody>
      </p:sp>
      <p:sp>
        <p:nvSpPr>
          <p:cNvPr id="13" name="Rectangle 12">
            <a:extLst>
              <a:ext uri="{FF2B5EF4-FFF2-40B4-BE49-F238E27FC236}">
                <a16:creationId xmlns:a16="http://schemas.microsoft.com/office/drawing/2014/main" id="{B9A22F79-FE1F-1846-B2AD-93FB8797EFB4}"/>
              </a:ext>
            </a:extLst>
          </p:cNvPr>
          <p:cNvSpPr/>
          <p:nvPr/>
        </p:nvSpPr>
        <p:spPr>
          <a:xfrm>
            <a:off x="1327974" y="2435455"/>
            <a:ext cx="6689355" cy="25963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Customers want their wastewater company to have dedicated modes of contact in the event of a flooding event which includes:</a:t>
            </a:r>
          </a:p>
          <a:p>
            <a:pPr marL="742950" lvl="1" indent="-285750">
              <a:buFont typeface="Arial" panose="020B0604020202020204" pitchFamily="34" charset="0"/>
              <a:buChar char="•"/>
            </a:pPr>
            <a:r>
              <a:rPr lang="en-GB" sz="1400" dirty="0">
                <a:solidFill>
                  <a:schemeClr val="tx1"/>
                </a:solidFill>
              </a:rPr>
              <a:t>24/7 phone availability (the preferred mode for most), including the option to go straight through to a person rather than an automated system when they have an open case or have experienced multiple events.</a:t>
            </a:r>
          </a:p>
          <a:p>
            <a:pPr marL="742950" lvl="1" indent="-285750">
              <a:buFont typeface="Arial" panose="020B0604020202020204" pitchFamily="34" charset="0"/>
              <a:buChar char="•"/>
            </a:pPr>
            <a:r>
              <a:rPr lang="en-GB" sz="1400" dirty="0">
                <a:solidFill>
                  <a:schemeClr val="tx1"/>
                </a:solidFill>
              </a:rPr>
              <a:t>Alternative forms of contact such as online forms or WhatsApp for less urgent situations.</a:t>
            </a:r>
            <a:endParaRPr lang="en-GB" sz="1200" dirty="0">
              <a:solidFill>
                <a:schemeClr val="tx1"/>
              </a:solidFill>
            </a:endParaRPr>
          </a:p>
          <a:p>
            <a:pPr marL="285750" indent="-285750">
              <a:buFont typeface="Arial" panose="020B0604020202020204" pitchFamily="34" charset="0"/>
              <a:buChar char="•"/>
            </a:pPr>
            <a:r>
              <a:rPr lang="en-GB" sz="1400" dirty="0">
                <a:solidFill>
                  <a:schemeClr val="tx1"/>
                </a:solidFill>
              </a:rPr>
              <a:t>Customers also suggest wastewater companies take steps to publicise accessible points of contact before customers experience sewage flooding. Customers note that information on customer’s responsibility for their own drains is well publicised, but there is little on the wastewater company’s role.</a:t>
            </a:r>
          </a:p>
        </p:txBody>
      </p:sp>
      <p:sp>
        <p:nvSpPr>
          <p:cNvPr id="15" name="TextBox 14">
            <a:extLst>
              <a:ext uri="{FF2B5EF4-FFF2-40B4-BE49-F238E27FC236}">
                <a16:creationId xmlns:a16="http://schemas.microsoft.com/office/drawing/2014/main" id="{D00FB24C-0F5E-4B4D-8D85-8AAF513590F5}"/>
              </a:ext>
            </a:extLst>
          </p:cNvPr>
          <p:cNvSpPr txBox="1"/>
          <p:nvPr/>
        </p:nvSpPr>
        <p:spPr>
          <a:xfrm>
            <a:off x="345580" y="3787938"/>
            <a:ext cx="859438" cy="461665"/>
          </a:xfrm>
          <a:prstGeom prst="rect">
            <a:avLst/>
          </a:prstGeom>
          <a:noFill/>
        </p:spPr>
        <p:txBody>
          <a:bodyPr wrap="square" rtlCol="0">
            <a:spAutoFit/>
          </a:bodyPr>
          <a:lstStyle/>
          <a:p>
            <a:pPr algn="ctr"/>
            <a:r>
              <a:rPr lang="en-US" sz="1200" i="1">
                <a:latin typeface="Arial" panose="020B0604020202020204" pitchFamily="34" charset="0"/>
                <a:cs typeface="Arial" panose="020B0604020202020204" pitchFamily="34" charset="0"/>
              </a:rPr>
              <a:t>Ideal response</a:t>
            </a:r>
          </a:p>
        </p:txBody>
      </p:sp>
      <p:sp>
        <p:nvSpPr>
          <p:cNvPr id="16" name="TextBox 15">
            <a:extLst>
              <a:ext uri="{FF2B5EF4-FFF2-40B4-BE49-F238E27FC236}">
                <a16:creationId xmlns:a16="http://schemas.microsoft.com/office/drawing/2014/main" id="{4E172260-EB64-DA42-93AF-50E22C817D05}"/>
              </a:ext>
            </a:extLst>
          </p:cNvPr>
          <p:cNvSpPr txBox="1"/>
          <p:nvPr/>
        </p:nvSpPr>
        <p:spPr>
          <a:xfrm>
            <a:off x="304593" y="6036528"/>
            <a:ext cx="859438" cy="461665"/>
          </a:xfrm>
          <a:prstGeom prst="rect">
            <a:avLst/>
          </a:prstGeom>
          <a:noFill/>
        </p:spPr>
        <p:txBody>
          <a:bodyPr wrap="square" rtlCol="0">
            <a:spAutoFit/>
          </a:bodyPr>
          <a:lstStyle/>
          <a:p>
            <a:pPr algn="ctr"/>
            <a:r>
              <a:rPr lang="en-US" sz="1200" i="1">
                <a:latin typeface="Arial" panose="020B0604020202020204" pitchFamily="34" charset="0"/>
                <a:cs typeface="Arial" panose="020B0604020202020204" pitchFamily="34" charset="0"/>
              </a:rPr>
              <a:t>Impact of response</a:t>
            </a:r>
          </a:p>
        </p:txBody>
      </p:sp>
      <p:sp>
        <p:nvSpPr>
          <p:cNvPr id="20" name="Rectangular Callout 19">
            <a:extLst>
              <a:ext uri="{FF2B5EF4-FFF2-40B4-BE49-F238E27FC236}">
                <a16:creationId xmlns:a16="http://schemas.microsoft.com/office/drawing/2014/main" id="{DBDC5639-B7FB-C649-93B1-EAC43D552BD8}"/>
              </a:ext>
            </a:extLst>
          </p:cNvPr>
          <p:cNvSpPr/>
          <p:nvPr/>
        </p:nvSpPr>
        <p:spPr>
          <a:xfrm>
            <a:off x="8217994" y="4117458"/>
            <a:ext cx="3425607" cy="1930245"/>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200"/>
              </a:spcBef>
              <a:spcAft>
                <a:spcPts val="200"/>
              </a:spcAft>
              <a:defRPr/>
            </a:pPr>
            <a:r>
              <a:rPr lang="en-US" sz="1200" i="1">
                <a:solidFill>
                  <a:schemeClr val="tx1"/>
                </a:solidFill>
              </a:rPr>
              <a:t>“There has to be some mechanism where you can get through to customer services, and they understand or have a list of highly vulnerable areas that they respond to in a timely manner and consistently.”</a:t>
            </a:r>
          </a:p>
          <a:p>
            <a:pPr marL="22225" lvl="0" algn="r">
              <a:spcBef>
                <a:spcPts val="200"/>
              </a:spcBef>
              <a:spcAft>
                <a:spcPts val="200"/>
              </a:spcAft>
              <a:defRPr/>
            </a:pPr>
            <a:r>
              <a:rPr lang="en-US" sz="1200">
                <a:solidFill>
                  <a:schemeClr val="tx1"/>
                </a:solidFill>
              </a:rPr>
              <a:t>Internal, multiple, high severity</a:t>
            </a:r>
          </a:p>
        </p:txBody>
      </p:sp>
      <p:sp>
        <p:nvSpPr>
          <p:cNvPr id="21" name="Rectangular Callout 20">
            <a:extLst>
              <a:ext uri="{FF2B5EF4-FFF2-40B4-BE49-F238E27FC236}">
                <a16:creationId xmlns:a16="http://schemas.microsoft.com/office/drawing/2014/main" id="{3DF1B36E-0084-5841-88BB-36CA90615582}"/>
              </a:ext>
            </a:extLst>
          </p:cNvPr>
          <p:cNvSpPr/>
          <p:nvPr/>
        </p:nvSpPr>
        <p:spPr>
          <a:xfrm>
            <a:off x="8221801" y="2486255"/>
            <a:ext cx="3425607" cy="1358874"/>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200"/>
              </a:spcBef>
              <a:spcAft>
                <a:spcPts val="200"/>
              </a:spcAft>
              <a:defRPr/>
            </a:pPr>
            <a:r>
              <a:rPr lang="en-US" sz="1200" i="1">
                <a:solidFill>
                  <a:schemeClr val="tx1"/>
                </a:solidFill>
              </a:rPr>
              <a:t>“I never received letters, leaflets or notifications – they need to be more proactive, telling people what to do in areas where flooding is common.”</a:t>
            </a:r>
          </a:p>
          <a:p>
            <a:pPr marL="22225" lvl="0" algn="r">
              <a:spcBef>
                <a:spcPts val="200"/>
              </a:spcBef>
              <a:spcAft>
                <a:spcPts val="200"/>
              </a:spcAft>
              <a:defRPr/>
            </a:pPr>
            <a:r>
              <a:rPr lang="en-US" sz="1200">
                <a:solidFill>
                  <a:schemeClr val="tx1"/>
                </a:solidFill>
              </a:rPr>
              <a:t>Internal, multiple, low severity</a:t>
            </a:r>
          </a:p>
        </p:txBody>
      </p:sp>
    </p:spTree>
    <p:extLst>
      <p:ext uri="{BB962C8B-B14F-4D97-AF65-F5344CB8AC3E}">
        <p14:creationId xmlns:p14="http://schemas.microsoft.com/office/powerpoint/2010/main" val="3117371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D997741-08FE-CC42-B901-876DB4F77DDC}"/>
              </a:ext>
            </a:extLst>
          </p:cNvPr>
          <p:cNvSpPr/>
          <p:nvPr/>
        </p:nvSpPr>
        <p:spPr>
          <a:xfrm>
            <a:off x="1315274" y="2435390"/>
            <a:ext cx="6689355" cy="28854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Customers want their wastewater company to show that they recognise how stressful experiencing sewage flooding is, and for customer service agents and other staff to demonstrate empathy, compassion and understanding in their tone and manner.</a:t>
            </a:r>
          </a:p>
          <a:p>
            <a:pPr marL="285750" indent="-285750">
              <a:buFont typeface="Arial" panose="020B0604020202020204" pitchFamily="34" charset="0"/>
              <a:buChar char="•"/>
            </a:pPr>
            <a:r>
              <a:rPr lang="en-GB" sz="1400" dirty="0">
                <a:solidFill>
                  <a:schemeClr val="tx1"/>
                </a:solidFill>
              </a:rPr>
              <a:t>Keeping a record or log of interactions with customers and using this effectively to make interactions less emotionally draining (e.g., removing the need for customers to repeat their circumstances). This would demonstrate that the wastewater company cares and is listening to the customer, and is taking their case forward.</a:t>
            </a:r>
          </a:p>
          <a:p>
            <a:pPr marL="285750" indent="-285750">
              <a:buFont typeface="Arial" panose="020B0604020202020204" pitchFamily="34" charset="0"/>
              <a:buChar char="•"/>
            </a:pPr>
            <a:r>
              <a:rPr lang="en-GB" sz="1400" dirty="0">
                <a:solidFill>
                  <a:schemeClr val="tx1"/>
                </a:solidFill>
              </a:rPr>
              <a:t>Included within this, is a desire to see wastewater companies also take steps to understand the customer’s personal situation and if there are any factors (beyond being on the priority register) which may make the situation particularly stressful for them. </a:t>
            </a:r>
          </a:p>
        </p:txBody>
      </p:sp>
      <p:sp>
        <p:nvSpPr>
          <p:cNvPr id="25" name="Rectangle 24">
            <a:extLst>
              <a:ext uri="{FF2B5EF4-FFF2-40B4-BE49-F238E27FC236}">
                <a16:creationId xmlns:a16="http://schemas.microsoft.com/office/drawing/2014/main" id="{B7E69D48-2357-0245-B4AB-1FAEE71174E6}"/>
              </a:ext>
            </a:extLst>
          </p:cNvPr>
          <p:cNvSpPr/>
          <p:nvPr/>
        </p:nvSpPr>
        <p:spPr>
          <a:xfrm>
            <a:off x="0" y="0"/>
            <a:ext cx="12192000" cy="125202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dirty="0">
                <a:solidFill>
                  <a:schemeClr val="bg1"/>
                </a:solidFill>
              </a:rPr>
              <a:t>Demonstrate empathy </a:t>
            </a:r>
          </a:p>
          <a:p>
            <a:pPr algn="ctr"/>
            <a:r>
              <a:rPr lang="en-GB" sz="2000" i="1" dirty="0">
                <a:solidFill>
                  <a:schemeClr val="bg1"/>
                </a:solidFill>
              </a:rPr>
              <a:t>Customers expect those working for wastewater companies to demonstrate compassion for their situation.</a:t>
            </a:r>
            <a:endParaRPr lang="en-GB" sz="2000" i="1" dirty="0">
              <a:solidFill>
                <a:schemeClr val="bg1"/>
              </a:solidFill>
              <a:cs typeface="Arial"/>
            </a:endParaRPr>
          </a:p>
        </p:txBody>
      </p:sp>
      <p:sp>
        <p:nvSpPr>
          <p:cNvPr id="13" name="Rectangle 12">
            <a:extLst>
              <a:ext uri="{FF2B5EF4-FFF2-40B4-BE49-F238E27FC236}">
                <a16:creationId xmlns:a16="http://schemas.microsoft.com/office/drawing/2014/main" id="{B205782E-BC91-2B45-B4B2-BDDDB71C7672}"/>
              </a:ext>
            </a:extLst>
          </p:cNvPr>
          <p:cNvSpPr/>
          <p:nvPr/>
        </p:nvSpPr>
        <p:spPr>
          <a:xfrm>
            <a:off x="1315274" y="5487955"/>
            <a:ext cx="6689355" cy="10233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An empathetic tone can help comfort customers in their time of need, thereby helping to reduce the negative impact of the event. It can also build trust in the wastewater company and provide reassurance that the problem is being taken seriously and so will be addressed.</a:t>
            </a:r>
          </a:p>
        </p:txBody>
      </p:sp>
      <p:sp>
        <p:nvSpPr>
          <p:cNvPr id="12" name="Rectangular Callout 11">
            <a:extLst>
              <a:ext uri="{FF2B5EF4-FFF2-40B4-BE49-F238E27FC236}">
                <a16:creationId xmlns:a16="http://schemas.microsoft.com/office/drawing/2014/main" id="{A3C516DF-823C-664D-897B-7ECBB2DAA24B}"/>
              </a:ext>
            </a:extLst>
          </p:cNvPr>
          <p:cNvSpPr/>
          <p:nvPr/>
        </p:nvSpPr>
        <p:spPr>
          <a:xfrm>
            <a:off x="8221801" y="2549692"/>
            <a:ext cx="3425607" cy="1171896"/>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200"/>
              </a:spcBef>
              <a:spcAft>
                <a:spcPts val="200"/>
              </a:spcAft>
              <a:defRPr/>
            </a:pPr>
            <a:r>
              <a:rPr lang="en-US" sz="1200" i="1">
                <a:solidFill>
                  <a:schemeClr val="tx1"/>
                </a:solidFill>
              </a:rPr>
              <a:t>“They should change their attitude, to make sure their customer service is good and really try to understand their mistakes in that and learn from them.”</a:t>
            </a:r>
          </a:p>
          <a:p>
            <a:pPr marL="22225" lvl="0" algn="r">
              <a:spcBef>
                <a:spcPts val="200"/>
              </a:spcBef>
              <a:spcAft>
                <a:spcPts val="200"/>
              </a:spcAft>
              <a:defRPr/>
            </a:pPr>
            <a:r>
              <a:rPr lang="en-US" sz="1200">
                <a:solidFill>
                  <a:schemeClr val="tx1"/>
                </a:solidFill>
              </a:rPr>
              <a:t>External, multiple, high severity</a:t>
            </a:r>
          </a:p>
        </p:txBody>
      </p:sp>
      <p:sp>
        <p:nvSpPr>
          <p:cNvPr id="14" name="Rectangular Callout 13">
            <a:extLst>
              <a:ext uri="{FF2B5EF4-FFF2-40B4-BE49-F238E27FC236}">
                <a16:creationId xmlns:a16="http://schemas.microsoft.com/office/drawing/2014/main" id="{0F0F7697-EEDB-A34C-AFD2-EDFD619593EE}"/>
              </a:ext>
            </a:extLst>
          </p:cNvPr>
          <p:cNvSpPr/>
          <p:nvPr/>
        </p:nvSpPr>
        <p:spPr>
          <a:xfrm>
            <a:off x="8221801" y="3932353"/>
            <a:ext cx="3425607" cy="1171896"/>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200"/>
              </a:spcBef>
              <a:spcAft>
                <a:spcPts val="200"/>
              </a:spcAft>
              <a:defRPr/>
            </a:pPr>
            <a:r>
              <a:rPr lang="en-US" sz="1200" i="1">
                <a:solidFill>
                  <a:schemeClr val="tx1"/>
                </a:solidFill>
              </a:rPr>
              <a:t>“It’s all about reassurance, being there, communicating with the person affected, that’s taking control of what is happening.”</a:t>
            </a:r>
          </a:p>
          <a:p>
            <a:pPr marL="22225" lvl="0" algn="r">
              <a:spcBef>
                <a:spcPts val="200"/>
              </a:spcBef>
              <a:spcAft>
                <a:spcPts val="200"/>
              </a:spcAft>
              <a:defRPr/>
            </a:pPr>
            <a:r>
              <a:rPr lang="en-US" sz="1200">
                <a:solidFill>
                  <a:schemeClr val="tx1"/>
                </a:solidFill>
              </a:rPr>
              <a:t>Internal, single, high severity</a:t>
            </a:r>
          </a:p>
        </p:txBody>
      </p:sp>
      <p:sp>
        <p:nvSpPr>
          <p:cNvPr id="15" name="Rectangular Callout 14">
            <a:extLst>
              <a:ext uri="{FF2B5EF4-FFF2-40B4-BE49-F238E27FC236}">
                <a16:creationId xmlns:a16="http://schemas.microsoft.com/office/drawing/2014/main" id="{C558C704-707F-9345-9DD4-0EB0097DAB26}"/>
              </a:ext>
            </a:extLst>
          </p:cNvPr>
          <p:cNvSpPr/>
          <p:nvPr/>
        </p:nvSpPr>
        <p:spPr>
          <a:xfrm>
            <a:off x="8221802" y="5320846"/>
            <a:ext cx="3425607" cy="718070"/>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200"/>
              </a:spcBef>
              <a:spcAft>
                <a:spcPts val="200"/>
              </a:spcAft>
              <a:defRPr/>
            </a:pPr>
            <a:r>
              <a:rPr lang="en-US" sz="1200" i="1">
                <a:solidFill>
                  <a:schemeClr val="tx1"/>
                </a:solidFill>
              </a:rPr>
              <a:t>“Coming out four days after the event doesn’t show any empathy!”</a:t>
            </a:r>
          </a:p>
          <a:p>
            <a:pPr marL="22225" lvl="0" algn="r">
              <a:spcBef>
                <a:spcPts val="200"/>
              </a:spcBef>
              <a:spcAft>
                <a:spcPts val="200"/>
              </a:spcAft>
              <a:defRPr/>
            </a:pPr>
            <a:r>
              <a:rPr lang="en-US" sz="1200">
                <a:solidFill>
                  <a:schemeClr val="tx1"/>
                </a:solidFill>
              </a:rPr>
              <a:t>Internal, single, very high severity</a:t>
            </a:r>
          </a:p>
        </p:txBody>
      </p:sp>
      <p:pic>
        <p:nvPicPr>
          <p:cNvPr id="16" name="Picture 15" descr="A picture containing shape&#10;&#10;Description automatically generated">
            <a:extLst>
              <a:ext uri="{FF2B5EF4-FFF2-40B4-BE49-F238E27FC236}">
                <a16:creationId xmlns:a16="http://schemas.microsoft.com/office/drawing/2014/main" id="{A69F6B21-C0FB-F640-8489-E3F42B4E1D2F}"/>
              </a:ext>
            </a:extLst>
          </p:cNvPr>
          <p:cNvPicPr>
            <a:picLocks noChangeAspect="1"/>
          </p:cNvPicPr>
          <p:nvPr/>
        </p:nvPicPr>
        <p:blipFill>
          <a:blip r:embed="rId2"/>
          <a:stretch>
            <a:fillRect/>
          </a:stretch>
        </p:blipFill>
        <p:spPr>
          <a:xfrm>
            <a:off x="209924" y="3031560"/>
            <a:ext cx="1023379" cy="1023379"/>
          </a:xfrm>
          <a:prstGeom prst="rect">
            <a:avLst/>
          </a:prstGeom>
        </p:spPr>
      </p:pic>
      <p:pic>
        <p:nvPicPr>
          <p:cNvPr id="17" name="Picture 16" descr="A picture containing text, tableware, dishware, plate&#10;&#10;Description automatically generated">
            <a:extLst>
              <a:ext uri="{FF2B5EF4-FFF2-40B4-BE49-F238E27FC236}">
                <a16:creationId xmlns:a16="http://schemas.microsoft.com/office/drawing/2014/main" id="{A9DC1B47-6C54-074D-B101-E2924F674899}"/>
              </a:ext>
            </a:extLst>
          </p:cNvPr>
          <p:cNvPicPr>
            <a:picLocks noChangeAspect="1"/>
          </p:cNvPicPr>
          <p:nvPr/>
        </p:nvPicPr>
        <p:blipFill>
          <a:blip r:embed="rId3"/>
          <a:stretch>
            <a:fillRect/>
          </a:stretch>
        </p:blipFill>
        <p:spPr>
          <a:xfrm>
            <a:off x="209923" y="5234107"/>
            <a:ext cx="1023380" cy="1023380"/>
          </a:xfrm>
          <a:prstGeom prst="rect">
            <a:avLst/>
          </a:prstGeom>
        </p:spPr>
      </p:pic>
      <p:sp>
        <p:nvSpPr>
          <p:cNvPr id="18" name="TextBox 17">
            <a:extLst>
              <a:ext uri="{FF2B5EF4-FFF2-40B4-BE49-F238E27FC236}">
                <a16:creationId xmlns:a16="http://schemas.microsoft.com/office/drawing/2014/main" id="{7ECD99EE-89EB-5D44-A8E5-44DFF77A19CB}"/>
              </a:ext>
            </a:extLst>
          </p:cNvPr>
          <p:cNvSpPr txBox="1"/>
          <p:nvPr/>
        </p:nvSpPr>
        <p:spPr>
          <a:xfrm>
            <a:off x="291895" y="3997811"/>
            <a:ext cx="859438" cy="461665"/>
          </a:xfrm>
          <a:prstGeom prst="rect">
            <a:avLst/>
          </a:prstGeom>
          <a:noFill/>
        </p:spPr>
        <p:txBody>
          <a:bodyPr wrap="square" rtlCol="0">
            <a:spAutoFit/>
          </a:bodyPr>
          <a:lstStyle/>
          <a:p>
            <a:pPr algn="ctr"/>
            <a:r>
              <a:rPr lang="en-US" sz="1200" i="1">
                <a:latin typeface="Arial" panose="020B0604020202020204" pitchFamily="34" charset="0"/>
                <a:cs typeface="Arial" panose="020B0604020202020204" pitchFamily="34" charset="0"/>
              </a:rPr>
              <a:t>Ideal response</a:t>
            </a:r>
          </a:p>
        </p:txBody>
      </p:sp>
      <p:sp>
        <p:nvSpPr>
          <p:cNvPr id="21" name="TextBox 20">
            <a:extLst>
              <a:ext uri="{FF2B5EF4-FFF2-40B4-BE49-F238E27FC236}">
                <a16:creationId xmlns:a16="http://schemas.microsoft.com/office/drawing/2014/main" id="{F9BBE1D6-9D56-A947-814F-004CFE1C5C13}"/>
              </a:ext>
            </a:extLst>
          </p:cNvPr>
          <p:cNvSpPr txBox="1"/>
          <p:nvPr/>
        </p:nvSpPr>
        <p:spPr>
          <a:xfrm>
            <a:off x="291894" y="6257487"/>
            <a:ext cx="859438" cy="461665"/>
          </a:xfrm>
          <a:prstGeom prst="rect">
            <a:avLst/>
          </a:prstGeom>
          <a:noFill/>
        </p:spPr>
        <p:txBody>
          <a:bodyPr wrap="square" rtlCol="0">
            <a:spAutoFit/>
          </a:bodyPr>
          <a:lstStyle/>
          <a:p>
            <a:pPr algn="ctr"/>
            <a:r>
              <a:rPr lang="en-US" sz="1200" i="1">
                <a:latin typeface="Arial" panose="020B0604020202020204" pitchFamily="34" charset="0"/>
                <a:cs typeface="Arial" panose="020B0604020202020204" pitchFamily="34" charset="0"/>
              </a:rPr>
              <a:t>Impact of response</a:t>
            </a:r>
          </a:p>
        </p:txBody>
      </p:sp>
      <p:sp>
        <p:nvSpPr>
          <p:cNvPr id="19" name="Rectangle 18">
            <a:extLst>
              <a:ext uri="{FF2B5EF4-FFF2-40B4-BE49-F238E27FC236}">
                <a16:creationId xmlns:a16="http://schemas.microsoft.com/office/drawing/2014/main" id="{8A2FFE8E-9E67-394B-B481-61EBEEA7434A}"/>
              </a:ext>
            </a:extLst>
          </p:cNvPr>
          <p:cNvSpPr/>
          <p:nvPr/>
        </p:nvSpPr>
        <p:spPr>
          <a:xfrm>
            <a:off x="457200" y="1414412"/>
            <a:ext cx="11295529" cy="899092"/>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u="sng" dirty="0">
                <a:solidFill>
                  <a:schemeClr val="tx1"/>
                </a:solidFill>
              </a:rPr>
              <a:t>Current issues faced by customers:</a:t>
            </a:r>
            <a:r>
              <a:rPr lang="en-GB" sz="1400" dirty="0">
                <a:solidFill>
                  <a:schemeClr val="tx1"/>
                </a:solidFill>
              </a:rPr>
              <a:t> Some customers have felt dismissed, or that wastewater companies are not fully engaging with their issue. They believe that wastewater companies make limited effort to understand the physical and emotional impact of the sewage flooding on them, including understanding their personal circumstances. Customers have to re-explain their experience each time they get in contact because they speak to someone different each time, meaning they have to relive the emotional turmoil of their event(s) over and over. </a:t>
            </a:r>
          </a:p>
        </p:txBody>
      </p:sp>
    </p:spTree>
    <p:extLst>
      <p:ext uri="{BB962C8B-B14F-4D97-AF65-F5344CB8AC3E}">
        <p14:creationId xmlns:p14="http://schemas.microsoft.com/office/powerpoint/2010/main" val="4149023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A1C3DF-E2C8-5F4B-8244-ED204D9F186E}"/>
              </a:ext>
            </a:extLst>
          </p:cNvPr>
          <p:cNvSpPr/>
          <p:nvPr/>
        </p:nvSpPr>
        <p:spPr>
          <a:xfrm>
            <a:off x="0" y="3745283"/>
            <a:ext cx="12192000" cy="19665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This research was therefore commissioned to gain a customer-centric perspective on sewage flooding and wastewater companies’ responses, and to understand customers’ experiences of sewage flooding and their expectations in regards to sewage flooding events. </a:t>
            </a:r>
          </a:p>
        </p:txBody>
      </p:sp>
      <p:sp>
        <p:nvSpPr>
          <p:cNvPr id="4" name="Text Placeholder 3">
            <a:extLst>
              <a:ext uri="{FF2B5EF4-FFF2-40B4-BE49-F238E27FC236}">
                <a16:creationId xmlns:a16="http://schemas.microsoft.com/office/drawing/2014/main" id="{9A90D293-F6DA-B24D-94E8-4A642731B991}"/>
              </a:ext>
            </a:extLst>
          </p:cNvPr>
          <p:cNvSpPr>
            <a:spLocks noGrp="1"/>
          </p:cNvSpPr>
          <p:nvPr>
            <p:ph type="body" sz="quarter" idx="12"/>
          </p:nvPr>
        </p:nvSpPr>
        <p:spPr/>
        <p:txBody>
          <a:bodyPr/>
          <a:lstStyle/>
          <a:p>
            <a:r>
              <a:rPr lang="en-GB" dirty="0"/>
              <a:t>Background to the research</a:t>
            </a:r>
          </a:p>
        </p:txBody>
      </p:sp>
      <p:sp>
        <p:nvSpPr>
          <p:cNvPr id="6" name="Text Placeholder 5">
            <a:extLst>
              <a:ext uri="{FF2B5EF4-FFF2-40B4-BE49-F238E27FC236}">
                <a16:creationId xmlns:a16="http://schemas.microsoft.com/office/drawing/2014/main" id="{6F19A2EE-7AF6-1B4A-999F-4F8F6DE2FFB9}"/>
              </a:ext>
            </a:extLst>
          </p:cNvPr>
          <p:cNvSpPr>
            <a:spLocks noGrp="1"/>
          </p:cNvSpPr>
          <p:nvPr>
            <p:ph type="body" sz="quarter" idx="11"/>
          </p:nvPr>
        </p:nvSpPr>
        <p:spPr>
          <a:xfrm>
            <a:off x="767408" y="1640910"/>
            <a:ext cx="10736733" cy="2104373"/>
          </a:xfrm>
        </p:spPr>
        <p:txBody>
          <a:bodyPr/>
          <a:lstStyle/>
          <a:p>
            <a:pPr marL="285750" indent="-285750">
              <a:buFont typeface="Arial" panose="020B0604020202020204" pitchFamily="34" charset="0"/>
              <a:buChar char="•"/>
            </a:pPr>
            <a:r>
              <a:rPr lang="en-GB" dirty="0"/>
              <a:t>Sewage flooding can be a highly distressing event for those that experience it. However, there is currently a lack of common standards for how wastewater companies respond to such events, no penalties relating to slow response times and no legal right to compensation reflecting the damage caused, as this is expected to be covered by insurance instead. The complex landscape of stakeholders involved can also cause confusion and a lack of ownership of the problem.</a:t>
            </a:r>
          </a:p>
          <a:p>
            <a:pPr marL="285750" indent="-285750">
              <a:buFont typeface="Arial" panose="020B0604020202020204" pitchFamily="34" charset="0"/>
              <a:buChar char="•"/>
            </a:pPr>
            <a:r>
              <a:rPr lang="en-GB" dirty="0"/>
              <a:t>Ofwat and the CCW have a common interest in preventing sewage flooding before it happens, as well as minimising the impact on customers when events do take place. </a:t>
            </a:r>
          </a:p>
        </p:txBody>
      </p:sp>
    </p:spTree>
    <p:extLst>
      <p:ext uri="{BB962C8B-B14F-4D97-AF65-F5344CB8AC3E}">
        <p14:creationId xmlns:p14="http://schemas.microsoft.com/office/powerpoint/2010/main" val="4052217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4191487-A8A9-6745-9707-D4F0B4A36C0F}"/>
              </a:ext>
            </a:extLst>
          </p:cNvPr>
          <p:cNvSpPr/>
          <p:nvPr/>
        </p:nvSpPr>
        <p:spPr>
          <a:xfrm>
            <a:off x="1213673" y="2313049"/>
            <a:ext cx="6689355" cy="29716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After they have reported the issue to the wastewater company, customers then want to hand over responsibility, and see them ‘take control’ of the situation. </a:t>
            </a:r>
          </a:p>
          <a:p>
            <a:pPr marL="285750" indent="-285750">
              <a:buFont typeface="Arial" panose="020B0604020202020204" pitchFamily="34" charset="0"/>
              <a:buChar char="•"/>
            </a:pPr>
            <a:r>
              <a:rPr lang="en-GB" sz="1400" dirty="0">
                <a:solidFill>
                  <a:schemeClr val="tx1"/>
                </a:solidFill>
              </a:rPr>
              <a:t>They want to see wastewater companies proactively outlining the actions that will be taken and, importantly, following through on those actions without further chasing from the customer. This is also key if there is a need for them to collaborate with others e.g., insurance companies – customers want to avoid being the middle man and instead see collaboration between stakeholders. </a:t>
            </a:r>
          </a:p>
          <a:p>
            <a:pPr marL="285750" indent="-285750">
              <a:buFont typeface="Arial" panose="020B0604020202020204" pitchFamily="34" charset="0"/>
              <a:buChar char="•"/>
            </a:pPr>
            <a:r>
              <a:rPr lang="en-GB" sz="1400" dirty="0">
                <a:solidFill>
                  <a:schemeClr val="tx1"/>
                </a:solidFill>
              </a:rPr>
              <a:t>They also want to see wastewater companies proactively finding out the customers’ needs in relation to how the flooding and response impacts them, rather than the customer having to know to offer this information themselves or ask for additional support. </a:t>
            </a:r>
          </a:p>
          <a:p>
            <a:pPr marL="285750" indent="-285750">
              <a:buFont typeface="Arial" panose="020B0604020202020204" pitchFamily="34" charset="0"/>
              <a:buChar char="•"/>
            </a:pPr>
            <a:r>
              <a:rPr lang="en-GB" sz="1400" dirty="0">
                <a:solidFill>
                  <a:schemeClr val="tx1"/>
                </a:solidFill>
              </a:rPr>
              <a:t>The most crucial part of this is a desire for the wastewater company to give proactive updates on the situation, including updating them even when little or no progress has been made and giving clear timeframes for next steps. </a:t>
            </a:r>
          </a:p>
        </p:txBody>
      </p:sp>
      <p:sp>
        <p:nvSpPr>
          <p:cNvPr id="21" name="Rectangle 20">
            <a:extLst>
              <a:ext uri="{FF2B5EF4-FFF2-40B4-BE49-F238E27FC236}">
                <a16:creationId xmlns:a16="http://schemas.microsoft.com/office/drawing/2014/main" id="{974A5A4A-1BC1-944E-9679-31DF6F2CCE79}"/>
              </a:ext>
            </a:extLst>
          </p:cNvPr>
          <p:cNvSpPr/>
          <p:nvPr/>
        </p:nvSpPr>
        <p:spPr>
          <a:xfrm>
            <a:off x="1213675" y="5395719"/>
            <a:ext cx="6689355" cy="10233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Proactivity from wastewater companies reduces the time and energy required by customers to contact them or chase for answers. </a:t>
            </a:r>
          </a:p>
          <a:p>
            <a:pPr marL="285750" indent="-285750">
              <a:buFont typeface="Arial" panose="020B0604020202020204" pitchFamily="34" charset="0"/>
              <a:buChar char="•"/>
            </a:pPr>
            <a:r>
              <a:rPr lang="en-GB" sz="1400" dirty="0">
                <a:solidFill>
                  <a:schemeClr val="tx1"/>
                </a:solidFill>
              </a:rPr>
              <a:t>Whilst this has practical benefits, it also serves to give customers peace of mind knowing that the situation is being managed without their input. </a:t>
            </a:r>
          </a:p>
        </p:txBody>
      </p:sp>
      <p:sp>
        <p:nvSpPr>
          <p:cNvPr id="25" name="Rectangle 24">
            <a:extLst>
              <a:ext uri="{FF2B5EF4-FFF2-40B4-BE49-F238E27FC236}">
                <a16:creationId xmlns:a16="http://schemas.microsoft.com/office/drawing/2014/main" id="{6F2EF522-3CF7-044F-B0CE-AC8B9F9C2E77}"/>
              </a:ext>
            </a:extLst>
          </p:cNvPr>
          <p:cNvSpPr/>
          <p:nvPr/>
        </p:nvSpPr>
        <p:spPr>
          <a:xfrm>
            <a:off x="0" y="0"/>
            <a:ext cx="12191999" cy="12516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dirty="0">
                <a:solidFill>
                  <a:schemeClr val="bg1"/>
                </a:solidFill>
              </a:rPr>
              <a:t>Be proactive </a:t>
            </a:r>
          </a:p>
          <a:p>
            <a:pPr algn="ctr"/>
            <a:r>
              <a:rPr lang="en-GB" sz="2000" i="1" dirty="0">
                <a:solidFill>
                  <a:schemeClr val="bg1"/>
                </a:solidFill>
              </a:rPr>
              <a:t>Customers want their wastewater company to lead communication with them and follow through to give </a:t>
            </a:r>
          </a:p>
          <a:p>
            <a:pPr algn="ctr"/>
            <a:r>
              <a:rPr lang="en-GB" sz="2000" i="1" dirty="0">
                <a:solidFill>
                  <a:schemeClr val="bg1"/>
                </a:solidFill>
              </a:rPr>
              <a:t>updates on the situation without being prompted.</a:t>
            </a:r>
            <a:endParaRPr lang="en-GB" sz="2000" i="1" dirty="0">
              <a:solidFill>
                <a:schemeClr val="bg1"/>
              </a:solidFill>
              <a:cs typeface="Arial"/>
            </a:endParaRPr>
          </a:p>
        </p:txBody>
      </p:sp>
      <p:sp>
        <p:nvSpPr>
          <p:cNvPr id="15" name="Rectangular Callout 14">
            <a:extLst>
              <a:ext uri="{FF2B5EF4-FFF2-40B4-BE49-F238E27FC236}">
                <a16:creationId xmlns:a16="http://schemas.microsoft.com/office/drawing/2014/main" id="{8B94197E-75D7-6B49-BDAF-FB38CF3407C0}"/>
              </a:ext>
            </a:extLst>
          </p:cNvPr>
          <p:cNvSpPr/>
          <p:nvPr/>
        </p:nvSpPr>
        <p:spPr>
          <a:xfrm>
            <a:off x="8209101" y="2612551"/>
            <a:ext cx="3425607" cy="1455098"/>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200"/>
              </a:spcBef>
              <a:spcAft>
                <a:spcPts val="200"/>
              </a:spcAft>
              <a:defRPr/>
            </a:pPr>
            <a:r>
              <a:rPr lang="en-US" sz="1200" i="1" dirty="0">
                <a:solidFill>
                  <a:schemeClr val="tx1"/>
                </a:solidFill>
              </a:rPr>
              <a:t>“It would it be helpful for the water companies to have an obligation to prepare a mitigation plan, in order to reduce the risk of it happening again, so that there's accountability to individuals and community.”</a:t>
            </a:r>
          </a:p>
          <a:p>
            <a:pPr marL="22225" lvl="0" algn="r">
              <a:spcBef>
                <a:spcPts val="200"/>
              </a:spcBef>
              <a:spcAft>
                <a:spcPts val="200"/>
              </a:spcAft>
              <a:defRPr/>
            </a:pPr>
            <a:r>
              <a:rPr lang="en-US" sz="1200" dirty="0">
                <a:solidFill>
                  <a:schemeClr val="tx1"/>
                </a:solidFill>
              </a:rPr>
              <a:t>Internal, single, high severity </a:t>
            </a:r>
          </a:p>
        </p:txBody>
      </p:sp>
      <p:sp>
        <p:nvSpPr>
          <p:cNvPr id="26" name="Rectangular Callout 25">
            <a:extLst>
              <a:ext uri="{FF2B5EF4-FFF2-40B4-BE49-F238E27FC236}">
                <a16:creationId xmlns:a16="http://schemas.microsoft.com/office/drawing/2014/main" id="{DB04EB9C-1782-DC43-9E68-CD8ADBF41A8E}"/>
              </a:ext>
            </a:extLst>
          </p:cNvPr>
          <p:cNvSpPr/>
          <p:nvPr/>
        </p:nvSpPr>
        <p:spPr>
          <a:xfrm>
            <a:off x="8209102" y="4320904"/>
            <a:ext cx="3425607" cy="1455098"/>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200"/>
              </a:spcBef>
              <a:spcAft>
                <a:spcPts val="200"/>
              </a:spcAft>
              <a:defRPr/>
            </a:pPr>
            <a:r>
              <a:rPr lang="en-US" sz="1200" i="1">
                <a:solidFill>
                  <a:schemeClr val="tx1"/>
                </a:solidFill>
              </a:rPr>
              <a:t>“If there has been a risk assessment in regards to sewage flooding, they could have invested in the work they did before anything happened, rather than after.”</a:t>
            </a:r>
          </a:p>
          <a:p>
            <a:pPr marL="22225" lvl="0" algn="r">
              <a:spcBef>
                <a:spcPts val="200"/>
              </a:spcBef>
              <a:spcAft>
                <a:spcPts val="200"/>
              </a:spcAft>
              <a:defRPr/>
            </a:pPr>
            <a:r>
              <a:rPr lang="en-US" sz="1200">
                <a:solidFill>
                  <a:schemeClr val="tx1"/>
                </a:solidFill>
              </a:rPr>
              <a:t>Internal, single, high severity</a:t>
            </a:r>
          </a:p>
        </p:txBody>
      </p:sp>
      <p:pic>
        <p:nvPicPr>
          <p:cNvPr id="11" name="Picture 10" descr="A picture containing shape&#10;&#10;Description automatically generated">
            <a:extLst>
              <a:ext uri="{FF2B5EF4-FFF2-40B4-BE49-F238E27FC236}">
                <a16:creationId xmlns:a16="http://schemas.microsoft.com/office/drawing/2014/main" id="{BD737F67-B49E-534D-B281-FE6B57375EF0}"/>
              </a:ext>
            </a:extLst>
          </p:cNvPr>
          <p:cNvPicPr>
            <a:picLocks noChangeAspect="1"/>
          </p:cNvPicPr>
          <p:nvPr/>
        </p:nvPicPr>
        <p:blipFill>
          <a:blip r:embed="rId3"/>
          <a:stretch>
            <a:fillRect/>
          </a:stretch>
        </p:blipFill>
        <p:spPr>
          <a:xfrm>
            <a:off x="166297" y="2736294"/>
            <a:ext cx="1023379" cy="1023379"/>
          </a:xfrm>
          <a:prstGeom prst="rect">
            <a:avLst/>
          </a:prstGeom>
        </p:spPr>
      </p:pic>
      <p:pic>
        <p:nvPicPr>
          <p:cNvPr id="12" name="Picture 11" descr="A picture containing text, tableware, dishware, plate&#10;&#10;Description automatically generated">
            <a:extLst>
              <a:ext uri="{FF2B5EF4-FFF2-40B4-BE49-F238E27FC236}">
                <a16:creationId xmlns:a16="http://schemas.microsoft.com/office/drawing/2014/main" id="{4CCFB423-6F17-9D45-AF40-1D52980B352C}"/>
              </a:ext>
            </a:extLst>
          </p:cNvPr>
          <p:cNvPicPr>
            <a:picLocks noChangeAspect="1"/>
          </p:cNvPicPr>
          <p:nvPr/>
        </p:nvPicPr>
        <p:blipFill>
          <a:blip r:embed="rId4"/>
          <a:stretch>
            <a:fillRect/>
          </a:stretch>
        </p:blipFill>
        <p:spPr>
          <a:xfrm>
            <a:off x="166297" y="5151346"/>
            <a:ext cx="1023380" cy="1023380"/>
          </a:xfrm>
          <a:prstGeom prst="rect">
            <a:avLst/>
          </a:prstGeom>
        </p:spPr>
      </p:pic>
      <p:sp>
        <p:nvSpPr>
          <p:cNvPr id="13" name="TextBox 12">
            <a:extLst>
              <a:ext uri="{FF2B5EF4-FFF2-40B4-BE49-F238E27FC236}">
                <a16:creationId xmlns:a16="http://schemas.microsoft.com/office/drawing/2014/main" id="{5C070F30-8531-3C4B-888D-CA6AD5C2B467}"/>
              </a:ext>
            </a:extLst>
          </p:cNvPr>
          <p:cNvSpPr txBox="1"/>
          <p:nvPr/>
        </p:nvSpPr>
        <p:spPr>
          <a:xfrm>
            <a:off x="248268" y="3702545"/>
            <a:ext cx="859438" cy="461665"/>
          </a:xfrm>
          <a:prstGeom prst="rect">
            <a:avLst/>
          </a:prstGeom>
          <a:noFill/>
        </p:spPr>
        <p:txBody>
          <a:bodyPr wrap="square" rtlCol="0">
            <a:spAutoFit/>
          </a:bodyPr>
          <a:lstStyle/>
          <a:p>
            <a:pPr algn="ctr"/>
            <a:r>
              <a:rPr lang="en-US" sz="1200" i="1">
                <a:latin typeface="Arial" panose="020B0604020202020204" pitchFamily="34" charset="0"/>
                <a:cs typeface="Arial" panose="020B0604020202020204" pitchFamily="34" charset="0"/>
              </a:rPr>
              <a:t>Ideal response</a:t>
            </a:r>
          </a:p>
        </p:txBody>
      </p:sp>
      <p:sp>
        <p:nvSpPr>
          <p:cNvPr id="14" name="TextBox 13">
            <a:extLst>
              <a:ext uri="{FF2B5EF4-FFF2-40B4-BE49-F238E27FC236}">
                <a16:creationId xmlns:a16="http://schemas.microsoft.com/office/drawing/2014/main" id="{800BFEC0-0EAF-B540-BE9B-41D0DA83D278}"/>
              </a:ext>
            </a:extLst>
          </p:cNvPr>
          <p:cNvSpPr txBox="1"/>
          <p:nvPr/>
        </p:nvSpPr>
        <p:spPr>
          <a:xfrm>
            <a:off x="248268" y="6174726"/>
            <a:ext cx="859438" cy="461665"/>
          </a:xfrm>
          <a:prstGeom prst="rect">
            <a:avLst/>
          </a:prstGeom>
          <a:noFill/>
        </p:spPr>
        <p:txBody>
          <a:bodyPr wrap="square" rtlCol="0">
            <a:spAutoFit/>
          </a:bodyPr>
          <a:lstStyle/>
          <a:p>
            <a:pPr algn="ctr"/>
            <a:r>
              <a:rPr lang="en-US" sz="1200" i="1">
                <a:latin typeface="Arial" panose="020B0604020202020204" pitchFamily="34" charset="0"/>
                <a:cs typeface="Arial" panose="020B0604020202020204" pitchFamily="34" charset="0"/>
              </a:rPr>
              <a:t>Impact of response</a:t>
            </a:r>
          </a:p>
        </p:txBody>
      </p:sp>
      <p:sp>
        <p:nvSpPr>
          <p:cNvPr id="17" name="Rectangle 16">
            <a:extLst>
              <a:ext uri="{FF2B5EF4-FFF2-40B4-BE49-F238E27FC236}">
                <a16:creationId xmlns:a16="http://schemas.microsoft.com/office/drawing/2014/main" id="{77B9DC95-B407-C948-B3F2-1691A869609A}"/>
              </a:ext>
            </a:extLst>
          </p:cNvPr>
          <p:cNvSpPr/>
          <p:nvPr/>
        </p:nvSpPr>
        <p:spPr>
          <a:xfrm>
            <a:off x="497541" y="1414412"/>
            <a:ext cx="11308977" cy="73591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u="sng" dirty="0">
                <a:solidFill>
                  <a:schemeClr val="tx1"/>
                </a:solidFill>
              </a:rPr>
              <a:t>Current issues faced by customers :</a:t>
            </a:r>
            <a:r>
              <a:rPr lang="en-GB" sz="1400" dirty="0">
                <a:solidFill>
                  <a:schemeClr val="tx1"/>
                </a:solidFill>
              </a:rPr>
              <a:t> Lack of proactive updates on action being taken to address or resolve an issue, with customers reporting having to constantly chase for information. Customers report having to spend a lot of time and energy chasing wastewater companies. Even when customers do receive updates from their wastewater company, there is often no follow through with updates or, ultimately, delivery.</a:t>
            </a:r>
          </a:p>
        </p:txBody>
      </p:sp>
    </p:spTree>
    <p:extLst>
      <p:ext uri="{BB962C8B-B14F-4D97-AF65-F5344CB8AC3E}">
        <p14:creationId xmlns:p14="http://schemas.microsoft.com/office/powerpoint/2010/main" val="345179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A53BDF6-0A96-9545-B399-5B2ACF537F5E}"/>
              </a:ext>
            </a:extLst>
          </p:cNvPr>
          <p:cNvSpPr/>
          <p:nvPr/>
        </p:nvSpPr>
        <p:spPr>
          <a:xfrm>
            <a:off x="1213673" y="4935070"/>
            <a:ext cx="6689355" cy="12192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A transparent approach helps to build customer trust in their wastewater company more broadly, which then translates to reassurance that they are taking responsibility for issues and addressing them accordingly.  </a:t>
            </a:r>
          </a:p>
        </p:txBody>
      </p:sp>
      <p:sp>
        <p:nvSpPr>
          <p:cNvPr id="22" name="Rectangle 21">
            <a:extLst>
              <a:ext uri="{FF2B5EF4-FFF2-40B4-BE49-F238E27FC236}">
                <a16:creationId xmlns:a16="http://schemas.microsoft.com/office/drawing/2014/main" id="{22BA41D0-D4E9-1541-9BA0-E637BF7A98D6}"/>
              </a:ext>
            </a:extLst>
          </p:cNvPr>
          <p:cNvSpPr/>
          <p:nvPr/>
        </p:nvSpPr>
        <p:spPr>
          <a:xfrm>
            <a:off x="1213673" y="2850617"/>
            <a:ext cx="6689355" cy="19033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Customers want to see wastewater companies be open and transparent about the situation, including issues that are being faced, outcomes from investigations, and reasons for delays.</a:t>
            </a:r>
          </a:p>
          <a:p>
            <a:pPr marL="285750" indent="-285750">
              <a:buFont typeface="Arial" panose="020B0604020202020204" pitchFamily="34" charset="0"/>
              <a:buChar char="•"/>
            </a:pPr>
            <a:r>
              <a:rPr lang="en-GB" sz="1400" dirty="0">
                <a:solidFill>
                  <a:schemeClr val="tx1"/>
                </a:solidFill>
              </a:rPr>
              <a:t>In most instances customers are aware and understanding that wastewater company money is finite and that some degree of prioritisation is needed when assessing different customers and events. However, customers would like wastewater companies to be honest about such issues, both to manage their expectations and minimise frustrating back-and-forth communications. </a:t>
            </a:r>
          </a:p>
        </p:txBody>
      </p:sp>
      <p:sp>
        <p:nvSpPr>
          <p:cNvPr id="25" name="Rectangle 24">
            <a:extLst>
              <a:ext uri="{FF2B5EF4-FFF2-40B4-BE49-F238E27FC236}">
                <a16:creationId xmlns:a16="http://schemas.microsoft.com/office/drawing/2014/main" id="{BEFDE24F-3B30-BE42-9F50-0527E41DFEFC}"/>
              </a:ext>
            </a:extLst>
          </p:cNvPr>
          <p:cNvSpPr/>
          <p:nvPr/>
        </p:nvSpPr>
        <p:spPr>
          <a:xfrm>
            <a:off x="0" y="-1"/>
            <a:ext cx="12192000" cy="1259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dirty="0">
                <a:solidFill>
                  <a:schemeClr val="bg1"/>
                </a:solidFill>
              </a:rPr>
              <a:t>Maintain transparency</a:t>
            </a:r>
            <a:endParaRPr lang="en-GB" sz="2800" b="1" dirty="0">
              <a:solidFill>
                <a:schemeClr val="bg1"/>
              </a:solidFill>
              <a:cs typeface="Arial"/>
            </a:endParaRPr>
          </a:p>
          <a:p>
            <a:pPr algn="ctr"/>
            <a:r>
              <a:rPr lang="en-GB" sz="2000" i="1" dirty="0">
                <a:solidFill>
                  <a:schemeClr val="bg1"/>
                </a:solidFill>
              </a:rPr>
              <a:t>Customers want to see their wastewater company be open about the cause of the problem, the work they are doing and the challenges they may be facing. </a:t>
            </a:r>
            <a:endParaRPr lang="en-GB" sz="2000" i="1" dirty="0">
              <a:solidFill>
                <a:schemeClr val="bg1"/>
              </a:solidFill>
              <a:cs typeface="Arial"/>
            </a:endParaRPr>
          </a:p>
        </p:txBody>
      </p:sp>
      <p:sp>
        <p:nvSpPr>
          <p:cNvPr id="12" name="Rectangular Callout 11">
            <a:extLst>
              <a:ext uri="{FF2B5EF4-FFF2-40B4-BE49-F238E27FC236}">
                <a16:creationId xmlns:a16="http://schemas.microsoft.com/office/drawing/2014/main" id="{69789A01-E450-AE4D-AD1C-0FD8D135DB36}"/>
              </a:ext>
            </a:extLst>
          </p:cNvPr>
          <p:cNvSpPr/>
          <p:nvPr/>
        </p:nvSpPr>
        <p:spPr>
          <a:xfrm>
            <a:off x="8225890" y="3005617"/>
            <a:ext cx="3408820" cy="1273115"/>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200"/>
              </a:spcBef>
              <a:spcAft>
                <a:spcPts val="200"/>
              </a:spcAft>
              <a:defRPr/>
            </a:pPr>
            <a:r>
              <a:rPr lang="en-US" sz="1200" i="1">
                <a:solidFill>
                  <a:schemeClr val="tx1"/>
                </a:solidFill>
              </a:rPr>
              <a:t>“I’d like a written report about the situation with reassurance – as this is happening too often! That ‘this is what we’re going to do’.”</a:t>
            </a:r>
          </a:p>
          <a:p>
            <a:pPr marL="22225" lvl="0" algn="r">
              <a:spcBef>
                <a:spcPts val="200"/>
              </a:spcBef>
              <a:spcAft>
                <a:spcPts val="200"/>
              </a:spcAft>
              <a:defRPr/>
            </a:pPr>
            <a:r>
              <a:rPr lang="en-US" sz="1200">
                <a:solidFill>
                  <a:schemeClr val="tx1"/>
                </a:solidFill>
              </a:rPr>
              <a:t>External, multiple, high severity</a:t>
            </a:r>
          </a:p>
        </p:txBody>
      </p:sp>
      <p:sp>
        <p:nvSpPr>
          <p:cNvPr id="14" name="Rectangular Callout 13">
            <a:extLst>
              <a:ext uri="{FF2B5EF4-FFF2-40B4-BE49-F238E27FC236}">
                <a16:creationId xmlns:a16="http://schemas.microsoft.com/office/drawing/2014/main" id="{364E573A-A992-D843-9C09-199245BA72FE}"/>
              </a:ext>
            </a:extLst>
          </p:cNvPr>
          <p:cNvSpPr/>
          <p:nvPr/>
        </p:nvSpPr>
        <p:spPr>
          <a:xfrm>
            <a:off x="8225890" y="4597400"/>
            <a:ext cx="3408820" cy="1390091"/>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200"/>
              </a:spcBef>
              <a:spcAft>
                <a:spcPts val="200"/>
              </a:spcAft>
              <a:defRPr/>
            </a:pPr>
            <a:r>
              <a:rPr lang="en-US" sz="1200" i="1">
                <a:solidFill>
                  <a:schemeClr val="tx1"/>
                </a:solidFill>
              </a:rPr>
              <a:t>“Address the issue, rather than putting a plaster on it. And they should also communicate to the affected people that they’re doing something about it.” </a:t>
            </a:r>
          </a:p>
          <a:p>
            <a:pPr marL="22225" lvl="0" algn="r">
              <a:spcBef>
                <a:spcPts val="200"/>
              </a:spcBef>
              <a:spcAft>
                <a:spcPts val="200"/>
              </a:spcAft>
              <a:defRPr/>
            </a:pPr>
            <a:r>
              <a:rPr lang="en-US" sz="1200">
                <a:solidFill>
                  <a:schemeClr val="tx1"/>
                </a:solidFill>
              </a:rPr>
              <a:t>Internal, multiple, low severity</a:t>
            </a:r>
          </a:p>
        </p:txBody>
      </p:sp>
      <p:pic>
        <p:nvPicPr>
          <p:cNvPr id="15" name="Picture 14" descr="A picture containing shape&#10;&#10;Description automatically generated">
            <a:extLst>
              <a:ext uri="{FF2B5EF4-FFF2-40B4-BE49-F238E27FC236}">
                <a16:creationId xmlns:a16="http://schemas.microsoft.com/office/drawing/2014/main" id="{D6EEEBC0-EDF2-BF45-8124-62514660B7FC}"/>
              </a:ext>
            </a:extLst>
          </p:cNvPr>
          <p:cNvPicPr>
            <a:picLocks noChangeAspect="1"/>
          </p:cNvPicPr>
          <p:nvPr/>
        </p:nvPicPr>
        <p:blipFill>
          <a:blip r:embed="rId3"/>
          <a:stretch>
            <a:fillRect/>
          </a:stretch>
        </p:blipFill>
        <p:spPr>
          <a:xfrm>
            <a:off x="108324" y="2994350"/>
            <a:ext cx="1023380" cy="1023379"/>
          </a:xfrm>
          <a:prstGeom prst="rect">
            <a:avLst/>
          </a:prstGeom>
        </p:spPr>
      </p:pic>
      <p:pic>
        <p:nvPicPr>
          <p:cNvPr id="17" name="Picture 16" descr="A picture containing text, tableware, dishware, plate&#10;&#10;Description automatically generated">
            <a:extLst>
              <a:ext uri="{FF2B5EF4-FFF2-40B4-BE49-F238E27FC236}">
                <a16:creationId xmlns:a16="http://schemas.microsoft.com/office/drawing/2014/main" id="{AAA4E7D5-E057-2849-815E-FC5981F4E2A2}"/>
              </a:ext>
            </a:extLst>
          </p:cNvPr>
          <p:cNvPicPr>
            <a:picLocks noChangeAspect="1"/>
          </p:cNvPicPr>
          <p:nvPr/>
        </p:nvPicPr>
        <p:blipFill>
          <a:blip r:embed="rId4"/>
          <a:stretch>
            <a:fillRect/>
          </a:stretch>
        </p:blipFill>
        <p:spPr>
          <a:xfrm>
            <a:off x="108323" y="4754003"/>
            <a:ext cx="1023380" cy="1023380"/>
          </a:xfrm>
          <a:prstGeom prst="rect">
            <a:avLst/>
          </a:prstGeom>
        </p:spPr>
      </p:pic>
      <p:sp>
        <p:nvSpPr>
          <p:cNvPr id="18" name="TextBox 17">
            <a:extLst>
              <a:ext uri="{FF2B5EF4-FFF2-40B4-BE49-F238E27FC236}">
                <a16:creationId xmlns:a16="http://schemas.microsoft.com/office/drawing/2014/main" id="{427AC327-06E4-AD4B-A9BC-D6EC1403F88B}"/>
              </a:ext>
            </a:extLst>
          </p:cNvPr>
          <p:cNvSpPr txBox="1"/>
          <p:nvPr/>
        </p:nvSpPr>
        <p:spPr>
          <a:xfrm>
            <a:off x="190294" y="3960601"/>
            <a:ext cx="859439" cy="461665"/>
          </a:xfrm>
          <a:prstGeom prst="rect">
            <a:avLst/>
          </a:prstGeom>
          <a:noFill/>
        </p:spPr>
        <p:txBody>
          <a:bodyPr wrap="square" rtlCol="0">
            <a:spAutoFit/>
          </a:bodyPr>
          <a:lstStyle/>
          <a:p>
            <a:pPr algn="ctr"/>
            <a:r>
              <a:rPr lang="en-US" sz="1200" i="1">
                <a:latin typeface="Arial" panose="020B0604020202020204" pitchFamily="34" charset="0"/>
                <a:cs typeface="Arial" panose="020B0604020202020204" pitchFamily="34" charset="0"/>
              </a:rPr>
              <a:t>Ideal response</a:t>
            </a:r>
          </a:p>
        </p:txBody>
      </p:sp>
      <p:sp>
        <p:nvSpPr>
          <p:cNvPr id="28" name="TextBox 27">
            <a:extLst>
              <a:ext uri="{FF2B5EF4-FFF2-40B4-BE49-F238E27FC236}">
                <a16:creationId xmlns:a16="http://schemas.microsoft.com/office/drawing/2014/main" id="{E12D32D8-0BD1-264D-B567-ECCC95CCB59F}"/>
              </a:ext>
            </a:extLst>
          </p:cNvPr>
          <p:cNvSpPr txBox="1"/>
          <p:nvPr/>
        </p:nvSpPr>
        <p:spPr>
          <a:xfrm>
            <a:off x="190294" y="5777383"/>
            <a:ext cx="859438" cy="461665"/>
          </a:xfrm>
          <a:prstGeom prst="rect">
            <a:avLst/>
          </a:prstGeom>
          <a:noFill/>
        </p:spPr>
        <p:txBody>
          <a:bodyPr wrap="square" rtlCol="0">
            <a:spAutoFit/>
          </a:bodyPr>
          <a:lstStyle/>
          <a:p>
            <a:pPr algn="ctr"/>
            <a:r>
              <a:rPr lang="en-US" sz="1200" i="1">
                <a:latin typeface="Arial" panose="020B0604020202020204" pitchFamily="34" charset="0"/>
                <a:cs typeface="Arial" panose="020B0604020202020204" pitchFamily="34" charset="0"/>
              </a:rPr>
              <a:t>Impact of response</a:t>
            </a:r>
          </a:p>
        </p:txBody>
      </p:sp>
      <p:sp>
        <p:nvSpPr>
          <p:cNvPr id="16" name="Rectangle 15">
            <a:extLst>
              <a:ext uri="{FF2B5EF4-FFF2-40B4-BE49-F238E27FC236}">
                <a16:creationId xmlns:a16="http://schemas.microsoft.com/office/drawing/2014/main" id="{04EA8250-077F-134F-B94D-37F1301E6ED6}"/>
              </a:ext>
            </a:extLst>
          </p:cNvPr>
          <p:cNvSpPr/>
          <p:nvPr/>
        </p:nvSpPr>
        <p:spPr>
          <a:xfrm>
            <a:off x="632712" y="1414412"/>
            <a:ext cx="11014697" cy="125840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u="sng" dirty="0">
                <a:solidFill>
                  <a:schemeClr val="tx1"/>
                </a:solidFill>
              </a:rPr>
              <a:t>Current issues faced by customers:</a:t>
            </a:r>
            <a:r>
              <a:rPr lang="en-GB" sz="1400" dirty="0">
                <a:solidFill>
                  <a:schemeClr val="tx1"/>
                </a:solidFill>
              </a:rPr>
              <a:t> Customers often report a lack of thorough investigation of their problem from wastewater companies, including the absence of a plan of action/timeframes for achieving a resolution. Alternatively, some are aware of investigations having taken place but have never been told the results. On a day-to-day level, many also report poor communication regarding arranged visits from wastewater company representatives (e.g. engineers) including delays, no shows, or arriving unannounced, making it difficult for the customer to follow any progress being made and leaving them feeling unsure of next steps.</a:t>
            </a:r>
          </a:p>
        </p:txBody>
      </p:sp>
    </p:spTree>
    <p:extLst>
      <p:ext uri="{BB962C8B-B14F-4D97-AF65-F5344CB8AC3E}">
        <p14:creationId xmlns:p14="http://schemas.microsoft.com/office/powerpoint/2010/main" val="3754290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60F5BE-C59B-E844-9797-EAD644E9A626}"/>
              </a:ext>
            </a:extLst>
          </p:cNvPr>
          <p:cNvSpPr/>
          <p:nvPr/>
        </p:nvSpPr>
        <p:spPr>
          <a:xfrm>
            <a:off x="723516" y="2099240"/>
            <a:ext cx="5109248" cy="2817587"/>
          </a:xfrm>
          <a:prstGeom prst="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400" dirty="0">
              <a:solidFill>
                <a:schemeClr val="tx1"/>
              </a:solidFill>
            </a:endParaRPr>
          </a:p>
          <a:p>
            <a:pPr algn="ctr"/>
            <a:endParaRPr lang="en-GB" sz="1400" dirty="0">
              <a:solidFill>
                <a:schemeClr val="tx1"/>
              </a:solidFill>
            </a:endParaRPr>
          </a:p>
          <a:p>
            <a:pPr algn="ctr"/>
            <a:r>
              <a:rPr lang="en-GB" sz="1400" dirty="0">
                <a:solidFill>
                  <a:schemeClr val="tx1"/>
                </a:solidFill>
              </a:rPr>
              <a:t>Customers agree that those on priority registers should receive prioritised service, feeling that being elderly, having a disability or having young children is likely to make flooding impact more severe. Customers also generally see internal events as having the greatest potential to be damaging vs external events and expect some degree of prioritisation here as well.</a:t>
            </a:r>
          </a:p>
        </p:txBody>
      </p:sp>
      <p:sp>
        <p:nvSpPr>
          <p:cNvPr id="4" name="Text Placeholder 3">
            <a:extLst>
              <a:ext uri="{FF2B5EF4-FFF2-40B4-BE49-F238E27FC236}">
                <a16:creationId xmlns:a16="http://schemas.microsoft.com/office/drawing/2014/main" id="{0C28B537-6863-8746-BB29-3B94BC5419A1}"/>
              </a:ext>
            </a:extLst>
          </p:cNvPr>
          <p:cNvSpPr>
            <a:spLocks noGrp="1"/>
          </p:cNvSpPr>
          <p:nvPr>
            <p:ph type="body" sz="quarter" idx="12"/>
          </p:nvPr>
        </p:nvSpPr>
        <p:spPr>
          <a:xfrm>
            <a:off x="723516" y="631116"/>
            <a:ext cx="10744968" cy="792960"/>
          </a:xfrm>
        </p:spPr>
        <p:txBody>
          <a:bodyPr>
            <a:normAutofit lnSpcReduction="10000"/>
          </a:bodyPr>
          <a:lstStyle/>
          <a:p>
            <a:r>
              <a:rPr lang="en-GB"/>
              <a:t>Although some prioritisation by customer type is expected, this should not negate minimum standards of service for all </a:t>
            </a:r>
          </a:p>
        </p:txBody>
      </p:sp>
      <p:sp>
        <p:nvSpPr>
          <p:cNvPr id="3" name="Rectangle 2">
            <a:extLst>
              <a:ext uri="{FF2B5EF4-FFF2-40B4-BE49-F238E27FC236}">
                <a16:creationId xmlns:a16="http://schemas.microsoft.com/office/drawing/2014/main" id="{EBED34C9-074B-6D44-869A-7168361AEE05}"/>
              </a:ext>
            </a:extLst>
          </p:cNvPr>
          <p:cNvSpPr/>
          <p:nvPr/>
        </p:nvSpPr>
        <p:spPr>
          <a:xfrm>
            <a:off x="900545" y="1803610"/>
            <a:ext cx="4710546" cy="792960"/>
          </a:xfrm>
          <a:prstGeom prst="rect">
            <a:avLst/>
          </a:prstGeom>
          <a:solidFill>
            <a:schemeClr val="accent3"/>
          </a:solidFill>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GB" sz="1400" b="1" dirty="0">
                <a:solidFill>
                  <a:schemeClr val="tx1"/>
                </a:solidFill>
              </a:rPr>
              <a:t>Customers agree that wastewater companies should implement some degree of customer prioritisation:</a:t>
            </a:r>
          </a:p>
        </p:txBody>
      </p:sp>
      <p:sp>
        <p:nvSpPr>
          <p:cNvPr id="7" name="Rectangle 6">
            <a:extLst>
              <a:ext uri="{FF2B5EF4-FFF2-40B4-BE49-F238E27FC236}">
                <a16:creationId xmlns:a16="http://schemas.microsoft.com/office/drawing/2014/main" id="{AC2E0CC9-6936-BF4B-8256-E444A0A928EC}"/>
              </a:ext>
            </a:extLst>
          </p:cNvPr>
          <p:cNvSpPr/>
          <p:nvPr/>
        </p:nvSpPr>
        <p:spPr>
          <a:xfrm>
            <a:off x="723516" y="5162390"/>
            <a:ext cx="10900448" cy="901333"/>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It is therefore seen as critical for wastewater companies to deliver strong and consistent customer service to all groups, and to take steps to understand specific personal circumstances that may influence the impact of the event on individuals beyond being on the priority register. </a:t>
            </a:r>
          </a:p>
        </p:txBody>
      </p:sp>
      <p:sp>
        <p:nvSpPr>
          <p:cNvPr id="10" name="Rectangle 9">
            <a:extLst>
              <a:ext uri="{FF2B5EF4-FFF2-40B4-BE49-F238E27FC236}">
                <a16:creationId xmlns:a16="http://schemas.microsoft.com/office/drawing/2014/main" id="{8ED16E11-AEB9-324F-BB3C-F8051ADB4100}"/>
              </a:ext>
            </a:extLst>
          </p:cNvPr>
          <p:cNvSpPr/>
          <p:nvPr/>
        </p:nvSpPr>
        <p:spPr>
          <a:xfrm>
            <a:off x="6359236" y="2099240"/>
            <a:ext cx="5109248" cy="2817587"/>
          </a:xfrm>
          <a:prstGeom prst="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400" dirty="0">
              <a:solidFill>
                <a:schemeClr val="tx1"/>
              </a:solidFill>
            </a:endParaRPr>
          </a:p>
          <a:p>
            <a:pPr algn="ctr"/>
            <a:r>
              <a:rPr lang="en-GB" sz="1400" dirty="0">
                <a:solidFill>
                  <a:schemeClr val="tx1"/>
                </a:solidFill>
              </a:rPr>
              <a:t>Customers are keen to highlight additional circumstances that could also impact the level of impact of flooding, but may get missed in basic assessments done by wastewater companies including poor mental health, working situation (e.g. a zero hours contract which makes taking time off more challenging) or lack of access to alternative accommodation.</a:t>
            </a:r>
          </a:p>
        </p:txBody>
      </p:sp>
      <p:sp>
        <p:nvSpPr>
          <p:cNvPr id="11" name="Rectangle 10">
            <a:extLst>
              <a:ext uri="{FF2B5EF4-FFF2-40B4-BE49-F238E27FC236}">
                <a16:creationId xmlns:a16="http://schemas.microsoft.com/office/drawing/2014/main" id="{33C771C1-1AEB-F548-BB1A-E0EFD82460FC}"/>
              </a:ext>
            </a:extLst>
          </p:cNvPr>
          <p:cNvSpPr/>
          <p:nvPr/>
        </p:nvSpPr>
        <p:spPr>
          <a:xfrm>
            <a:off x="6580911" y="1803610"/>
            <a:ext cx="4710544" cy="792960"/>
          </a:xfrm>
          <a:prstGeom prst="rect">
            <a:avLst/>
          </a:prstGeom>
          <a:solidFill>
            <a:schemeClr val="accent3"/>
          </a:solidFill>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GB" sz="1400" b="1">
                <a:solidFill>
                  <a:schemeClr val="tx1"/>
                </a:solidFill>
              </a:rPr>
              <a:t>However, they also reference other circumstances that should be considered:</a:t>
            </a:r>
          </a:p>
        </p:txBody>
      </p:sp>
    </p:spTree>
    <p:extLst>
      <p:ext uri="{BB962C8B-B14F-4D97-AF65-F5344CB8AC3E}">
        <p14:creationId xmlns:p14="http://schemas.microsoft.com/office/powerpoint/2010/main" val="846569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7C3F16C6-38BE-DD45-97AC-2AD4B57FACE9}"/>
              </a:ext>
            </a:extLst>
          </p:cNvPr>
          <p:cNvSpPr>
            <a:spLocks noGrp="1"/>
          </p:cNvSpPr>
          <p:nvPr>
            <p:ph type="body" sz="quarter" idx="10"/>
          </p:nvPr>
        </p:nvSpPr>
        <p:spPr>
          <a:xfrm>
            <a:off x="2708934" y="1966546"/>
            <a:ext cx="8323484" cy="1622856"/>
          </a:xfrm>
        </p:spPr>
        <p:txBody>
          <a:bodyPr/>
          <a:lstStyle/>
          <a:p>
            <a:r>
              <a:rPr lang="en-GB"/>
              <a:t>Resolution and compensation</a:t>
            </a:r>
          </a:p>
        </p:txBody>
      </p:sp>
      <p:sp>
        <p:nvSpPr>
          <p:cNvPr id="8" name="TextBox 7">
            <a:extLst>
              <a:ext uri="{FF2B5EF4-FFF2-40B4-BE49-F238E27FC236}">
                <a16:creationId xmlns:a16="http://schemas.microsoft.com/office/drawing/2014/main" id="{ED9A0B22-5926-114D-A7ED-289490BDA94C}"/>
              </a:ext>
            </a:extLst>
          </p:cNvPr>
          <p:cNvSpPr txBox="1"/>
          <p:nvPr/>
        </p:nvSpPr>
        <p:spPr>
          <a:xfrm>
            <a:off x="1648230" y="1854644"/>
            <a:ext cx="1060704" cy="923330"/>
          </a:xfrm>
          <a:prstGeom prst="rect">
            <a:avLst/>
          </a:prstGeom>
          <a:noFill/>
        </p:spPr>
        <p:txBody>
          <a:bodyPr wrap="square" rtlCol="0">
            <a:spAutoFit/>
          </a:bodyPr>
          <a:lstStyle/>
          <a:p>
            <a:r>
              <a:rPr lang="en-GB" sz="5400">
                <a:solidFill>
                  <a:schemeClr val="bg1"/>
                </a:solidFill>
                <a:latin typeface="Arial" panose="020B0604020202020204" pitchFamily="34" charset="0"/>
                <a:cs typeface="Arial" panose="020B0604020202020204" pitchFamily="34" charset="0"/>
              </a:rPr>
              <a:t>06</a:t>
            </a:r>
          </a:p>
        </p:txBody>
      </p:sp>
    </p:spTree>
    <p:extLst>
      <p:ext uri="{BB962C8B-B14F-4D97-AF65-F5344CB8AC3E}">
        <p14:creationId xmlns:p14="http://schemas.microsoft.com/office/powerpoint/2010/main" val="1888040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E1D451-8893-1E48-B8DA-AA4D9173C95B}"/>
              </a:ext>
            </a:extLst>
          </p:cNvPr>
          <p:cNvSpPr>
            <a:spLocks noGrp="1"/>
          </p:cNvSpPr>
          <p:nvPr>
            <p:ph type="body" sz="quarter" idx="12"/>
          </p:nvPr>
        </p:nvSpPr>
        <p:spPr>
          <a:xfrm>
            <a:off x="723516" y="1708760"/>
            <a:ext cx="10744968" cy="1552074"/>
          </a:xfrm>
        </p:spPr>
        <p:txBody>
          <a:bodyPr>
            <a:noAutofit/>
          </a:bodyPr>
          <a:lstStyle/>
          <a:p>
            <a:pPr algn="ctr"/>
            <a:r>
              <a:rPr lang="en-GB"/>
              <a:t>As well as needing to improve communication, there is a need for water companies to look into their </a:t>
            </a:r>
            <a:r>
              <a:rPr lang="en-GB" u="sng"/>
              <a:t>resolution processes </a:t>
            </a:r>
          </a:p>
          <a:p>
            <a:pPr algn="ctr"/>
            <a:endParaRPr lang="en-GB"/>
          </a:p>
          <a:p>
            <a:pPr algn="ctr"/>
            <a:endParaRPr lang="en-GB"/>
          </a:p>
        </p:txBody>
      </p:sp>
      <p:pic>
        <p:nvPicPr>
          <p:cNvPr id="3" name="Online Media 2" title="BritainThinks report on sewer flooding – Experiences with wastewater companies - video 10">
            <a:hlinkClick r:id="" action="ppaction://media"/>
            <a:extLst>
              <a:ext uri="{FF2B5EF4-FFF2-40B4-BE49-F238E27FC236}">
                <a16:creationId xmlns:a16="http://schemas.microsoft.com/office/drawing/2014/main" id="{CF416B94-97E6-48D9-AAF9-604F302C62ED}"/>
              </a:ext>
            </a:extLst>
          </p:cNvPr>
          <p:cNvPicPr>
            <a:picLocks noRot="1" noChangeAspect="1"/>
          </p:cNvPicPr>
          <p:nvPr>
            <a:videoFile r:link="rId1"/>
          </p:nvPr>
        </p:nvPicPr>
        <p:blipFill>
          <a:blip r:embed="rId6"/>
          <a:stretch>
            <a:fillRect/>
          </a:stretch>
        </p:blipFill>
        <p:spPr>
          <a:xfrm>
            <a:off x="240313" y="3001332"/>
            <a:ext cx="3803478" cy="2148965"/>
          </a:xfrm>
          <a:prstGeom prst="rect">
            <a:avLst/>
          </a:prstGeom>
        </p:spPr>
      </p:pic>
      <p:pic>
        <p:nvPicPr>
          <p:cNvPr id="5" name="Online Media 4" title="BritainThinks report on sewer flooding – Experiences with wastewater companies - video 8">
            <a:hlinkClick r:id="" action="ppaction://media"/>
            <a:extLst>
              <a:ext uri="{FF2B5EF4-FFF2-40B4-BE49-F238E27FC236}">
                <a16:creationId xmlns:a16="http://schemas.microsoft.com/office/drawing/2014/main" id="{6196400F-79A4-4D37-B401-DF3E7D327A7A}"/>
              </a:ext>
            </a:extLst>
          </p:cNvPr>
          <p:cNvPicPr>
            <a:picLocks noRot="1" noChangeAspect="1"/>
          </p:cNvPicPr>
          <p:nvPr>
            <a:videoFile r:link="rId2"/>
          </p:nvPr>
        </p:nvPicPr>
        <p:blipFill>
          <a:blip r:embed="rId7"/>
          <a:stretch>
            <a:fillRect/>
          </a:stretch>
        </p:blipFill>
        <p:spPr>
          <a:xfrm>
            <a:off x="4194261" y="3000272"/>
            <a:ext cx="3803478" cy="2148965"/>
          </a:xfrm>
          <a:prstGeom prst="rect">
            <a:avLst/>
          </a:prstGeom>
        </p:spPr>
      </p:pic>
      <p:pic>
        <p:nvPicPr>
          <p:cNvPr id="12" name="Online Media 11" title="BritainThinks report on sewer flooding – Experiences with wastewater companies - video 8">
            <a:hlinkClick r:id="" action="ppaction://media"/>
            <a:extLst>
              <a:ext uri="{FF2B5EF4-FFF2-40B4-BE49-F238E27FC236}">
                <a16:creationId xmlns:a16="http://schemas.microsoft.com/office/drawing/2014/main" id="{FC5AE680-87EE-4E16-B044-BADD56E894A1}"/>
              </a:ext>
            </a:extLst>
          </p:cNvPr>
          <p:cNvPicPr>
            <a:picLocks noRot="1" noChangeAspect="1"/>
          </p:cNvPicPr>
          <p:nvPr>
            <a:videoFile r:link="rId3"/>
          </p:nvPr>
        </p:nvPicPr>
        <p:blipFill>
          <a:blip r:embed="rId8"/>
          <a:stretch>
            <a:fillRect/>
          </a:stretch>
        </p:blipFill>
        <p:spPr>
          <a:xfrm>
            <a:off x="8148209" y="3000272"/>
            <a:ext cx="3803478" cy="2148965"/>
          </a:xfrm>
          <a:prstGeom prst="rect">
            <a:avLst/>
          </a:prstGeom>
        </p:spPr>
      </p:pic>
    </p:spTree>
    <p:extLst>
      <p:ext uri="{BB962C8B-B14F-4D97-AF65-F5344CB8AC3E}">
        <p14:creationId xmlns:p14="http://schemas.microsoft.com/office/powerpoint/2010/main" val="314647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12"/>
                </p:tgtEl>
              </p:cMediaNode>
            </p:vide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Bent Up Arrow 23">
            <a:extLst>
              <a:ext uri="{FF2B5EF4-FFF2-40B4-BE49-F238E27FC236}">
                <a16:creationId xmlns:a16="http://schemas.microsoft.com/office/drawing/2014/main" id="{3F9F4562-EA22-964D-BD5C-DAC457AD5930}"/>
              </a:ext>
            </a:extLst>
          </p:cNvPr>
          <p:cNvSpPr/>
          <p:nvPr/>
        </p:nvSpPr>
        <p:spPr>
          <a:xfrm rot="5400000">
            <a:off x="3070521" y="2540626"/>
            <a:ext cx="1618992" cy="1139688"/>
          </a:xfrm>
          <a:prstGeom prst="bentUpArrow">
            <a:avLst>
              <a:gd name="adj1" fmla="val 24008"/>
              <a:gd name="adj2" fmla="val 25000"/>
              <a:gd name="adj3" fmla="val 25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C28B537-6863-8746-BB29-3B94BC5419A1}"/>
              </a:ext>
            </a:extLst>
          </p:cNvPr>
          <p:cNvSpPr>
            <a:spLocks noGrp="1"/>
          </p:cNvSpPr>
          <p:nvPr>
            <p:ph type="body" sz="quarter" idx="12"/>
          </p:nvPr>
        </p:nvSpPr>
        <p:spPr>
          <a:xfrm>
            <a:off x="723516" y="592331"/>
            <a:ext cx="10744968" cy="792960"/>
          </a:xfrm>
        </p:spPr>
        <p:txBody>
          <a:bodyPr>
            <a:noAutofit/>
          </a:bodyPr>
          <a:lstStyle/>
          <a:p>
            <a:r>
              <a:rPr lang="en-GB"/>
              <a:t>Currently, too few customers are experiencing satisfactory resolution of their sewage flooding problem</a:t>
            </a:r>
          </a:p>
        </p:txBody>
      </p:sp>
      <p:sp>
        <p:nvSpPr>
          <p:cNvPr id="16" name="Rectangle 15">
            <a:extLst>
              <a:ext uri="{FF2B5EF4-FFF2-40B4-BE49-F238E27FC236}">
                <a16:creationId xmlns:a16="http://schemas.microsoft.com/office/drawing/2014/main" id="{E26AF43B-A244-2A44-84FB-194C3CA80B54}"/>
              </a:ext>
            </a:extLst>
          </p:cNvPr>
          <p:cNvSpPr/>
          <p:nvPr/>
        </p:nvSpPr>
        <p:spPr>
          <a:xfrm>
            <a:off x="933814" y="1618592"/>
            <a:ext cx="5456475" cy="13647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ndParaRPr>
          </a:p>
          <a:p>
            <a:pPr algn="ctr"/>
            <a:r>
              <a:rPr lang="en-GB" sz="1400" dirty="0">
                <a:solidFill>
                  <a:schemeClr val="tx1"/>
                </a:solidFill>
              </a:rPr>
              <a:t>Across this research, </a:t>
            </a:r>
            <a:r>
              <a:rPr lang="en-GB" sz="1400" b="1" dirty="0">
                <a:solidFill>
                  <a:schemeClr val="tx1"/>
                </a:solidFill>
              </a:rPr>
              <a:t>fewer than a quarter of customers </a:t>
            </a:r>
            <a:r>
              <a:rPr lang="en-GB" sz="1400" dirty="0">
                <a:solidFill>
                  <a:schemeClr val="tx1"/>
                </a:solidFill>
              </a:rPr>
              <a:t>who took part felt that their wastewater company had given them a resolution that they were satisfied with. </a:t>
            </a:r>
          </a:p>
          <a:p>
            <a:pPr algn="ctr"/>
            <a:endParaRPr lang="en-GB" sz="1400" dirty="0">
              <a:solidFill>
                <a:schemeClr val="tx1"/>
              </a:solidFill>
            </a:endParaRPr>
          </a:p>
        </p:txBody>
      </p:sp>
      <p:sp>
        <p:nvSpPr>
          <p:cNvPr id="25" name="Rectangle 24">
            <a:extLst>
              <a:ext uri="{FF2B5EF4-FFF2-40B4-BE49-F238E27FC236}">
                <a16:creationId xmlns:a16="http://schemas.microsoft.com/office/drawing/2014/main" id="{639993CE-CC1A-DB40-80A2-78896E285807}"/>
              </a:ext>
            </a:extLst>
          </p:cNvPr>
          <p:cNvSpPr/>
          <p:nvPr/>
        </p:nvSpPr>
        <p:spPr>
          <a:xfrm>
            <a:off x="4449862" y="3199158"/>
            <a:ext cx="7132903" cy="10428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However, not only are a significant number of customers still waiting for a resolution, but there are also reports of wastewater companies </a:t>
            </a:r>
            <a:r>
              <a:rPr lang="en-GB" sz="1400" b="1" dirty="0">
                <a:solidFill>
                  <a:schemeClr val="tx1"/>
                </a:solidFill>
              </a:rPr>
              <a:t>using avoidance and “pressure” tactics </a:t>
            </a:r>
            <a:r>
              <a:rPr lang="en-GB" sz="1400" dirty="0">
                <a:solidFill>
                  <a:schemeClr val="tx1"/>
                </a:solidFill>
              </a:rPr>
              <a:t>(e.g., giving customers no other options) in relation to resolutions.</a:t>
            </a:r>
          </a:p>
        </p:txBody>
      </p:sp>
      <p:sp>
        <p:nvSpPr>
          <p:cNvPr id="27" name="Rectangular Callout 26">
            <a:extLst>
              <a:ext uri="{FF2B5EF4-FFF2-40B4-BE49-F238E27FC236}">
                <a16:creationId xmlns:a16="http://schemas.microsoft.com/office/drawing/2014/main" id="{D5159A06-2282-A344-BE5F-5FCA331BB3A2}"/>
              </a:ext>
            </a:extLst>
          </p:cNvPr>
          <p:cNvSpPr/>
          <p:nvPr/>
        </p:nvSpPr>
        <p:spPr>
          <a:xfrm>
            <a:off x="1444835" y="4457772"/>
            <a:ext cx="4434432" cy="1618991"/>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“The new resolution would be a new pipe… I’ve been told it’s on a list of problems they review every five years. They have said it’d be £140,000 to fix It, and I think they don’t want to pay.”</a:t>
            </a:r>
          </a:p>
          <a:p>
            <a:pPr marL="22225" lvl="0" algn="r">
              <a:spcBef>
                <a:spcPts val="1800"/>
              </a:spcBef>
              <a:spcAft>
                <a:spcPts val="600"/>
              </a:spcAft>
              <a:defRPr/>
            </a:pPr>
            <a:r>
              <a:rPr lang="en-US" sz="1200">
                <a:solidFill>
                  <a:schemeClr val="tx1"/>
                </a:solidFill>
              </a:rPr>
              <a:t>Internal, multiple, high severity</a:t>
            </a:r>
          </a:p>
        </p:txBody>
      </p:sp>
      <p:sp>
        <p:nvSpPr>
          <p:cNvPr id="28" name="Rectangular Callout 27">
            <a:extLst>
              <a:ext uri="{FF2B5EF4-FFF2-40B4-BE49-F238E27FC236}">
                <a16:creationId xmlns:a16="http://schemas.microsoft.com/office/drawing/2014/main" id="{D7661E48-3359-0F45-9E5F-95338320CA4B}"/>
              </a:ext>
            </a:extLst>
          </p:cNvPr>
          <p:cNvSpPr/>
          <p:nvPr/>
        </p:nvSpPr>
        <p:spPr>
          <a:xfrm>
            <a:off x="6312733" y="4457773"/>
            <a:ext cx="4434432" cy="1618990"/>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“It’s a level pipe [so sewage won’t drain away] They know the problem, and they won’t sort it out.”</a:t>
            </a:r>
          </a:p>
          <a:p>
            <a:pPr marL="22225" lvl="0" algn="r">
              <a:spcBef>
                <a:spcPts val="1800"/>
              </a:spcBef>
              <a:spcAft>
                <a:spcPts val="600"/>
              </a:spcAft>
              <a:defRPr/>
            </a:pPr>
            <a:r>
              <a:rPr lang="en-US" sz="1200">
                <a:solidFill>
                  <a:schemeClr val="tx1"/>
                </a:solidFill>
              </a:rPr>
              <a:t>External, multiple, low severity </a:t>
            </a:r>
          </a:p>
        </p:txBody>
      </p:sp>
    </p:spTree>
    <p:extLst>
      <p:ext uri="{BB962C8B-B14F-4D97-AF65-F5344CB8AC3E}">
        <p14:creationId xmlns:p14="http://schemas.microsoft.com/office/powerpoint/2010/main" val="4105575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9165F69-43CC-994F-B26E-477786706891}"/>
              </a:ext>
            </a:extLst>
          </p:cNvPr>
          <p:cNvSpPr/>
          <p:nvPr/>
        </p:nvSpPr>
        <p:spPr>
          <a:xfrm>
            <a:off x="0" y="0"/>
            <a:ext cx="12240260" cy="826988"/>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536575"/>
            <a:r>
              <a:rPr lang="en-US" sz="2000" b="1" u="sng">
                <a:solidFill>
                  <a:schemeClr val="tx1"/>
                </a:solidFill>
              </a:rPr>
              <a:t>Case study:</a:t>
            </a:r>
            <a:r>
              <a:rPr lang="en-US" sz="2000" b="1">
                <a:solidFill>
                  <a:schemeClr val="tx1"/>
                </a:solidFill>
              </a:rPr>
              <a:t> Low severity, internal, multiple events + </a:t>
            </a:r>
            <a:r>
              <a:rPr lang="en-US" sz="2000" b="1" u="sng">
                <a:solidFill>
                  <a:schemeClr val="tx1"/>
                </a:solidFill>
              </a:rPr>
              <a:t>negative</a:t>
            </a:r>
            <a:r>
              <a:rPr lang="en-US" sz="2000" b="1">
                <a:solidFill>
                  <a:schemeClr val="tx1"/>
                </a:solidFill>
              </a:rPr>
              <a:t> customer service experience</a:t>
            </a:r>
          </a:p>
        </p:txBody>
      </p:sp>
      <p:sp>
        <p:nvSpPr>
          <p:cNvPr id="5" name="Rectangle 4">
            <a:extLst>
              <a:ext uri="{FF2B5EF4-FFF2-40B4-BE49-F238E27FC236}">
                <a16:creationId xmlns:a16="http://schemas.microsoft.com/office/drawing/2014/main" id="{908AC804-E32B-644D-8BE2-C1515883775B}"/>
              </a:ext>
            </a:extLst>
          </p:cNvPr>
          <p:cNvSpPr/>
          <p:nvPr/>
        </p:nvSpPr>
        <p:spPr>
          <a:xfrm>
            <a:off x="710186" y="984006"/>
            <a:ext cx="6523370" cy="792960"/>
          </a:xfrm>
          <a:prstGeom prst="rect">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Nathanial* lives with his wife and young son, having moved into his current property in 2013. His problems have been ongoing for the past nine years and he feels let down by his wastewater company.</a:t>
            </a:r>
          </a:p>
        </p:txBody>
      </p:sp>
      <p:sp>
        <p:nvSpPr>
          <p:cNvPr id="21" name="Rectangle 20">
            <a:extLst>
              <a:ext uri="{FF2B5EF4-FFF2-40B4-BE49-F238E27FC236}">
                <a16:creationId xmlns:a16="http://schemas.microsoft.com/office/drawing/2014/main" id="{BC48FDB0-3ED7-B041-8714-3BC9EF3D3314}"/>
              </a:ext>
            </a:extLst>
          </p:cNvPr>
          <p:cNvSpPr/>
          <p:nvPr/>
        </p:nvSpPr>
        <p:spPr>
          <a:xfrm>
            <a:off x="2905072" y="2216574"/>
            <a:ext cx="2135879" cy="138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tx1"/>
                </a:solidFill>
              </a:rPr>
              <a:t>Upon contacting his wastewater company, they quickly came to ‘flush’ the drain, </a:t>
            </a:r>
            <a:r>
              <a:rPr lang="en-GB" sz="1400" b="1" dirty="0">
                <a:solidFill>
                  <a:schemeClr val="tx1"/>
                </a:solidFill>
              </a:rPr>
              <a:t>however the problem soon re-emerged.</a:t>
            </a:r>
          </a:p>
        </p:txBody>
      </p:sp>
      <p:sp>
        <p:nvSpPr>
          <p:cNvPr id="23" name="Rectangle 22">
            <a:extLst>
              <a:ext uri="{FF2B5EF4-FFF2-40B4-BE49-F238E27FC236}">
                <a16:creationId xmlns:a16="http://schemas.microsoft.com/office/drawing/2014/main" id="{B734C1EF-B536-EF4B-986B-3496051F8958}"/>
              </a:ext>
            </a:extLst>
          </p:cNvPr>
          <p:cNvSpPr/>
          <p:nvPr/>
        </p:nvSpPr>
        <p:spPr>
          <a:xfrm>
            <a:off x="5476103" y="2978628"/>
            <a:ext cx="2135880" cy="1931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tx1"/>
                </a:solidFill>
              </a:rPr>
              <a:t>Upon further investigation Nathanial’s wastewater company found </a:t>
            </a:r>
            <a:r>
              <a:rPr lang="en-GB" sz="1400" b="1" dirty="0">
                <a:solidFill>
                  <a:schemeClr val="tx1"/>
                </a:solidFill>
              </a:rPr>
              <a:t>the real problem to be a broken pipe </a:t>
            </a:r>
            <a:r>
              <a:rPr lang="en-GB" sz="1400" dirty="0">
                <a:solidFill>
                  <a:schemeClr val="tx1"/>
                </a:solidFill>
              </a:rPr>
              <a:t>but refused to fix it due to expense. </a:t>
            </a:r>
          </a:p>
        </p:txBody>
      </p:sp>
      <p:sp>
        <p:nvSpPr>
          <p:cNvPr id="24" name="Rectangle 23">
            <a:extLst>
              <a:ext uri="{FF2B5EF4-FFF2-40B4-BE49-F238E27FC236}">
                <a16:creationId xmlns:a16="http://schemas.microsoft.com/office/drawing/2014/main" id="{03C3BE88-B382-224B-8EB5-111CDF7D8B77}"/>
              </a:ext>
            </a:extLst>
          </p:cNvPr>
          <p:cNvSpPr/>
          <p:nvPr/>
        </p:nvSpPr>
        <p:spPr>
          <a:xfrm>
            <a:off x="10099500" y="3456375"/>
            <a:ext cx="2035350" cy="1931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a:solidFill>
                  <a:schemeClr val="tx1"/>
                </a:solidFill>
              </a:rPr>
              <a:t>Nathanial has been told he is on a wait list to get his pipe fixed, although </a:t>
            </a:r>
            <a:r>
              <a:rPr lang="en-GB" sz="1400" b="1">
                <a:solidFill>
                  <a:schemeClr val="tx1"/>
                </a:solidFill>
              </a:rPr>
              <a:t>no timeframe for resolution </a:t>
            </a:r>
            <a:r>
              <a:rPr lang="en-GB" sz="1400">
                <a:solidFill>
                  <a:schemeClr val="tx1"/>
                </a:solidFill>
              </a:rPr>
              <a:t>has been given.</a:t>
            </a:r>
          </a:p>
        </p:txBody>
      </p:sp>
      <p:sp>
        <p:nvSpPr>
          <p:cNvPr id="25" name="Rectangle 24">
            <a:extLst>
              <a:ext uri="{FF2B5EF4-FFF2-40B4-BE49-F238E27FC236}">
                <a16:creationId xmlns:a16="http://schemas.microsoft.com/office/drawing/2014/main" id="{ED9B8951-53A3-4342-9E5D-65B8E72463CD}"/>
              </a:ext>
            </a:extLst>
          </p:cNvPr>
          <p:cNvSpPr/>
          <p:nvPr/>
        </p:nvSpPr>
        <p:spPr>
          <a:xfrm>
            <a:off x="366038" y="2685997"/>
            <a:ext cx="1787967" cy="1931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a:solidFill>
                  <a:schemeClr val="tx1"/>
                </a:solidFill>
              </a:rPr>
              <a:t>In 2013, Nathanial started to experience </a:t>
            </a:r>
            <a:r>
              <a:rPr lang="en-GB" sz="1400" b="1">
                <a:solidFill>
                  <a:schemeClr val="tx1"/>
                </a:solidFill>
              </a:rPr>
              <a:t>problems with drainage, smells and sewage coming up </a:t>
            </a:r>
            <a:r>
              <a:rPr lang="en-GB" sz="1400">
                <a:solidFill>
                  <a:schemeClr val="tx1"/>
                </a:solidFill>
              </a:rPr>
              <a:t>the toilet, bath and sink. </a:t>
            </a:r>
          </a:p>
        </p:txBody>
      </p:sp>
      <p:sp>
        <p:nvSpPr>
          <p:cNvPr id="26" name="Rectangle 25">
            <a:extLst>
              <a:ext uri="{FF2B5EF4-FFF2-40B4-BE49-F238E27FC236}">
                <a16:creationId xmlns:a16="http://schemas.microsoft.com/office/drawing/2014/main" id="{6889D33D-EBCA-EB4B-B6CF-6DB62291BDC2}"/>
              </a:ext>
            </a:extLst>
          </p:cNvPr>
          <p:cNvSpPr/>
          <p:nvPr/>
        </p:nvSpPr>
        <p:spPr>
          <a:xfrm>
            <a:off x="7341128" y="984006"/>
            <a:ext cx="4212000" cy="792000"/>
          </a:xfrm>
          <a:prstGeom prst="rect">
            <a:avLst/>
          </a:prstGeom>
          <a:no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22225" lvl="0" algn="ctr">
              <a:defRPr/>
            </a:pPr>
            <a:r>
              <a:rPr lang="en-US" sz="1400" b="1">
                <a:solidFill>
                  <a:schemeClr val="tx1"/>
                </a:solidFill>
                <a:latin typeface="Arial" charset="0"/>
                <a:ea typeface="Arial" charset="0"/>
                <a:cs typeface="Arial" charset="0"/>
              </a:rPr>
              <a:t>SEVERITY SCORE: 10/10 </a:t>
            </a:r>
            <a:r>
              <a:rPr lang="en-GB" sz="1400">
                <a:solidFill>
                  <a:schemeClr val="tx1"/>
                </a:solidFill>
              </a:rPr>
              <a:t>Whilst individual events are low impact, the ongoing nature of the issue has caused extreme stress and frustration.</a:t>
            </a:r>
            <a:endParaRPr lang="en-US" sz="1400" i="1">
              <a:solidFill>
                <a:schemeClr val="tx1"/>
              </a:solidFill>
              <a:latin typeface="Arial" charset="0"/>
              <a:ea typeface="Arial" charset="0"/>
              <a:cs typeface="Arial" charset="0"/>
            </a:endParaRPr>
          </a:p>
        </p:txBody>
      </p:sp>
      <p:sp>
        <p:nvSpPr>
          <p:cNvPr id="27" name="Rectangular Callout 26">
            <a:extLst>
              <a:ext uri="{FF2B5EF4-FFF2-40B4-BE49-F238E27FC236}">
                <a16:creationId xmlns:a16="http://schemas.microsoft.com/office/drawing/2014/main" id="{994CEB17-F33F-DC4B-8A37-D40E98404B7E}"/>
              </a:ext>
            </a:extLst>
          </p:cNvPr>
          <p:cNvSpPr/>
          <p:nvPr/>
        </p:nvSpPr>
        <p:spPr>
          <a:xfrm>
            <a:off x="256586" y="4987899"/>
            <a:ext cx="4263286" cy="1215486"/>
          </a:xfrm>
          <a:prstGeom prst="wedgeRectCallout">
            <a:avLst>
              <a:gd name="adj1" fmla="val -4117"/>
              <a:gd name="adj2" fmla="val 60659"/>
            </a:avLst>
          </a:pr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22225" lvl="0" algn="ctr">
              <a:spcBef>
                <a:spcPts val="1800"/>
              </a:spcBef>
              <a:spcAft>
                <a:spcPts val="600"/>
              </a:spcAft>
              <a:defRPr/>
            </a:pPr>
            <a:r>
              <a:rPr lang="en-US" sz="1300" i="1">
                <a:solidFill>
                  <a:schemeClr val="tx1"/>
                </a:solidFill>
              </a:rPr>
              <a:t>“If it happened just the once you could deal with it, but its constant. </a:t>
            </a:r>
            <a:r>
              <a:rPr lang="en-US" sz="1300" b="1" i="1">
                <a:solidFill>
                  <a:schemeClr val="tx1"/>
                </a:solidFill>
              </a:rPr>
              <a:t>You worry about the harm you could be doing to your child</a:t>
            </a:r>
            <a:r>
              <a:rPr lang="en-US" sz="1300" i="1">
                <a:solidFill>
                  <a:schemeClr val="tx1"/>
                </a:solidFill>
              </a:rPr>
              <a:t> - is he going to get a long-term health issue because he's bathing in potentially unclean water? Is the air clean?”</a:t>
            </a:r>
          </a:p>
        </p:txBody>
      </p:sp>
      <p:sp>
        <p:nvSpPr>
          <p:cNvPr id="28" name="Rectangular Callout 27">
            <a:extLst>
              <a:ext uri="{FF2B5EF4-FFF2-40B4-BE49-F238E27FC236}">
                <a16:creationId xmlns:a16="http://schemas.microsoft.com/office/drawing/2014/main" id="{1ED19403-C194-A543-96AA-A7D56D832FAB}"/>
              </a:ext>
            </a:extLst>
          </p:cNvPr>
          <p:cNvSpPr/>
          <p:nvPr/>
        </p:nvSpPr>
        <p:spPr>
          <a:xfrm>
            <a:off x="9013371" y="4987901"/>
            <a:ext cx="2863816" cy="1215485"/>
          </a:xfrm>
          <a:prstGeom prst="wedgeRectCallout">
            <a:avLst>
              <a:gd name="adj1" fmla="val -4117"/>
              <a:gd name="adj2" fmla="val 60659"/>
            </a:avLst>
          </a:pr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22225" lvl="0" algn="ctr">
              <a:spcBef>
                <a:spcPts val="1800"/>
              </a:spcBef>
              <a:spcAft>
                <a:spcPts val="600"/>
              </a:spcAft>
              <a:defRPr/>
            </a:pPr>
            <a:r>
              <a:rPr lang="en-US" sz="1300" i="1">
                <a:solidFill>
                  <a:schemeClr val="tx1"/>
                </a:solidFill>
              </a:rPr>
              <a:t>“At first, I thought the flushing was sufficient, but </a:t>
            </a:r>
            <a:r>
              <a:rPr lang="en-US" sz="1300" b="1" i="1">
                <a:solidFill>
                  <a:schemeClr val="tx1"/>
                </a:solidFill>
              </a:rPr>
              <a:t>slowly over time you realise its not okay</a:t>
            </a:r>
            <a:r>
              <a:rPr lang="en-US" sz="1300" i="1">
                <a:solidFill>
                  <a:schemeClr val="tx1"/>
                </a:solidFill>
              </a:rPr>
              <a:t>. And then you realise </a:t>
            </a:r>
            <a:r>
              <a:rPr lang="en-US" sz="1300" b="1" i="1">
                <a:solidFill>
                  <a:schemeClr val="tx1"/>
                </a:solidFill>
              </a:rPr>
              <a:t>it’s a long-term problem that is being ignored</a:t>
            </a:r>
            <a:r>
              <a:rPr lang="en-US" sz="1300" i="1">
                <a:solidFill>
                  <a:schemeClr val="tx1"/>
                </a:solidFill>
              </a:rPr>
              <a:t>.” </a:t>
            </a:r>
          </a:p>
        </p:txBody>
      </p:sp>
      <p:sp>
        <p:nvSpPr>
          <p:cNvPr id="29" name="Rectangular Callout 28">
            <a:extLst>
              <a:ext uri="{FF2B5EF4-FFF2-40B4-BE49-F238E27FC236}">
                <a16:creationId xmlns:a16="http://schemas.microsoft.com/office/drawing/2014/main" id="{CE8331C4-F8C1-3740-93DD-C88B3EFBC02A}"/>
              </a:ext>
            </a:extLst>
          </p:cNvPr>
          <p:cNvSpPr/>
          <p:nvPr/>
        </p:nvSpPr>
        <p:spPr>
          <a:xfrm>
            <a:off x="4634978" y="4987900"/>
            <a:ext cx="4263286" cy="1215485"/>
          </a:xfrm>
          <a:prstGeom prst="wedgeRectCallout">
            <a:avLst>
              <a:gd name="adj1" fmla="val -4117"/>
              <a:gd name="adj2" fmla="val 60659"/>
            </a:avLst>
          </a:pr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22225" lvl="0" algn="ctr">
              <a:spcBef>
                <a:spcPts val="1800"/>
              </a:spcBef>
              <a:spcAft>
                <a:spcPts val="600"/>
              </a:spcAft>
              <a:defRPr/>
            </a:pPr>
            <a:r>
              <a:rPr lang="en-US" sz="1300" i="1">
                <a:solidFill>
                  <a:schemeClr val="tx1"/>
                </a:solidFill>
              </a:rPr>
              <a:t>“</a:t>
            </a:r>
            <a:r>
              <a:rPr lang="en-US" sz="1300" b="1" i="1">
                <a:solidFill>
                  <a:schemeClr val="tx1"/>
                </a:solidFill>
              </a:rPr>
              <a:t>It’s taking a massive amount of time and energy</a:t>
            </a:r>
            <a:r>
              <a:rPr lang="en-US" sz="1300" i="1">
                <a:solidFill>
                  <a:schemeClr val="tx1"/>
                </a:solidFill>
              </a:rPr>
              <a:t>. I feel like a dog with a bone, I don't want to let go. They shouldn't get away with it. Even if we moved, I would feel bad on the next people. </a:t>
            </a:r>
            <a:r>
              <a:rPr lang="en-US" sz="1300" b="1" i="1">
                <a:solidFill>
                  <a:schemeClr val="tx1"/>
                </a:solidFill>
              </a:rPr>
              <a:t>I can't forget about it because it keeps happening.</a:t>
            </a:r>
            <a:r>
              <a:rPr lang="en-US" sz="1300" i="1">
                <a:solidFill>
                  <a:schemeClr val="tx1"/>
                </a:solidFill>
              </a:rPr>
              <a:t>” </a:t>
            </a:r>
          </a:p>
        </p:txBody>
      </p:sp>
      <p:sp>
        <p:nvSpPr>
          <p:cNvPr id="31" name="TextBox 30">
            <a:extLst>
              <a:ext uri="{FF2B5EF4-FFF2-40B4-BE49-F238E27FC236}">
                <a16:creationId xmlns:a16="http://schemas.microsoft.com/office/drawing/2014/main" id="{D74F4FDA-97BF-3C49-9227-8A263396DD15}"/>
              </a:ext>
            </a:extLst>
          </p:cNvPr>
          <p:cNvSpPr txBox="1"/>
          <p:nvPr/>
        </p:nvSpPr>
        <p:spPr>
          <a:xfrm>
            <a:off x="0" y="6501236"/>
            <a:ext cx="8066314" cy="261610"/>
          </a:xfrm>
          <a:prstGeom prst="rect">
            <a:avLst/>
          </a:prstGeom>
          <a:noFill/>
        </p:spPr>
        <p:txBody>
          <a:bodyPr wrap="square" rtlCol="0">
            <a:spAutoFit/>
          </a:bodyPr>
          <a:lstStyle/>
          <a:p>
            <a:r>
              <a:rPr lang="en-US" sz="1050" i="1"/>
              <a:t>*Names have been changed. </a:t>
            </a:r>
            <a:r>
              <a:rPr lang="en-GB" sz="1050" i="1"/>
              <a:t>Severity scores based on customer's perception of impact</a:t>
            </a:r>
            <a:endParaRPr lang="en-US" sz="1050" i="1"/>
          </a:p>
        </p:txBody>
      </p:sp>
      <p:sp>
        <p:nvSpPr>
          <p:cNvPr id="32" name="Rectangle 31">
            <a:extLst>
              <a:ext uri="{FF2B5EF4-FFF2-40B4-BE49-F238E27FC236}">
                <a16:creationId xmlns:a16="http://schemas.microsoft.com/office/drawing/2014/main" id="{D31E7C17-F113-7E46-897B-D5CAD7F318A2}"/>
              </a:ext>
            </a:extLst>
          </p:cNvPr>
          <p:cNvSpPr/>
          <p:nvPr/>
        </p:nvSpPr>
        <p:spPr>
          <a:xfrm>
            <a:off x="7769284" y="2018483"/>
            <a:ext cx="2675995" cy="138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tx1"/>
                </a:solidFill>
              </a:rPr>
              <a:t>Nathanial has being </a:t>
            </a:r>
            <a:r>
              <a:rPr lang="en-GB" sz="1400" b="1" dirty="0">
                <a:solidFill>
                  <a:schemeClr val="tx1"/>
                </a:solidFill>
              </a:rPr>
              <a:t>fighting his wastewater company on this issue for over 8 years, </a:t>
            </a:r>
            <a:r>
              <a:rPr lang="en-GB" sz="1400" dirty="0">
                <a:solidFill>
                  <a:schemeClr val="tx1"/>
                </a:solidFill>
              </a:rPr>
              <a:t>with multiple forms of contact, even escalating to a lawyer, his local MP and Ofwat.</a:t>
            </a:r>
            <a:endParaRPr lang="en-GB" sz="1400" b="1" dirty="0">
              <a:solidFill>
                <a:schemeClr val="tx1"/>
              </a:solidFill>
            </a:endParaRPr>
          </a:p>
        </p:txBody>
      </p:sp>
      <p:sp>
        <p:nvSpPr>
          <p:cNvPr id="9" name="Freeform 8">
            <a:extLst>
              <a:ext uri="{FF2B5EF4-FFF2-40B4-BE49-F238E27FC236}">
                <a16:creationId xmlns:a16="http://schemas.microsoft.com/office/drawing/2014/main" id="{F7AA2FDF-1961-BB45-98E3-9684FE453420}"/>
              </a:ext>
            </a:extLst>
          </p:cNvPr>
          <p:cNvSpPr/>
          <p:nvPr/>
        </p:nvSpPr>
        <p:spPr>
          <a:xfrm>
            <a:off x="57150" y="1867665"/>
            <a:ext cx="12348000" cy="2463904"/>
          </a:xfrm>
          <a:custGeom>
            <a:avLst/>
            <a:gdLst>
              <a:gd name="connsiteX0" fmla="*/ 0 w 12323602"/>
              <a:gd name="connsiteY0" fmla="*/ 861248 h 2463904"/>
              <a:gd name="connsiteX1" fmla="*/ 1285875 w 12323602"/>
              <a:gd name="connsiteY1" fmla="*/ 275460 h 2463904"/>
              <a:gd name="connsiteX2" fmla="*/ 2857500 w 12323602"/>
              <a:gd name="connsiteY2" fmla="*/ 1547048 h 2463904"/>
              <a:gd name="connsiteX3" fmla="*/ 4229100 w 12323602"/>
              <a:gd name="connsiteY3" fmla="*/ 2447160 h 2463904"/>
              <a:gd name="connsiteX4" fmla="*/ 6257925 w 12323602"/>
              <a:gd name="connsiteY4" fmla="*/ 761235 h 2463904"/>
              <a:gd name="connsiteX5" fmla="*/ 8272463 w 12323602"/>
              <a:gd name="connsiteY5" fmla="*/ 1575623 h 2463904"/>
              <a:gd name="connsiteX6" fmla="*/ 9429750 w 12323602"/>
              <a:gd name="connsiteY6" fmla="*/ 1861373 h 2463904"/>
              <a:gd name="connsiteX7" fmla="*/ 10401300 w 12323602"/>
              <a:gd name="connsiteY7" fmla="*/ 1447035 h 2463904"/>
              <a:gd name="connsiteX8" fmla="*/ 12030075 w 12323602"/>
              <a:gd name="connsiteY8" fmla="*/ 204023 h 2463904"/>
              <a:gd name="connsiteX9" fmla="*/ 12030075 w 12323602"/>
              <a:gd name="connsiteY9" fmla="*/ 204023 h 2463904"/>
              <a:gd name="connsiteX10" fmla="*/ 12287250 w 12323602"/>
              <a:gd name="connsiteY10" fmla="*/ 3998 h 2463904"/>
              <a:gd name="connsiteX11" fmla="*/ 12315825 w 12323602"/>
              <a:gd name="connsiteY11" fmla="*/ 89723 h 246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23602" h="2463904">
                <a:moveTo>
                  <a:pt x="0" y="861248"/>
                </a:moveTo>
                <a:cubicBezTo>
                  <a:pt x="404812" y="511204"/>
                  <a:pt x="809625" y="161160"/>
                  <a:pt x="1285875" y="275460"/>
                </a:cubicBezTo>
                <a:cubicBezTo>
                  <a:pt x="1762125" y="389760"/>
                  <a:pt x="2366963" y="1185098"/>
                  <a:pt x="2857500" y="1547048"/>
                </a:cubicBezTo>
                <a:cubicBezTo>
                  <a:pt x="3348037" y="1908998"/>
                  <a:pt x="3662363" y="2578129"/>
                  <a:pt x="4229100" y="2447160"/>
                </a:cubicBezTo>
                <a:cubicBezTo>
                  <a:pt x="4795837" y="2316191"/>
                  <a:pt x="5584031" y="906491"/>
                  <a:pt x="6257925" y="761235"/>
                </a:cubicBezTo>
                <a:cubicBezTo>
                  <a:pt x="6931819" y="615979"/>
                  <a:pt x="7743826" y="1392267"/>
                  <a:pt x="8272463" y="1575623"/>
                </a:cubicBezTo>
                <a:cubicBezTo>
                  <a:pt x="8801100" y="1758979"/>
                  <a:pt x="9074944" y="1882804"/>
                  <a:pt x="9429750" y="1861373"/>
                </a:cubicBezTo>
                <a:cubicBezTo>
                  <a:pt x="9784556" y="1839942"/>
                  <a:pt x="9967913" y="1723260"/>
                  <a:pt x="10401300" y="1447035"/>
                </a:cubicBezTo>
                <a:cubicBezTo>
                  <a:pt x="10834687" y="1170810"/>
                  <a:pt x="12030075" y="204023"/>
                  <a:pt x="12030075" y="204023"/>
                </a:cubicBezTo>
                <a:lnTo>
                  <a:pt x="12030075" y="204023"/>
                </a:lnTo>
                <a:cubicBezTo>
                  <a:pt x="12072937" y="170686"/>
                  <a:pt x="12239625" y="23048"/>
                  <a:pt x="12287250" y="3998"/>
                </a:cubicBezTo>
                <a:cubicBezTo>
                  <a:pt x="12334875" y="-15052"/>
                  <a:pt x="12325350" y="37335"/>
                  <a:pt x="12315825" y="89723"/>
                </a:cubicBezTo>
              </a:path>
            </a:pathLst>
          </a:custGeom>
          <a:ln w="28575">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20" name="Graphic 19">
            <a:extLst>
              <a:ext uri="{FF2B5EF4-FFF2-40B4-BE49-F238E27FC236}">
                <a16:creationId xmlns:a16="http://schemas.microsoft.com/office/drawing/2014/main" id="{289023B9-B9E2-6243-A98E-75CCCD1447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8568" y="1883376"/>
            <a:ext cx="952500" cy="952500"/>
          </a:xfrm>
          <a:prstGeom prst="rect">
            <a:avLst/>
          </a:prstGeom>
        </p:spPr>
      </p:pic>
      <p:pic>
        <p:nvPicPr>
          <p:cNvPr id="4" name="Graphic 3">
            <a:extLst>
              <a:ext uri="{FF2B5EF4-FFF2-40B4-BE49-F238E27FC236}">
                <a16:creationId xmlns:a16="http://schemas.microsoft.com/office/drawing/2014/main" id="{9EA8BA92-4135-2843-A364-C7194C7512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53207" y="3493027"/>
            <a:ext cx="952500" cy="952500"/>
          </a:xfrm>
          <a:prstGeom prst="rect">
            <a:avLst/>
          </a:prstGeom>
        </p:spPr>
      </p:pic>
      <p:pic>
        <p:nvPicPr>
          <p:cNvPr id="7" name="Graphic 6">
            <a:extLst>
              <a:ext uri="{FF2B5EF4-FFF2-40B4-BE49-F238E27FC236}">
                <a16:creationId xmlns:a16="http://schemas.microsoft.com/office/drawing/2014/main" id="{9E2849B7-ED9C-BC46-AFF5-887CF523CF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1467" y="2546595"/>
            <a:ext cx="821661" cy="821661"/>
          </a:xfrm>
          <a:prstGeom prst="rect">
            <a:avLst/>
          </a:prstGeom>
        </p:spPr>
      </p:pic>
      <p:pic>
        <p:nvPicPr>
          <p:cNvPr id="10" name="Graphic 9">
            <a:extLst>
              <a:ext uri="{FF2B5EF4-FFF2-40B4-BE49-F238E27FC236}">
                <a16:creationId xmlns:a16="http://schemas.microsoft.com/office/drawing/2014/main" id="{B7C76FF1-3959-8049-9656-B52579C108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90760" y="2167808"/>
            <a:ext cx="850900" cy="850900"/>
          </a:xfrm>
          <a:prstGeom prst="rect">
            <a:avLst/>
          </a:prstGeom>
        </p:spPr>
      </p:pic>
      <p:pic>
        <p:nvPicPr>
          <p:cNvPr id="12" name="Graphic 11">
            <a:extLst>
              <a:ext uri="{FF2B5EF4-FFF2-40B4-BE49-F238E27FC236}">
                <a16:creationId xmlns:a16="http://schemas.microsoft.com/office/drawing/2014/main" id="{040336DF-D500-844C-8654-836CD5EE91D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98264" y="3368256"/>
            <a:ext cx="768000" cy="768000"/>
          </a:xfrm>
          <a:prstGeom prst="rect">
            <a:avLst/>
          </a:prstGeom>
        </p:spPr>
      </p:pic>
      <p:cxnSp>
        <p:nvCxnSpPr>
          <p:cNvPr id="14" name="Straight Arrow Connector 13">
            <a:extLst>
              <a:ext uri="{FF2B5EF4-FFF2-40B4-BE49-F238E27FC236}">
                <a16:creationId xmlns:a16="http://schemas.microsoft.com/office/drawing/2014/main" id="{C71BC640-DE72-8C4C-AEF4-65E7947EDB7A}"/>
              </a:ext>
            </a:extLst>
          </p:cNvPr>
          <p:cNvCxnSpPr>
            <a:cxnSpLocks/>
          </p:cNvCxnSpPr>
          <p:nvPr/>
        </p:nvCxnSpPr>
        <p:spPr>
          <a:xfrm flipV="1">
            <a:off x="109969" y="2029665"/>
            <a:ext cx="600217" cy="4246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AA478AF-4411-1641-83F8-48CE9091B717}"/>
              </a:ext>
            </a:extLst>
          </p:cNvPr>
          <p:cNvSpPr txBox="1"/>
          <p:nvPr/>
        </p:nvSpPr>
        <p:spPr>
          <a:xfrm rot="19313500">
            <a:off x="5587" y="2044656"/>
            <a:ext cx="613016" cy="261610"/>
          </a:xfrm>
          <a:prstGeom prst="rect">
            <a:avLst/>
          </a:prstGeom>
          <a:noFill/>
        </p:spPr>
        <p:txBody>
          <a:bodyPr wrap="square" rtlCol="0">
            <a:spAutoFit/>
          </a:bodyPr>
          <a:lstStyle/>
          <a:p>
            <a:r>
              <a:rPr lang="en-US" sz="1100" i="1"/>
              <a:t>Time</a:t>
            </a:r>
          </a:p>
        </p:txBody>
      </p:sp>
    </p:spTree>
    <p:extLst>
      <p:ext uri="{BB962C8B-B14F-4D97-AF65-F5344CB8AC3E}">
        <p14:creationId xmlns:p14="http://schemas.microsoft.com/office/powerpoint/2010/main" val="1115185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9165F69-43CC-994F-B26E-477786706891}"/>
              </a:ext>
            </a:extLst>
          </p:cNvPr>
          <p:cNvSpPr/>
          <p:nvPr/>
        </p:nvSpPr>
        <p:spPr>
          <a:xfrm>
            <a:off x="0" y="0"/>
            <a:ext cx="12240260" cy="82698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536575"/>
            <a:r>
              <a:rPr lang="en-US" sz="2000" b="1" u="sng">
                <a:solidFill>
                  <a:schemeClr val="bg1"/>
                </a:solidFill>
              </a:rPr>
              <a:t>Case study:</a:t>
            </a:r>
            <a:r>
              <a:rPr lang="en-US" sz="2000" b="1">
                <a:solidFill>
                  <a:schemeClr val="bg1"/>
                </a:solidFill>
              </a:rPr>
              <a:t> Low severity, internal, multiple events + </a:t>
            </a:r>
            <a:r>
              <a:rPr lang="en-US" sz="2000" b="1" u="sng">
                <a:solidFill>
                  <a:schemeClr val="bg1"/>
                </a:solidFill>
              </a:rPr>
              <a:t>positive</a:t>
            </a:r>
            <a:r>
              <a:rPr lang="en-US" sz="2000" b="1">
                <a:solidFill>
                  <a:schemeClr val="bg1"/>
                </a:solidFill>
              </a:rPr>
              <a:t> customer service experience</a:t>
            </a:r>
          </a:p>
        </p:txBody>
      </p:sp>
      <p:sp>
        <p:nvSpPr>
          <p:cNvPr id="5" name="Rectangle 4">
            <a:extLst>
              <a:ext uri="{FF2B5EF4-FFF2-40B4-BE49-F238E27FC236}">
                <a16:creationId xmlns:a16="http://schemas.microsoft.com/office/drawing/2014/main" id="{908AC804-E32B-644D-8BE2-C1515883775B}"/>
              </a:ext>
            </a:extLst>
          </p:cNvPr>
          <p:cNvSpPr/>
          <p:nvPr/>
        </p:nvSpPr>
        <p:spPr>
          <a:xfrm>
            <a:off x="710186" y="984006"/>
            <a:ext cx="6523370" cy="792960"/>
          </a:xfrm>
          <a:prstGeom prst="rect">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Dean* lives alone in a small village with his two dogs. Whilst he has experienced multiple events, </a:t>
            </a:r>
            <a:r>
              <a:rPr lang="en-GB" sz="1400" b="1" u="sng">
                <a:solidFill>
                  <a:schemeClr val="tx1"/>
                </a:solidFill>
              </a:rPr>
              <a:t>strong customer service has minimised the impact</a:t>
            </a:r>
            <a:r>
              <a:rPr lang="en-GB" sz="1400" b="1">
                <a:solidFill>
                  <a:schemeClr val="tx1"/>
                </a:solidFill>
              </a:rPr>
              <a:t>. </a:t>
            </a:r>
          </a:p>
        </p:txBody>
      </p:sp>
      <p:sp>
        <p:nvSpPr>
          <p:cNvPr id="23" name="Rectangle 22">
            <a:extLst>
              <a:ext uri="{FF2B5EF4-FFF2-40B4-BE49-F238E27FC236}">
                <a16:creationId xmlns:a16="http://schemas.microsoft.com/office/drawing/2014/main" id="{B734C1EF-B536-EF4B-986B-3496051F8958}"/>
              </a:ext>
            </a:extLst>
          </p:cNvPr>
          <p:cNvSpPr/>
          <p:nvPr/>
        </p:nvSpPr>
        <p:spPr>
          <a:xfrm>
            <a:off x="2840898" y="3132376"/>
            <a:ext cx="2635596" cy="1706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tx1"/>
                </a:solidFill>
              </a:rPr>
              <a:t>The wastewater company were able to </a:t>
            </a:r>
            <a:r>
              <a:rPr lang="en-GB" sz="1400" b="1" dirty="0">
                <a:solidFill>
                  <a:schemeClr val="tx1"/>
                </a:solidFill>
              </a:rPr>
              <a:t>easily unblock a blockage in his waste pipe and delivered great customer service in doing so</a:t>
            </a:r>
            <a:r>
              <a:rPr lang="en-GB" sz="1400" dirty="0">
                <a:solidFill>
                  <a:schemeClr val="tx1"/>
                </a:solidFill>
              </a:rPr>
              <a:t>. However they warned the issue may occur again.</a:t>
            </a:r>
          </a:p>
        </p:txBody>
      </p:sp>
      <p:sp>
        <p:nvSpPr>
          <p:cNvPr id="24" name="Rectangle 23">
            <a:extLst>
              <a:ext uri="{FF2B5EF4-FFF2-40B4-BE49-F238E27FC236}">
                <a16:creationId xmlns:a16="http://schemas.microsoft.com/office/drawing/2014/main" id="{03C3BE88-B382-224B-8EB5-111CDF7D8B77}"/>
              </a:ext>
            </a:extLst>
          </p:cNvPr>
          <p:cNvSpPr/>
          <p:nvPr/>
        </p:nvSpPr>
        <p:spPr>
          <a:xfrm>
            <a:off x="9061296" y="2692785"/>
            <a:ext cx="2635596" cy="1706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tx1"/>
                </a:solidFill>
              </a:rPr>
              <a:t>Dean’s wastewater company has proactively called him to check on the issue. Although it has not been resolved completely, </a:t>
            </a:r>
            <a:r>
              <a:rPr lang="en-GB" sz="1400" b="1" dirty="0">
                <a:solidFill>
                  <a:schemeClr val="tx1"/>
                </a:solidFill>
              </a:rPr>
              <a:t>Dean is happy with his current situation and feels confident should issues arise again, they will be resolved quickly.</a:t>
            </a:r>
            <a:endParaRPr lang="en-GB" sz="1400" dirty="0">
              <a:solidFill>
                <a:schemeClr val="tx1"/>
              </a:solidFill>
            </a:endParaRPr>
          </a:p>
        </p:txBody>
      </p:sp>
      <p:sp>
        <p:nvSpPr>
          <p:cNvPr id="25" name="Rectangle 24">
            <a:extLst>
              <a:ext uri="{FF2B5EF4-FFF2-40B4-BE49-F238E27FC236}">
                <a16:creationId xmlns:a16="http://schemas.microsoft.com/office/drawing/2014/main" id="{ED9B8951-53A3-4342-9E5D-65B8E72463CD}"/>
              </a:ext>
            </a:extLst>
          </p:cNvPr>
          <p:cNvSpPr/>
          <p:nvPr/>
        </p:nvSpPr>
        <p:spPr>
          <a:xfrm>
            <a:off x="666762" y="2798648"/>
            <a:ext cx="1635107" cy="1931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a:solidFill>
                  <a:schemeClr val="tx1"/>
                </a:solidFill>
              </a:rPr>
              <a:t>Last year Dean started to experience </a:t>
            </a:r>
            <a:r>
              <a:rPr lang="en-GB" sz="1400" b="1">
                <a:solidFill>
                  <a:schemeClr val="tx1"/>
                </a:solidFill>
              </a:rPr>
              <a:t>drainage issues in both his shower and his toilet.</a:t>
            </a:r>
          </a:p>
        </p:txBody>
      </p:sp>
      <p:sp>
        <p:nvSpPr>
          <p:cNvPr id="26" name="Rectangle 25">
            <a:extLst>
              <a:ext uri="{FF2B5EF4-FFF2-40B4-BE49-F238E27FC236}">
                <a16:creationId xmlns:a16="http://schemas.microsoft.com/office/drawing/2014/main" id="{6889D33D-EBCA-EB4B-B6CF-6DB62291BDC2}"/>
              </a:ext>
            </a:extLst>
          </p:cNvPr>
          <p:cNvSpPr/>
          <p:nvPr/>
        </p:nvSpPr>
        <p:spPr>
          <a:xfrm>
            <a:off x="7341127" y="984006"/>
            <a:ext cx="4536059" cy="792000"/>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22225" lvl="0" algn="ctr">
              <a:spcBef>
                <a:spcPts val="600"/>
              </a:spcBef>
              <a:spcAft>
                <a:spcPts val="600"/>
              </a:spcAft>
              <a:defRPr/>
            </a:pPr>
            <a:r>
              <a:rPr lang="en-US" sz="1400" b="1" dirty="0">
                <a:solidFill>
                  <a:schemeClr val="tx1"/>
                </a:solidFill>
                <a:latin typeface="Arial" charset="0"/>
                <a:ea typeface="Arial" charset="0"/>
                <a:cs typeface="Arial" charset="0"/>
              </a:rPr>
              <a:t>SEVERITY SCORE: 6/10 </a:t>
            </a:r>
            <a:r>
              <a:rPr lang="en-GB" sz="1400" dirty="0">
                <a:solidFill>
                  <a:schemeClr val="tx1"/>
                </a:solidFill>
                <a:latin typeface="Arial" charset="0"/>
                <a:ea typeface="Arial" charset="0"/>
                <a:cs typeface="Arial" charset="0"/>
              </a:rPr>
              <a:t>Whilst the event itself was felt to be a major inconvenience, the wastewater company response has reduced impact. </a:t>
            </a:r>
            <a:endParaRPr lang="en-US" sz="1400" dirty="0">
              <a:solidFill>
                <a:schemeClr val="tx1"/>
              </a:solidFill>
              <a:latin typeface="Arial" charset="0"/>
              <a:ea typeface="Arial" charset="0"/>
              <a:cs typeface="Arial" charset="0"/>
            </a:endParaRPr>
          </a:p>
        </p:txBody>
      </p:sp>
      <p:sp>
        <p:nvSpPr>
          <p:cNvPr id="27" name="Rectangular Callout 26">
            <a:extLst>
              <a:ext uri="{FF2B5EF4-FFF2-40B4-BE49-F238E27FC236}">
                <a16:creationId xmlns:a16="http://schemas.microsoft.com/office/drawing/2014/main" id="{994CEB17-F33F-DC4B-8A37-D40E98404B7E}"/>
              </a:ext>
            </a:extLst>
          </p:cNvPr>
          <p:cNvSpPr/>
          <p:nvPr/>
        </p:nvSpPr>
        <p:spPr>
          <a:xfrm>
            <a:off x="256586" y="4889925"/>
            <a:ext cx="3240000" cy="1215486"/>
          </a:xfrm>
          <a:prstGeom prst="wedgeRectCallout">
            <a:avLst>
              <a:gd name="adj1" fmla="val -4117"/>
              <a:gd name="adj2" fmla="val 60659"/>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22225" lvl="0" algn="ctr">
              <a:spcBef>
                <a:spcPts val="1800"/>
              </a:spcBef>
              <a:spcAft>
                <a:spcPts val="600"/>
              </a:spcAft>
              <a:defRPr/>
            </a:pPr>
            <a:r>
              <a:rPr lang="en-US" sz="1300" i="1">
                <a:solidFill>
                  <a:schemeClr val="tx1"/>
                </a:solidFill>
              </a:rPr>
              <a:t>“The man that came out was </a:t>
            </a:r>
            <a:r>
              <a:rPr lang="en-US" sz="1300" b="1" i="1">
                <a:solidFill>
                  <a:schemeClr val="tx1"/>
                </a:solidFill>
              </a:rPr>
              <a:t>such a lovely bloke </a:t>
            </a:r>
            <a:r>
              <a:rPr lang="en-US" sz="1300" i="1">
                <a:solidFill>
                  <a:schemeClr val="tx1"/>
                </a:solidFill>
              </a:rPr>
              <a:t>- unbelievably friendly. </a:t>
            </a:r>
            <a:r>
              <a:rPr lang="en-US" sz="1300" b="1" i="1">
                <a:solidFill>
                  <a:schemeClr val="tx1"/>
                </a:solidFill>
              </a:rPr>
              <a:t>He cared.</a:t>
            </a:r>
            <a:r>
              <a:rPr lang="en-US" sz="1300" i="1">
                <a:solidFill>
                  <a:schemeClr val="tx1"/>
                </a:solidFill>
              </a:rPr>
              <a:t> He had all the time in the world for you. I’d trust him with my elderly parents, that’s the biggest compliment I can give.”</a:t>
            </a:r>
          </a:p>
        </p:txBody>
      </p:sp>
      <p:sp>
        <p:nvSpPr>
          <p:cNvPr id="28" name="Rectangular Callout 27">
            <a:extLst>
              <a:ext uri="{FF2B5EF4-FFF2-40B4-BE49-F238E27FC236}">
                <a16:creationId xmlns:a16="http://schemas.microsoft.com/office/drawing/2014/main" id="{1ED19403-C194-A543-96AA-A7D56D832FAB}"/>
              </a:ext>
            </a:extLst>
          </p:cNvPr>
          <p:cNvSpPr/>
          <p:nvPr/>
        </p:nvSpPr>
        <p:spPr>
          <a:xfrm>
            <a:off x="8529187" y="4889926"/>
            <a:ext cx="3348000" cy="1215485"/>
          </a:xfrm>
          <a:prstGeom prst="wedgeRectCallout">
            <a:avLst>
              <a:gd name="adj1" fmla="val -4117"/>
              <a:gd name="adj2" fmla="val 60659"/>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22225" lvl="0" algn="ctr">
              <a:spcBef>
                <a:spcPts val="1800"/>
              </a:spcBef>
              <a:spcAft>
                <a:spcPts val="600"/>
              </a:spcAft>
              <a:defRPr/>
            </a:pPr>
            <a:r>
              <a:rPr lang="en-US" sz="1300" i="1">
                <a:solidFill>
                  <a:schemeClr val="tx1"/>
                </a:solidFill>
              </a:rPr>
              <a:t>“</a:t>
            </a:r>
            <a:r>
              <a:rPr lang="en-US" sz="1300" b="1" i="1">
                <a:solidFill>
                  <a:schemeClr val="tx1"/>
                </a:solidFill>
              </a:rPr>
              <a:t>They understood the problem</a:t>
            </a:r>
            <a:r>
              <a:rPr lang="en-US" sz="1300" i="1">
                <a:solidFill>
                  <a:schemeClr val="tx1"/>
                </a:solidFill>
              </a:rPr>
              <a:t>, they understood I have a life and I'm flexible. I had faith that if I couldn't have made that date they would have rearranged. it was very un-stressful. </a:t>
            </a:r>
            <a:r>
              <a:rPr lang="en-US" sz="1300" b="1" i="1">
                <a:solidFill>
                  <a:schemeClr val="tx1"/>
                </a:solidFill>
              </a:rPr>
              <a:t>They did their job well</a:t>
            </a:r>
            <a:r>
              <a:rPr lang="en-US" sz="1300" i="1">
                <a:solidFill>
                  <a:schemeClr val="tx1"/>
                </a:solidFill>
              </a:rPr>
              <a:t>.” </a:t>
            </a:r>
          </a:p>
        </p:txBody>
      </p:sp>
      <p:sp>
        <p:nvSpPr>
          <p:cNvPr id="29" name="Rectangular Callout 28">
            <a:extLst>
              <a:ext uri="{FF2B5EF4-FFF2-40B4-BE49-F238E27FC236}">
                <a16:creationId xmlns:a16="http://schemas.microsoft.com/office/drawing/2014/main" id="{CE8331C4-F8C1-3740-93DD-C88B3EFBC02A}"/>
              </a:ext>
            </a:extLst>
          </p:cNvPr>
          <p:cNvSpPr/>
          <p:nvPr/>
        </p:nvSpPr>
        <p:spPr>
          <a:xfrm>
            <a:off x="3600886" y="4889926"/>
            <a:ext cx="4824000" cy="1215485"/>
          </a:xfrm>
          <a:prstGeom prst="wedgeRectCallout">
            <a:avLst>
              <a:gd name="adj1" fmla="val -4117"/>
              <a:gd name="adj2" fmla="val 60659"/>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22225" lvl="0" algn="ctr">
              <a:spcBef>
                <a:spcPts val="1800"/>
              </a:spcBef>
              <a:spcAft>
                <a:spcPts val="600"/>
              </a:spcAft>
              <a:defRPr/>
            </a:pPr>
            <a:r>
              <a:rPr lang="en-US" sz="1300" i="1">
                <a:solidFill>
                  <a:schemeClr val="tx1"/>
                </a:solidFill>
              </a:rPr>
              <a:t>“What they have done right now is a temporary fix. They decided they would take a 'watching brief' on it so nothing more is being done for now. But that’s fine. I've got their number and know they will fix it quickly and easily if there is another problem. </a:t>
            </a:r>
            <a:r>
              <a:rPr lang="en-US" sz="1300" b="1" i="1">
                <a:solidFill>
                  <a:schemeClr val="tx1"/>
                </a:solidFill>
              </a:rPr>
              <a:t>I am happy with how they’ve responded so far.</a:t>
            </a:r>
            <a:r>
              <a:rPr lang="en-US" sz="1300" i="1">
                <a:solidFill>
                  <a:schemeClr val="tx1"/>
                </a:solidFill>
              </a:rPr>
              <a:t>” </a:t>
            </a:r>
          </a:p>
        </p:txBody>
      </p:sp>
      <p:sp>
        <p:nvSpPr>
          <p:cNvPr id="31" name="TextBox 30">
            <a:extLst>
              <a:ext uri="{FF2B5EF4-FFF2-40B4-BE49-F238E27FC236}">
                <a16:creationId xmlns:a16="http://schemas.microsoft.com/office/drawing/2014/main" id="{D74F4FDA-97BF-3C49-9227-8A263396DD15}"/>
              </a:ext>
            </a:extLst>
          </p:cNvPr>
          <p:cNvSpPr txBox="1"/>
          <p:nvPr/>
        </p:nvSpPr>
        <p:spPr>
          <a:xfrm>
            <a:off x="0" y="6501236"/>
            <a:ext cx="8066314" cy="261610"/>
          </a:xfrm>
          <a:prstGeom prst="rect">
            <a:avLst/>
          </a:prstGeom>
          <a:noFill/>
        </p:spPr>
        <p:txBody>
          <a:bodyPr wrap="square" rtlCol="0">
            <a:spAutoFit/>
          </a:bodyPr>
          <a:lstStyle/>
          <a:p>
            <a:r>
              <a:rPr lang="en-US" sz="1050" i="1"/>
              <a:t>*Names have been changed. </a:t>
            </a:r>
            <a:r>
              <a:rPr lang="en-GB" sz="1050" i="1"/>
              <a:t>Severity scores based on customer's perception of impact</a:t>
            </a:r>
            <a:endParaRPr lang="en-US" sz="1050" i="1"/>
          </a:p>
        </p:txBody>
      </p:sp>
      <p:sp>
        <p:nvSpPr>
          <p:cNvPr id="32" name="Rectangle 31">
            <a:extLst>
              <a:ext uri="{FF2B5EF4-FFF2-40B4-BE49-F238E27FC236}">
                <a16:creationId xmlns:a16="http://schemas.microsoft.com/office/drawing/2014/main" id="{E81E9136-797C-6B43-8A60-C81E2E5623EB}"/>
              </a:ext>
            </a:extLst>
          </p:cNvPr>
          <p:cNvSpPr/>
          <p:nvPr/>
        </p:nvSpPr>
        <p:spPr>
          <a:xfrm>
            <a:off x="6012886" y="1957864"/>
            <a:ext cx="2176753" cy="1706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tx1"/>
                </a:solidFill>
              </a:rPr>
              <a:t>Dean experienced further flooding issues, however </a:t>
            </a:r>
            <a:r>
              <a:rPr lang="en-GB" sz="1400" b="1" dirty="0">
                <a:solidFill>
                  <a:schemeClr val="tx1"/>
                </a:solidFill>
              </a:rPr>
              <a:t>his wastewater company again were quick and efficient in unblocking the pipe. </a:t>
            </a:r>
          </a:p>
        </p:txBody>
      </p:sp>
      <p:sp>
        <p:nvSpPr>
          <p:cNvPr id="4" name="Freeform 3">
            <a:extLst>
              <a:ext uri="{FF2B5EF4-FFF2-40B4-BE49-F238E27FC236}">
                <a16:creationId xmlns:a16="http://schemas.microsoft.com/office/drawing/2014/main" id="{44BF7432-4A9B-E546-B7D6-EE306BC43D82}"/>
              </a:ext>
            </a:extLst>
          </p:cNvPr>
          <p:cNvSpPr/>
          <p:nvPr/>
        </p:nvSpPr>
        <p:spPr>
          <a:xfrm>
            <a:off x="137786" y="2079321"/>
            <a:ext cx="11845187" cy="2453200"/>
          </a:xfrm>
          <a:custGeom>
            <a:avLst/>
            <a:gdLst>
              <a:gd name="connsiteX0" fmla="*/ 0 w 11845187"/>
              <a:gd name="connsiteY0" fmla="*/ 0 h 2453200"/>
              <a:gd name="connsiteX1" fmla="*/ 50104 w 11845187"/>
              <a:gd name="connsiteY1" fmla="*/ 12526 h 2453200"/>
              <a:gd name="connsiteX2" fmla="*/ 2154477 w 11845187"/>
              <a:gd name="connsiteY2" fmla="*/ 576197 h 2453200"/>
              <a:gd name="connsiteX3" fmla="*/ 5624187 w 11845187"/>
              <a:gd name="connsiteY3" fmla="*/ 1027134 h 2453200"/>
              <a:gd name="connsiteX4" fmla="*/ 5987441 w 11845187"/>
              <a:gd name="connsiteY4" fmla="*/ 2442575 h 2453200"/>
              <a:gd name="connsiteX5" fmla="*/ 9732724 w 11845187"/>
              <a:gd name="connsiteY5" fmla="*/ 200416 h 2453200"/>
              <a:gd name="connsiteX6" fmla="*/ 11574050 w 11845187"/>
              <a:gd name="connsiteY6" fmla="*/ 263046 h 2453200"/>
              <a:gd name="connsiteX7" fmla="*/ 11799518 w 11845187"/>
              <a:gd name="connsiteY7" fmla="*/ 225468 h 24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45187" h="2453200">
                <a:moveTo>
                  <a:pt x="0" y="0"/>
                </a:moveTo>
                <a:lnTo>
                  <a:pt x="50104" y="12526"/>
                </a:lnTo>
                <a:cubicBezTo>
                  <a:pt x="409183" y="108559"/>
                  <a:pt x="1225463" y="407096"/>
                  <a:pt x="2154477" y="576197"/>
                </a:cubicBezTo>
                <a:cubicBezTo>
                  <a:pt x="3083491" y="745298"/>
                  <a:pt x="4985360" y="716071"/>
                  <a:pt x="5624187" y="1027134"/>
                </a:cubicBezTo>
                <a:cubicBezTo>
                  <a:pt x="6263014" y="1338197"/>
                  <a:pt x="5302685" y="2580361"/>
                  <a:pt x="5987441" y="2442575"/>
                </a:cubicBezTo>
                <a:cubicBezTo>
                  <a:pt x="6672197" y="2304789"/>
                  <a:pt x="8801623" y="563671"/>
                  <a:pt x="9732724" y="200416"/>
                </a:cubicBezTo>
                <a:cubicBezTo>
                  <a:pt x="10663825" y="-162839"/>
                  <a:pt x="11229584" y="258871"/>
                  <a:pt x="11574050" y="263046"/>
                </a:cubicBezTo>
                <a:cubicBezTo>
                  <a:pt x="11918516" y="267221"/>
                  <a:pt x="11859017" y="246344"/>
                  <a:pt x="11799518" y="225468"/>
                </a:cubicBezTo>
              </a:path>
            </a:pathLst>
          </a:custGeom>
          <a:ln w="19050">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C44BBDA4-2239-0244-93F0-5086C8EAB5F0}"/>
              </a:ext>
            </a:extLst>
          </p:cNvPr>
          <p:cNvCxnSpPr>
            <a:cxnSpLocks/>
          </p:cNvCxnSpPr>
          <p:nvPr/>
        </p:nvCxnSpPr>
        <p:spPr>
          <a:xfrm>
            <a:off x="209027" y="1974035"/>
            <a:ext cx="572400" cy="1715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645C314-8F14-1340-A428-B1E3C2DDB460}"/>
              </a:ext>
            </a:extLst>
          </p:cNvPr>
          <p:cNvSpPr txBox="1"/>
          <p:nvPr/>
        </p:nvSpPr>
        <p:spPr>
          <a:xfrm rot="1046204">
            <a:off x="191704" y="1797338"/>
            <a:ext cx="502799" cy="261610"/>
          </a:xfrm>
          <a:prstGeom prst="rect">
            <a:avLst/>
          </a:prstGeom>
          <a:noFill/>
        </p:spPr>
        <p:txBody>
          <a:bodyPr wrap="square" rtlCol="0">
            <a:spAutoFit/>
          </a:bodyPr>
          <a:lstStyle/>
          <a:p>
            <a:r>
              <a:rPr lang="en-US" sz="1100" i="1"/>
              <a:t>Time</a:t>
            </a:r>
          </a:p>
        </p:txBody>
      </p:sp>
      <p:pic>
        <p:nvPicPr>
          <p:cNvPr id="37" name="Graphic 36">
            <a:extLst>
              <a:ext uri="{FF2B5EF4-FFF2-40B4-BE49-F238E27FC236}">
                <a16:creationId xmlns:a16="http://schemas.microsoft.com/office/drawing/2014/main" id="{55E13C4F-F87A-404F-B62D-572AE21CE7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58530">
            <a:off x="1008066" y="1962291"/>
            <a:ext cx="952500" cy="952500"/>
          </a:xfrm>
          <a:prstGeom prst="rect">
            <a:avLst/>
          </a:prstGeom>
        </p:spPr>
      </p:pic>
      <p:pic>
        <p:nvPicPr>
          <p:cNvPr id="38" name="Graphic 37">
            <a:extLst>
              <a:ext uri="{FF2B5EF4-FFF2-40B4-BE49-F238E27FC236}">
                <a16:creationId xmlns:a16="http://schemas.microsoft.com/office/drawing/2014/main" id="{0304D091-98C7-6A4B-9939-F47D3ABC9D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7935" y="2314075"/>
            <a:ext cx="952500" cy="952500"/>
          </a:xfrm>
          <a:prstGeom prst="rect">
            <a:avLst/>
          </a:prstGeom>
        </p:spPr>
      </p:pic>
      <p:pic>
        <p:nvPicPr>
          <p:cNvPr id="39" name="Graphic 38">
            <a:extLst>
              <a:ext uri="{FF2B5EF4-FFF2-40B4-BE49-F238E27FC236}">
                <a16:creationId xmlns:a16="http://schemas.microsoft.com/office/drawing/2014/main" id="{42BCE323-7988-4342-8FA5-B3C9857EEC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03930" y="3340912"/>
            <a:ext cx="952500" cy="952500"/>
          </a:xfrm>
          <a:prstGeom prst="rect">
            <a:avLst/>
          </a:prstGeom>
        </p:spPr>
      </p:pic>
      <p:pic>
        <p:nvPicPr>
          <p:cNvPr id="8" name="Graphic 7">
            <a:extLst>
              <a:ext uri="{FF2B5EF4-FFF2-40B4-BE49-F238E27FC236}">
                <a16:creationId xmlns:a16="http://schemas.microsoft.com/office/drawing/2014/main" id="{4085A20C-C48B-9743-834B-474705FC37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30351" y="1875448"/>
            <a:ext cx="697486" cy="697486"/>
          </a:xfrm>
          <a:prstGeom prst="rect">
            <a:avLst/>
          </a:prstGeom>
        </p:spPr>
      </p:pic>
    </p:spTree>
    <p:extLst>
      <p:ext uri="{BB962C8B-B14F-4D97-AF65-F5344CB8AC3E}">
        <p14:creationId xmlns:p14="http://schemas.microsoft.com/office/powerpoint/2010/main" val="2807714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28B537-6863-8746-BB29-3B94BC5419A1}"/>
              </a:ext>
            </a:extLst>
          </p:cNvPr>
          <p:cNvSpPr>
            <a:spLocks noGrp="1"/>
          </p:cNvSpPr>
          <p:nvPr>
            <p:ph type="body" sz="quarter" idx="12"/>
          </p:nvPr>
        </p:nvSpPr>
        <p:spPr/>
        <p:txBody>
          <a:bodyPr>
            <a:noAutofit/>
          </a:bodyPr>
          <a:lstStyle/>
          <a:p>
            <a:r>
              <a:rPr lang="en-GB" dirty="0"/>
              <a:t>Furthermore, resolutions are felt to be linked to customers’ own efforts/resilience rather than wastewater company actions</a:t>
            </a:r>
          </a:p>
        </p:txBody>
      </p:sp>
      <p:sp>
        <p:nvSpPr>
          <p:cNvPr id="6" name="Rectangular Callout 5">
            <a:extLst>
              <a:ext uri="{FF2B5EF4-FFF2-40B4-BE49-F238E27FC236}">
                <a16:creationId xmlns:a16="http://schemas.microsoft.com/office/drawing/2014/main" id="{EDE67D43-6B71-074B-9CF1-8039498BC63C}"/>
              </a:ext>
            </a:extLst>
          </p:cNvPr>
          <p:cNvSpPr/>
          <p:nvPr/>
        </p:nvSpPr>
        <p:spPr>
          <a:xfrm>
            <a:off x="7924799" y="2109430"/>
            <a:ext cx="3701339" cy="1810928"/>
          </a:xfrm>
          <a:prstGeom prst="wedgeRectCallout">
            <a:avLst>
              <a:gd name="adj1" fmla="val -5537"/>
              <a:gd name="adj2" fmla="val 56016"/>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“Often there are inconsistencies in their measures; if you scream and shout your response can look different to someone who doesn't. I tend to kick up the greatest fuss and be the loudest in the area.”</a:t>
            </a:r>
          </a:p>
          <a:p>
            <a:pPr marL="22225" lvl="0" algn="r">
              <a:spcBef>
                <a:spcPts val="1800"/>
              </a:spcBef>
              <a:spcAft>
                <a:spcPts val="600"/>
              </a:spcAft>
              <a:defRPr/>
            </a:pPr>
            <a:r>
              <a:rPr lang="en-US" sz="1200">
                <a:solidFill>
                  <a:schemeClr val="tx1"/>
                </a:solidFill>
              </a:rPr>
              <a:t>Internal, multiple, high severity</a:t>
            </a:r>
          </a:p>
        </p:txBody>
      </p:sp>
      <p:sp>
        <p:nvSpPr>
          <p:cNvPr id="9" name="Rectangular Callout 8">
            <a:extLst>
              <a:ext uri="{FF2B5EF4-FFF2-40B4-BE49-F238E27FC236}">
                <a16:creationId xmlns:a16="http://schemas.microsoft.com/office/drawing/2014/main" id="{5B5CE935-6E3F-B940-ACE2-613F155DECF4}"/>
              </a:ext>
            </a:extLst>
          </p:cNvPr>
          <p:cNvSpPr/>
          <p:nvPr/>
        </p:nvSpPr>
        <p:spPr>
          <a:xfrm>
            <a:off x="7924799" y="4095280"/>
            <a:ext cx="3701339" cy="1810928"/>
          </a:xfrm>
          <a:prstGeom prst="wedgeRectCallout">
            <a:avLst>
              <a:gd name="adj1" fmla="val -4117"/>
              <a:gd name="adj2" fmla="val 54855"/>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“I’m expecting it to block every 9 months or so. I would hope I’d retire in this house – but when I’m really old, I won’t be able to do it anymore! It’s the only reason I’d move.”</a:t>
            </a:r>
          </a:p>
          <a:p>
            <a:pPr marL="22225" lvl="0" algn="r">
              <a:spcBef>
                <a:spcPts val="1800"/>
              </a:spcBef>
              <a:spcAft>
                <a:spcPts val="600"/>
              </a:spcAft>
              <a:defRPr/>
            </a:pPr>
            <a:r>
              <a:rPr lang="en-US" sz="1200">
                <a:solidFill>
                  <a:schemeClr val="tx1"/>
                </a:solidFill>
              </a:rPr>
              <a:t>Internal, multiple, high severity</a:t>
            </a:r>
          </a:p>
        </p:txBody>
      </p:sp>
      <p:sp>
        <p:nvSpPr>
          <p:cNvPr id="12" name="Rectangle 11">
            <a:extLst>
              <a:ext uri="{FF2B5EF4-FFF2-40B4-BE49-F238E27FC236}">
                <a16:creationId xmlns:a16="http://schemas.microsoft.com/office/drawing/2014/main" id="{1069BEEA-AEFD-E44E-819A-919BDBEEEF81}"/>
              </a:ext>
            </a:extLst>
          </p:cNvPr>
          <p:cNvSpPr/>
          <p:nvPr/>
        </p:nvSpPr>
        <p:spPr>
          <a:xfrm>
            <a:off x="3289740" y="2109430"/>
            <a:ext cx="4424854" cy="181092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a:p>
            <a:pPr algn="ctr"/>
            <a:r>
              <a:rPr lang="en-GB" sz="1400">
                <a:solidFill>
                  <a:schemeClr val="tx1"/>
                </a:solidFill>
              </a:rPr>
              <a:t>The ability to act this way is normally tied directly to customer knowledge (e.g. an engineering background or experience working in local councils), as well as their level of determination and confidence. These individuals take actions such as persistent phone calls and/or requesting certain plans or documents to further their knowledge. </a:t>
            </a:r>
          </a:p>
          <a:p>
            <a:pPr algn="ctr"/>
            <a:endParaRPr lang="en-GB" sz="1400">
              <a:solidFill>
                <a:schemeClr val="tx1"/>
              </a:solidFill>
            </a:endParaRPr>
          </a:p>
        </p:txBody>
      </p:sp>
      <p:sp>
        <p:nvSpPr>
          <p:cNvPr id="13" name="Rectangle 12">
            <a:extLst>
              <a:ext uri="{FF2B5EF4-FFF2-40B4-BE49-F238E27FC236}">
                <a16:creationId xmlns:a16="http://schemas.microsoft.com/office/drawing/2014/main" id="{E5F98C7A-445C-4B4F-A45B-32CD5AC058CE}"/>
              </a:ext>
            </a:extLst>
          </p:cNvPr>
          <p:cNvSpPr/>
          <p:nvPr/>
        </p:nvSpPr>
        <p:spPr>
          <a:xfrm>
            <a:off x="360999" y="2109430"/>
            <a:ext cx="2928737" cy="18109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Customers who were most ‘annoying’ or who ‘complained the loudest’ are seen to be best placed to make progress with their wastewater company. </a:t>
            </a:r>
            <a:endParaRPr lang="en-GB" sz="1400" b="1" dirty="0"/>
          </a:p>
        </p:txBody>
      </p:sp>
      <p:sp>
        <p:nvSpPr>
          <p:cNvPr id="14" name="Rectangle 13">
            <a:extLst>
              <a:ext uri="{FF2B5EF4-FFF2-40B4-BE49-F238E27FC236}">
                <a16:creationId xmlns:a16="http://schemas.microsoft.com/office/drawing/2014/main" id="{7A01B5C6-F02C-C549-8FEB-D35B65AC36FD}"/>
              </a:ext>
            </a:extLst>
          </p:cNvPr>
          <p:cNvSpPr/>
          <p:nvPr/>
        </p:nvSpPr>
        <p:spPr>
          <a:xfrm>
            <a:off x="360998" y="4097262"/>
            <a:ext cx="2928737" cy="18109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However, not all customers have the same time, determination and/or ability to follow up with their wastewater company following a flooding event.</a:t>
            </a:r>
            <a:endParaRPr lang="en-GB" sz="1400" b="1" dirty="0"/>
          </a:p>
        </p:txBody>
      </p:sp>
      <p:sp>
        <p:nvSpPr>
          <p:cNvPr id="15" name="Rectangle 14">
            <a:extLst>
              <a:ext uri="{FF2B5EF4-FFF2-40B4-BE49-F238E27FC236}">
                <a16:creationId xmlns:a16="http://schemas.microsoft.com/office/drawing/2014/main" id="{55074A31-E1B2-9F4D-93CE-4747DA39F77F}"/>
              </a:ext>
            </a:extLst>
          </p:cNvPr>
          <p:cNvSpPr/>
          <p:nvPr/>
        </p:nvSpPr>
        <p:spPr>
          <a:xfrm>
            <a:off x="3289740" y="4095280"/>
            <a:ext cx="4424854" cy="181092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There is particular concern about vulnerable customers who are older, do not speak English well, who have mental health or cognitive conditions, or have less knowledge of their rights as a consumer.</a:t>
            </a:r>
          </a:p>
        </p:txBody>
      </p:sp>
    </p:spTree>
    <p:extLst>
      <p:ext uri="{BB962C8B-B14F-4D97-AF65-F5344CB8AC3E}">
        <p14:creationId xmlns:p14="http://schemas.microsoft.com/office/powerpoint/2010/main" val="1099953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28B537-6863-8746-BB29-3B94BC5419A1}"/>
              </a:ext>
            </a:extLst>
          </p:cNvPr>
          <p:cNvSpPr>
            <a:spLocks noGrp="1"/>
          </p:cNvSpPr>
          <p:nvPr>
            <p:ph type="body" sz="quarter" idx="12"/>
          </p:nvPr>
        </p:nvSpPr>
        <p:spPr>
          <a:xfrm>
            <a:off x="723516" y="592331"/>
            <a:ext cx="10744968" cy="792960"/>
          </a:xfrm>
        </p:spPr>
        <p:txBody>
          <a:bodyPr>
            <a:noAutofit/>
          </a:bodyPr>
          <a:lstStyle/>
          <a:p>
            <a:r>
              <a:rPr lang="en-GB" dirty="0"/>
              <a:t>Worryingly, this is felt by some customers to be driven by wastewater companies refusing to fully accept responsibility</a:t>
            </a:r>
          </a:p>
        </p:txBody>
      </p:sp>
      <p:sp>
        <p:nvSpPr>
          <p:cNvPr id="6" name="Rectangle 5">
            <a:extLst>
              <a:ext uri="{FF2B5EF4-FFF2-40B4-BE49-F238E27FC236}">
                <a16:creationId xmlns:a16="http://schemas.microsoft.com/office/drawing/2014/main" id="{3B74D2F4-DE08-C242-BD39-1DAC75916543}"/>
              </a:ext>
            </a:extLst>
          </p:cNvPr>
          <p:cNvSpPr/>
          <p:nvPr/>
        </p:nvSpPr>
        <p:spPr>
          <a:xfrm>
            <a:off x="723516" y="1670779"/>
            <a:ext cx="10744968" cy="3126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rPr>
              <a:t>Customers reported their wastewater companies outright refusing to accept responsibility for flooding events or, in some instances, indicating that they were responsible verbally but then not acknowledging this responsibility in writing.</a:t>
            </a:r>
          </a:p>
          <a:p>
            <a:endParaRPr lang="en-GB" sz="1600" b="1" dirty="0">
              <a:solidFill>
                <a:schemeClr val="tx1"/>
              </a:solidFill>
            </a:endParaRPr>
          </a:p>
          <a:p>
            <a:r>
              <a:rPr lang="en-GB" sz="1600" b="1" dirty="0">
                <a:solidFill>
                  <a:schemeClr val="tx1"/>
                </a:solidFill>
              </a:rPr>
              <a:t>When dealing with the aftermath of a flooding event, this refusal of wastewater companies to accept responsibility had a significant emotional impact on customers. Customers felt frustrated and unsure of who to turn to for a resolution. </a:t>
            </a:r>
          </a:p>
          <a:p>
            <a:pPr marL="285750" indent="-285750">
              <a:buFont typeface="Arial" panose="020B0604020202020204" pitchFamily="34" charset="0"/>
              <a:buChar char="•"/>
            </a:pPr>
            <a:r>
              <a:rPr lang="en-GB" sz="1600" dirty="0">
                <a:solidFill>
                  <a:schemeClr val="tx1"/>
                </a:solidFill>
              </a:rPr>
              <a:t>This is particularly significant because customers cannot choose to switch to a different wastewater company if they are unhappy with the response. The lack of choice renders customers heavily dependent on their wastewater company to take responsibility to fix their issue.</a:t>
            </a:r>
          </a:p>
          <a:p>
            <a:pPr marL="285750" indent="-285750">
              <a:buFont typeface="Arial" panose="020B0604020202020204" pitchFamily="34" charset="0"/>
              <a:buChar char="•"/>
            </a:pPr>
            <a:r>
              <a:rPr lang="en-GB" sz="1600" dirty="0">
                <a:solidFill>
                  <a:schemeClr val="tx1"/>
                </a:solidFill>
              </a:rPr>
              <a:t>A minority reported tensions across the same water company (waste vs clean) in accepting responsibility and working together. </a:t>
            </a:r>
          </a:p>
        </p:txBody>
      </p:sp>
      <p:sp>
        <p:nvSpPr>
          <p:cNvPr id="8" name="Rectangular Callout 7">
            <a:extLst>
              <a:ext uri="{FF2B5EF4-FFF2-40B4-BE49-F238E27FC236}">
                <a16:creationId xmlns:a16="http://schemas.microsoft.com/office/drawing/2014/main" id="{A22A3B02-FAA9-5045-AF5E-2B88C68B13AC}"/>
              </a:ext>
            </a:extLst>
          </p:cNvPr>
          <p:cNvSpPr/>
          <p:nvPr/>
        </p:nvSpPr>
        <p:spPr>
          <a:xfrm>
            <a:off x="1074656" y="4797278"/>
            <a:ext cx="4511757" cy="1213999"/>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r>
              <a:rPr lang="en-US" sz="1400" i="1">
                <a:solidFill>
                  <a:schemeClr val="tx1"/>
                </a:solidFill>
              </a:rPr>
              <a:t>“They were unconcerned. They were more bothered about not accepting liability, that is why they wouldn't provide compensation.”</a:t>
            </a:r>
          </a:p>
          <a:p>
            <a:endParaRPr lang="en-US" sz="1400" i="1">
              <a:solidFill>
                <a:schemeClr val="tx1"/>
              </a:solidFill>
            </a:endParaRPr>
          </a:p>
          <a:p>
            <a:pPr algn="r"/>
            <a:r>
              <a:rPr lang="en-US" sz="1400">
                <a:solidFill>
                  <a:schemeClr val="tx1"/>
                </a:solidFill>
              </a:rPr>
              <a:t>Internal, multiple, high severity</a:t>
            </a:r>
          </a:p>
        </p:txBody>
      </p:sp>
      <p:sp>
        <p:nvSpPr>
          <p:cNvPr id="15" name="Rectangular Callout 14">
            <a:extLst>
              <a:ext uri="{FF2B5EF4-FFF2-40B4-BE49-F238E27FC236}">
                <a16:creationId xmlns:a16="http://schemas.microsoft.com/office/drawing/2014/main" id="{A359FB39-0A5B-A344-9476-07F47093B21E}"/>
              </a:ext>
            </a:extLst>
          </p:cNvPr>
          <p:cNvSpPr/>
          <p:nvPr/>
        </p:nvSpPr>
        <p:spPr>
          <a:xfrm>
            <a:off x="6605589" y="4797278"/>
            <a:ext cx="4650015" cy="1214000"/>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r>
              <a:rPr lang="en-US" sz="1400" i="1" dirty="0">
                <a:solidFill>
                  <a:schemeClr val="tx1"/>
                </a:solidFill>
              </a:rPr>
              <a:t>“They’ve got a responsibility, they’re taking your money and charging for a service. So, they need to repair it when it goes wrong.”</a:t>
            </a:r>
          </a:p>
          <a:p>
            <a:endParaRPr lang="en-US" sz="1400" dirty="0">
              <a:solidFill>
                <a:schemeClr val="tx1"/>
              </a:solidFill>
            </a:endParaRPr>
          </a:p>
          <a:p>
            <a:pPr algn="r"/>
            <a:r>
              <a:rPr lang="en-US" sz="1400" dirty="0">
                <a:solidFill>
                  <a:schemeClr val="tx1"/>
                </a:solidFill>
              </a:rPr>
              <a:t>External, single, low severity</a:t>
            </a:r>
          </a:p>
        </p:txBody>
      </p:sp>
    </p:spTree>
    <p:extLst>
      <p:ext uri="{BB962C8B-B14F-4D97-AF65-F5344CB8AC3E}">
        <p14:creationId xmlns:p14="http://schemas.microsoft.com/office/powerpoint/2010/main" val="3729041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90D293-F6DA-B24D-94E8-4A642731B991}"/>
              </a:ext>
            </a:extLst>
          </p:cNvPr>
          <p:cNvSpPr>
            <a:spLocks noGrp="1"/>
          </p:cNvSpPr>
          <p:nvPr>
            <p:ph type="body" sz="quarter" idx="12"/>
          </p:nvPr>
        </p:nvSpPr>
        <p:spPr/>
        <p:txBody>
          <a:bodyPr/>
          <a:lstStyle/>
          <a:p>
            <a:r>
              <a:rPr lang="en-GB" dirty="0"/>
              <a:t>Research objectives</a:t>
            </a:r>
          </a:p>
        </p:txBody>
      </p:sp>
      <p:sp>
        <p:nvSpPr>
          <p:cNvPr id="11" name="Rectangle 10">
            <a:extLst>
              <a:ext uri="{FF2B5EF4-FFF2-40B4-BE49-F238E27FC236}">
                <a16:creationId xmlns:a16="http://schemas.microsoft.com/office/drawing/2014/main" id="{24CD1C56-B05E-AF46-A036-9B474153641B}"/>
              </a:ext>
            </a:extLst>
          </p:cNvPr>
          <p:cNvSpPr/>
          <p:nvPr/>
        </p:nvSpPr>
        <p:spPr>
          <a:xfrm>
            <a:off x="759173" y="1851231"/>
            <a:ext cx="859562" cy="7523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1</a:t>
            </a:r>
          </a:p>
        </p:txBody>
      </p:sp>
      <p:sp>
        <p:nvSpPr>
          <p:cNvPr id="12" name="Rectangle 11">
            <a:extLst>
              <a:ext uri="{FF2B5EF4-FFF2-40B4-BE49-F238E27FC236}">
                <a16:creationId xmlns:a16="http://schemas.microsoft.com/office/drawing/2014/main" id="{A8C92C6D-15C3-8D41-9C35-671B6F05E322}"/>
              </a:ext>
            </a:extLst>
          </p:cNvPr>
          <p:cNvSpPr/>
          <p:nvPr/>
        </p:nvSpPr>
        <p:spPr>
          <a:xfrm>
            <a:off x="759173" y="2666138"/>
            <a:ext cx="859562" cy="75022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000" b="1"/>
              <a:t>2</a:t>
            </a:r>
          </a:p>
        </p:txBody>
      </p:sp>
      <p:sp>
        <p:nvSpPr>
          <p:cNvPr id="13" name="Rectangle 12">
            <a:extLst>
              <a:ext uri="{FF2B5EF4-FFF2-40B4-BE49-F238E27FC236}">
                <a16:creationId xmlns:a16="http://schemas.microsoft.com/office/drawing/2014/main" id="{F8FE767F-A571-EC40-89D2-462FEAEEDFB5}"/>
              </a:ext>
            </a:extLst>
          </p:cNvPr>
          <p:cNvSpPr/>
          <p:nvPr/>
        </p:nvSpPr>
        <p:spPr>
          <a:xfrm>
            <a:off x="759175" y="3478958"/>
            <a:ext cx="859562" cy="75022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000" b="1"/>
              <a:t>3</a:t>
            </a:r>
          </a:p>
        </p:txBody>
      </p:sp>
      <p:sp>
        <p:nvSpPr>
          <p:cNvPr id="14" name="Rectangle 13">
            <a:extLst>
              <a:ext uri="{FF2B5EF4-FFF2-40B4-BE49-F238E27FC236}">
                <a16:creationId xmlns:a16="http://schemas.microsoft.com/office/drawing/2014/main" id="{F76C783E-BE0D-F446-97A7-5DC6D9B76A2E}"/>
              </a:ext>
            </a:extLst>
          </p:cNvPr>
          <p:cNvSpPr/>
          <p:nvPr/>
        </p:nvSpPr>
        <p:spPr>
          <a:xfrm>
            <a:off x="759176" y="4291778"/>
            <a:ext cx="859562" cy="75022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000" b="1"/>
              <a:t>4</a:t>
            </a:r>
          </a:p>
        </p:txBody>
      </p:sp>
      <p:sp>
        <p:nvSpPr>
          <p:cNvPr id="15" name="Rectangle 14">
            <a:extLst>
              <a:ext uri="{FF2B5EF4-FFF2-40B4-BE49-F238E27FC236}">
                <a16:creationId xmlns:a16="http://schemas.microsoft.com/office/drawing/2014/main" id="{967BCE87-FC39-8F4E-9A27-2A160686CBBF}"/>
              </a:ext>
            </a:extLst>
          </p:cNvPr>
          <p:cNvSpPr/>
          <p:nvPr/>
        </p:nvSpPr>
        <p:spPr>
          <a:xfrm>
            <a:off x="759176" y="5104598"/>
            <a:ext cx="859562" cy="75022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000" b="1"/>
              <a:t>5</a:t>
            </a:r>
          </a:p>
        </p:txBody>
      </p:sp>
      <p:sp>
        <p:nvSpPr>
          <p:cNvPr id="17" name="Rectangle 16">
            <a:extLst>
              <a:ext uri="{FF2B5EF4-FFF2-40B4-BE49-F238E27FC236}">
                <a16:creationId xmlns:a16="http://schemas.microsoft.com/office/drawing/2014/main" id="{18A945A5-89A8-4749-BFFD-9F06D9EAF47B}"/>
              </a:ext>
            </a:extLst>
          </p:cNvPr>
          <p:cNvSpPr/>
          <p:nvPr/>
        </p:nvSpPr>
        <p:spPr>
          <a:xfrm>
            <a:off x="1618725" y="1910122"/>
            <a:ext cx="9814102" cy="634533"/>
          </a:xfrm>
          <a:prstGeom prst="rect">
            <a:avLst/>
          </a:prstGeom>
        </p:spPr>
        <p:txBody>
          <a:bodyPr wrap="square">
            <a:spAutoFit/>
          </a:bodyPr>
          <a:lstStyle/>
          <a:p>
            <a:pPr>
              <a:lnSpc>
                <a:spcPct val="115000"/>
              </a:lnSpc>
            </a:pPr>
            <a:r>
              <a:rPr lang="en-GB" sz="1600">
                <a:solidFill>
                  <a:srgbClr val="494949"/>
                </a:solidFill>
              </a:rPr>
              <a:t>To explore the range of experiences faced by customers when they experience a sewage flooding event, and the impact that these events have on them practically, financially and emotionally. </a:t>
            </a:r>
          </a:p>
        </p:txBody>
      </p:sp>
      <p:sp>
        <p:nvSpPr>
          <p:cNvPr id="18" name="Rectangle 17">
            <a:extLst>
              <a:ext uri="{FF2B5EF4-FFF2-40B4-BE49-F238E27FC236}">
                <a16:creationId xmlns:a16="http://schemas.microsoft.com/office/drawing/2014/main" id="{A2F8579E-3CCE-7243-B6D3-19DEE232DDBF}"/>
              </a:ext>
            </a:extLst>
          </p:cNvPr>
          <p:cNvSpPr/>
          <p:nvPr/>
        </p:nvSpPr>
        <p:spPr>
          <a:xfrm>
            <a:off x="1618733" y="2722456"/>
            <a:ext cx="9814103" cy="634533"/>
          </a:xfrm>
          <a:prstGeom prst="rect">
            <a:avLst/>
          </a:prstGeom>
        </p:spPr>
        <p:txBody>
          <a:bodyPr wrap="square">
            <a:spAutoFit/>
          </a:bodyPr>
          <a:lstStyle/>
          <a:p>
            <a:pPr>
              <a:lnSpc>
                <a:spcPct val="115000"/>
              </a:lnSpc>
            </a:pPr>
            <a:r>
              <a:rPr lang="en-GB" sz="1600">
                <a:solidFill>
                  <a:srgbClr val="494949"/>
                </a:solidFill>
              </a:rPr>
              <a:t>To map the context of a sewage flooding event, such as number of properties affected, cause, who was resident, and whether they were vulnerable – and whether company responses differ accordingly.</a:t>
            </a:r>
          </a:p>
        </p:txBody>
      </p:sp>
      <p:sp>
        <p:nvSpPr>
          <p:cNvPr id="19" name="Rectangle 18">
            <a:extLst>
              <a:ext uri="{FF2B5EF4-FFF2-40B4-BE49-F238E27FC236}">
                <a16:creationId xmlns:a16="http://schemas.microsoft.com/office/drawing/2014/main" id="{4BAFBE4C-D150-D746-B369-D04DBD8EAA65}"/>
              </a:ext>
            </a:extLst>
          </p:cNvPr>
          <p:cNvSpPr/>
          <p:nvPr/>
        </p:nvSpPr>
        <p:spPr>
          <a:xfrm>
            <a:off x="1618725" y="3436986"/>
            <a:ext cx="9814102" cy="830997"/>
          </a:xfrm>
          <a:prstGeom prst="rect">
            <a:avLst/>
          </a:prstGeom>
        </p:spPr>
        <p:txBody>
          <a:bodyPr wrap="square">
            <a:spAutoFit/>
          </a:bodyPr>
          <a:lstStyle/>
          <a:p>
            <a:r>
              <a:rPr lang="en-GB" sz="1600" dirty="0">
                <a:solidFill>
                  <a:srgbClr val="494949"/>
                </a:solidFill>
              </a:rPr>
              <a:t>To understand the customer journey in responding to a sewage flooding event, including who they contacted (their wastewater company vs others e.g. insurance) and why, the responses they received and their level of satisfaction with the service.</a:t>
            </a:r>
          </a:p>
        </p:txBody>
      </p:sp>
      <p:sp>
        <p:nvSpPr>
          <p:cNvPr id="20" name="Rectangle 19">
            <a:extLst>
              <a:ext uri="{FF2B5EF4-FFF2-40B4-BE49-F238E27FC236}">
                <a16:creationId xmlns:a16="http://schemas.microsoft.com/office/drawing/2014/main" id="{3587AEE5-996F-FE44-B5D4-D05DFADFEE8C}"/>
              </a:ext>
            </a:extLst>
          </p:cNvPr>
          <p:cNvSpPr/>
          <p:nvPr/>
        </p:nvSpPr>
        <p:spPr>
          <a:xfrm>
            <a:off x="1618733" y="4339367"/>
            <a:ext cx="9814102" cy="634533"/>
          </a:xfrm>
          <a:prstGeom prst="rect">
            <a:avLst/>
          </a:prstGeom>
        </p:spPr>
        <p:txBody>
          <a:bodyPr wrap="square">
            <a:spAutoFit/>
          </a:bodyPr>
          <a:lstStyle/>
          <a:p>
            <a:pPr>
              <a:lnSpc>
                <a:spcPct val="115000"/>
              </a:lnSpc>
            </a:pPr>
            <a:r>
              <a:rPr lang="en-GB" sz="1600" dirty="0">
                <a:solidFill>
                  <a:srgbClr val="494949"/>
                </a:solidFill>
              </a:rPr>
              <a:t>To determine what good and bad practice looks like in wastewater companies’ responses to sewage flooding events and the extent to which customer expectations were met during their experiences. </a:t>
            </a:r>
          </a:p>
        </p:txBody>
      </p:sp>
      <p:sp>
        <p:nvSpPr>
          <p:cNvPr id="21" name="Rectangle 20">
            <a:extLst>
              <a:ext uri="{FF2B5EF4-FFF2-40B4-BE49-F238E27FC236}">
                <a16:creationId xmlns:a16="http://schemas.microsoft.com/office/drawing/2014/main" id="{81B4A5C0-7F20-8D49-A6C3-F5025E80530F}"/>
              </a:ext>
            </a:extLst>
          </p:cNvPr>
          <p:cNvSpPr/>
          <p:nvPr/>
        </p:nvSpPr>
        <p:spPr>
          <a:xfrm>
            <a:off x="1618725" y="5159428"/>
            <a:ext cx="9814101" cy="634533"/>
          </a:xfrm>
          <a:prstGeom prst="rect">
            <a:avLst/>
          </a:prstGeom>
          <a:noFill/>
        </p:spPr>
        <p:txBody>
          <a:bodyPr wrap="square">
            <a:spAutoFit/>
          </a:bodyPr>
          <a:lstStyle/>
          <a:p>
            <a:pPr>
              <a:lnSpc>
                <a:spcPct val="115000"/>
              </a:lnSpc>
            </a:pPr>
            <a:r>
              <a:rPr lang="en-GB" sz="1600" dirty="0">
                <a:solidFill>
                  <a:srgbClr val="494949"/>
                </a:solidFill>
              </a:rPr>
              <a:t>To understand what ‘resolution’ means for customers and identify any initial thoughts on how wastewater companies could improve the service they offer. </a:t>
            </a:r>
          </a:p>
        </p:txBody>
      </p:sp>
    </p:spTree>
    <p:extLst>
      <p:ext uri="{BB962C8B-B14F-4D97-AF65-F5344CB8AC3E}">
        <p14:creationId xmlns:p14="http://schemas.microsoft.com/office/powerpoint/2010/main" val="6235562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28B537-6863-8746-BB29-3B94BC5419A1}"/>
              </a:ext>
            </a:extLst>
          </p:cNvPr>
          <p:cNvSpPr>
            <a:spLocks noGrp="1"/>
          </p:cNvSpPr>
          <p:nvPr>
            <p:ph type="body" sz="quarter" idx="12"/>
          </p:nvPr>
        </p:nvSpPr>
        <p:spPr>
          <a:xfrm>
            <a:off x="723516" y="592331"/>
            <a:ext cx="10744968" cy="792960"/>
          </a:xfrm>
        </p:spPr>
        <p:txBody>
          <a:bodyPr>
            <a:noAutofit/>
          </a:bodyPr>
          <a:lstStyle/>
          <a:p>
            <a:r>
              <a:rPr lang="en-GB" dirty="0"/>
              <a:t>Only a minority had escalated issues to Ofwat and CCW, however responses to this action were felt to be mixed</a:t>
            </a:r>
          </a:p>
        </p:txBody>
      </p:sp>
      <p:sp>
        <p:nvSpPr>
          <p:cNvPr id="8" name="Rectangular Callout 7">
            <a:extLst>
              <a:ext uri="{FF2B5EF4-FFF2-40B4-BE49-F238E27FC236}">
                <a16:creationId xmlns:a16="http://schemas.microsoft.com/office/drawing/2014/main" id="{A22A3B02-FAA9-5045-AF5E-2B88C68B13AC}"/>
              </a:ext>
            </a:extLst>
          </p:cNvPr>
          <p:cNvSpPr/>
          <p:nvPr/>
        </p:nvSpPr>
        <p:spPr>
          <a:xfrm>
            <a:off x="6327141" y="4737101"/>
            <a:ext cx="5036615" cy="1252886"/>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r>
              <a:rPr lang="en-US" sz="1400" i="1">
                <a:solidFill>
                  <a:schemeClr val="tx1"/>
                </a:solidFill>
              </a:rPr>
              <a:t>“I was in touch with Ofwat and CCW pre Covid-19 but gave up. I was told the cost is too high so they can't force anything.”</a:t>
            </a:r>
          </a:p>
          <a:p>
            <a:endParaRPr lang="en-US" sz="1400" i="1">
              <a:solidFill>
                <a:schemeClr val="tx1"/>
              </a:solidFill>
            </a:endParaRPr>
          </a:p>
          <a:p>
            <a:pPr algn="r"/>
            <a:r>
              <a:rPr lang="en-US" sz="1400">
                <a:solidFill>
                  <a:schemeClr val="tx1"/>
                </a:solidFill>
              </a:rPr>
              <a:t>Internal, multiple, low severity</a:t>
            </a:r>
          </a:p>
        </p:txBody>
      </p:sp>
      <p:sp>
        <p:nvSpPr>
          <p:cNvPr id="15" name="Rectangular Callout 14">
            <a:extLst>
              <a:ext uri="{FF2B5EF4-FFF2-40B4-BE49-F238E27FC236}">
                <a16:creationId xmlns:a16="http://schemas.microsoft.com/office/drawing/2014/main" id="{A359FB39-0A5B-A344-9476-07F47093B21E}"/>
              </a:ext>
            </a:extLst>
          </p:cNvPr>
          <p:cNvSpPr/>
          <p:nvPr/>
        </p:nvSpPr>
        <p:spPr>
          <a:xfrm>
            <a:off x="828245" y="4737099"/>
            <a:ext cx="5036615" cy="1252887"/>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r>
              <a:rPr lang="en-US" sz="1400" i="1">
                <a:solidFill>
                  <a:schemeClr val="tx1"/>
                </a:solidFill>
              </a:rPr>
              <a:t>“Proper prevention only happened once I contacted Ofwat and CCW, but even then, it was very reluctant.”</a:t>
            </a:r>
          </a:p>
          <a:p>
            <a:endParaRPr lang="en-US" sz="1400">
              <a:solidFill>
                <a:schemeClr val="tx1"/>
              </a:solidFill>
            </a:endParaRPr>
          </a:p>
          <a:p>
            <a:pPr algn="r"/>
            <a:r>
              <a:rPr lang="en-US" sz="1400">
                <a:solidFill>
                  <a:schemeClr val="tx1"/>
                </a:solidFill>
              </a:rPr>
              <a:t>Internal, multiple, low severity</a:t>
            </a:r>
          </a:p>
        </p:txBody>
      </p:sp>
      <p:sp>
        <p:nvSpPr>
          <p:cNvPr id="7" name="Rectangle 6">
            <a:extLst>
              <a:ext uri="{FF2B5EF4-FFF2-40B4-BE49-F238E27FC236}">
                <a16:creationId xmlns:a16="http://schemas.microsoft.com/office/drawing/2014/main" id="{E1D3D986-908B-1E44-9293-8DAC483556F6}"/>
              </a:ext>
            </a:extLst>
          </p:cNvPr>
          <p:cNvSpPr/>
          <p:nvPr/>
        </p:nvSpPr>
        <p:spPr>
          <a:xfrm>
            <a:off x="723516" y="1670779"/>
            <a:ext cx="10744968" cy="3126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rPr>
              <a:t>Most customers do not, or have not yet, escalated their case to Ofwat and/or CCW.</a:t>
            </a:r>
          </a:p>
          <a:p>
            <a:pPr marL="285750" indent="-285750">
              <a:buFont typeface="Arial" panose="020B0604020202020204" pitchFamily="34" charset="0"/>
              <a:buChar char="•"/>
            </a:pPr>
            <a:r>
              <a:rPr lang="en-GB" sz="1600" dirty="0">
                <a:solidFill>
                  <a:schemeClr val="tx1"/>
                </a:solidFill>
              </a:rPr>
              <a:t>This is due to a mix or reasons; some are not aware/knowledgeable of Ofwat and CCW’s specific roles and responsibilities, some do not feel that their personal case warrants an escalation, and some simply feel dubious that contact (and the effort they associate with this, based on experiences with their wastewater company) would change their outcome. </a:t>
            </a:r>
          </a:p>
          <a:p>
            <a:endParaRPr lang="en-GB" sz="1600" b="1" dirty="0">
              <a:solidFill>
                <a:schemeClr val="tx1"/>
              </a:solidFill>
            </a:endParaRPr>
          </a:p>
          <a:p>
            <a:r>
              <a:rPr lang="en-GB" sz="1600" b="1" dirty="0">
                <a:solidFill>
                  <a:schemeClr val="tx1"/>
                </a:solidFill>
              </a:rPr>
              <a:t>Only a minority had escalated their issue to Ofwat and/or CCW, normally in relation to ongoing events that had not been resolved by their wastewater company.</a:t>
            </a:r>
          </a:p>
          <a:p>
            <a:pPr marL="285750" indent="-285750">
              <a:buFont typeface="Arial" panose="020B0604020202020204" pitchFamily="34" charset="0"/>
              <a:buChar char="•"/>
            </a:pPr>
            <a:r>
              <a:rPr lang="en-GB" sz="1600" dirty="0">
                <a:solidFill>
                  <a:schemeClr val="tx1"/>
                </a:solidFill>
              </a:rPr>
              <a:t>For some, this did lead to action being taken by the wastewater company.</a:t>
            </a:r>
          </a:p>
          <a:p>
            <a:pPr marL="285750" indent="-285750">
              <a:buFont typeface="Arial" panose="020B0604020202020204" pitchFamily="34" charset="0"/>
              <a:buChar char="•"/>
            </a:pPr>
            <a:r>
              <a:rPr lang="en-GB" sz="1600" dirty="0">
                <a:solidFill>
                  <a:schemeClr val="tx1"/>
                </a:solidFill>
              </a:rPr>
              <a:t>However, in another case the customer was told that Ofwat/CCW were not able to override what had previously been advised or communicated by the wastewater company. </a:t>
            </a:r>
          </a:p>
        </p:txBody>
      </p:sp>
    </p:spTree>
    <p:extLst>
      <p:ext uri="{BB962C8B-B14F-4D97-AF65-F5344CB8AC3E}">
        <p14:creationId xmlns:p14="http://schemas.microsoft.com/office/powerpoint/2010/main" val="2714199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28B537-6863-8746-BB29-3B94BC5419A1}"/>
              </a:ext>
            </a:extLst>
          </p:cNvPr>
          <p:cNvSpPr>
            <a:spLocks noGrp="1"/>
          </p:cNvSpPr>
          <p:nvPr>
            <p:ph type="body" sz="quarter" idx="12"/>
          </p:nvPr>
        </p:nvSpPr>
        <p:spPr/>
        <p:txBody>
          <a:bodyPr>
            <a:noAutofit/>
          </a:bodyPr>
          <a:lstStyle/>
          <a:p>
            <a:r>
              <a:rPr lang="en-GB"/>
              <a:t>Water companies should reassure customers that they are working towards the ultimate resolution: ‘fixing the problem’</a:t>
            </a:r>
          </a:p>
        </p:txBody>
      </p:sp>
      <p:cxnSp>
        <p:nvCxnSpPr>
          <p:cNvPr id="10" name="Straight Connector 9">
            <a:extLst>
              <a:ext uri="{FF2B5EF4-FFF2-40B4-BE49-F238E27FC236}">
                <a16:creationId xmlns:a16="http://schemas.microsoft.com/office/drawing/2014/main" id="{CBCD93FD-7284-3942-950F-04AC370116AD}"/>
              </a:ext>
            </a:extLst>
          </p:cNvPr>
          <p:cNvCxnSpPr/>
          <p:nvPr/>
        </p:nvCxnSpPr>
        <p:spPr>
          <a:xfrm>
            <a:off x="9309048" y="2364386"/>
            <a:ext cx="0" cy="443594"/>
          </a:xfrm>
          <a:prstGeom prst="line">
            <a:avLst/>
          </a:prstGeom>
          <a:ln w="57150"/>
        </p:spPr>
        <p:style>
          <a:lnRef idx="2">
            <a:schemeClr val="accent3"/>
          </a:lnRef>
          <a:fillRef idx="0">
            <a:schemeClr val="accent3"/>
          </a:fillRef>
          <a:effectRef idx="1">
            <a:schemeClr val="accent3"/>
          </a:effectRef>
          <a:fontRef idx="minor">
            <a:schemeClr val="tx1"/>
          </a:fontRef>
        </p:style>
      </p:cxnSp>
      <p:cxnSp>
        <p:nvCxnSpPr>
          <p:cNvPr id="11" name="Straight Arrow Connector 10">
            <a:extLst>
              <a:ext uri="{FF2B5EF4-FFF2-40B4-BE49-F238E27FC236}">
                <a16:creationId xmlns:a16="http://schemas.microsoft.com/office/drawing/2014/main" id="{4608D850-4903-684B-99B5-2339D5C682C1}"/>
              </a:ext>
            </a:extLst>
          </p:cNvPr>
          <p:cNvCxnSpPr>
            <a:cxnSpLocks/>
          </p:cNvCxnSpPr>
          <p:nvPr/>
        </p:nvCxnSpPr>
        <p:spPr>
          <a:xfrm>
            <a:off x="734120" y="2364386"/>
            <a:ext cx="10744965" cy="0"/>
          </a:xfrm>
          <a:prstGeom prst="straightConnector1">
            <a:avLst/>
          </a:prstGeom>
          <a:ln w="57150">
            <a:tailEnd type="triangle"/>
          </a:ln>
        </p:spPr>
        <p:style>
          <a:lnRef idx="2">
            <a:schemeClr val="accent3"/>
          </a:lnRef>
          <a:fillRef idx="0">
            <a:schemeClr val="accent3"/>
          </a:fillRef>
          <a:effectRef idx="1">
            <a:schemeClr val="accent3"/>
          </a:effectRef>
          <a:fontRef idx="minor">
            <a:schemeClr val="tx1"/>
          </a:fontRef>
        </p:style>
      </p:cxnSp>
      <p:cxnSp>
        <p:nvCxnSpPr>
          <p:cNvPr id="13" name="Straight Connector 12">
            <a:extLst>
              <a:ext uri="{FF2B5EF4-FFF2-40B4-BE49-F238E27FC236}">
                <a16:creationId xmlns:a16="http://schemas.microsoft.com/office/drawing/2014/main" id="{DC584B3B-E595-0343-BD3F-138D50A5FFF4}"/>
              </a:ext>
            </a:extLst>
          </p:cNvPr>
          <p:cNvCxnSpPr/>
          <p:nvPr/>
        </p:nvCxnSpPr>
        <p:spPr>
          <a:xfrm>
            <a:off x="5425794" y="2342728"/>
            <a:ext cx="0" cy="443594"/>
          </a:xfrm>
          <a:prstGeom prst="line">
            <a:avLst/>
          </a:prstGeom>
          <a:ln w="57150"/>
        </p:spPr>
        <p:style>
          <a:lnRef idx="2">
            <a:schemeClr val="accent3"/>
          </a:lnRef>
          <a:fillRef idx="0">
            <a:schemeClr val="accent3"/>
          </a:fillRef>
          <a:effectRef idx="1">
            <a:schemeClr val="accent3"/>
          </a:effectRef>
          <a:fontRef idx="minor">
            <a:schemeClr val="tx1"/>
          </a:fontRef>
        </p:style>
      </p:cxnSp>
      <p:sp>
        <p:nvSpPr>
          <p:cNvPr id="17" name="Rectangle 16">
            <a:extLst>
              <a:ext uri="{FF2B5EF4-FFF2-40B4-BE49-F238E27FC236}">
                <a16:creationId xmlns:a16="http://schemas.microsoft.com/office/drawing/2014/main" id="{C806C3E5-66A4-414A-B281-BFDBB72412BD}"/>
              </a:ext>
            </a:extLst>
          </p:cNvPr>
          <p:cNvSpPr/>
          <p:nvPr/>
        </p:nvSpPr>
        <p:spPr>
          <a:xfrm>
            <a:off x="734119" y="1637421"/>
            <a:ext cx="10744966" cy="32534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Actions customers want wastewater companies to take to achieve a resolution:</a:t>
            </a:r>
          </a:p>
        </p:txBody>
      </p:sp>
      <p:sp>
        <p:nvSpPr>
          <p:cNvPr id="18" name="Rectangle 17">
            <a:extLst>
              <a:ext uri="{FF2B5EF4-FFF2-40B4-BE49-F238E27FC236}">
                <a16:creationId xmlns:a16="http://schemas.microsoft.com/office/drawing/2014/main" id="{DB9516FD-DBC6-3B4C-9211-4A8B5BB7041D}"/>
              </a:ext>
            </a:extLst>
          </p:cNvPr>
          <p:cNvSpPr/>
          <p:nvPr/>
        </p:nvSpPr>
        <p:spPr>
          <a:xfrm>
            <a:off x="734119" y="2042627"/>
            <a:ext cx="10744966" cy="3253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a:solidFill>
                  <a:schemeClr val="tx1"/>
                </a:solidFill>
              </a:rPr>
              <a:t>Immediate/short term									Longer term</a:t>
            </a:r>
          </a:p>
        </p:txBody>
      </p:sp>
      <p:sp>
        <p:nvSpPr>
          <p:cNvPr id="19" name="Rectangular Callout 18">
            <a:extLst>
              <a:ext uri="{FF2B5EF4-FFF2-40B4-BE49-F238E27FC236}">
                <a16:creationId xmlns:a16="http://schemas.microsoft.com/office/drawing/2014/main" id="{B6B1B34C-7442-194B-BBBA-AE67006747BF}"/>
              </a:ext>
            </a:extLst>
          </p:cNvPr>
          <p:cNvSpPr/>
          <p:nvPr/>
        </p:nvSpPr>
        <p:spPr>
          <a:xfrm>
            <a:off x="734119" y="4848252"/>
            <a:ext cx="3119603" cy="1322823"/>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“If they had apologized and said ‘it was a failure of our system’, that would’ve been good.”</a:t>
            </a:r>
          </a:p>
          <a:p>
            <a:pPr marL="22225" lvl="0" algn="r">
              <a:spcBef>
                <a:spcPts val="1800"/>
              </a:spcBef>
              <a:spcAft>
                <a:spcPts val="600"/>
              </a:spcAft>
              <a:defRPr/>
            </a:pPr>
            <a:r>
              <a:rPr lang="en-US" sz="1200">
                <a:solidFill>
                  <a:schemeClr val="tx1"/>
                </a:solidFill>
              </a:rPr>
              <a:t>Internal, multiple, high severity</a:t>
            </a:r>
          </a:p>
        </p:txBody>
      </p:sp>
      <p:cxnSp>
        <p:nvCxnSpPr>
          <p:cNvPr id="20" name="Straight Connector 19">
            <a:extLst>
              <a:ext uri="{FF2B5EF4-FFF2-40B4-BE49-F238E27FC236}">
                <a16:creationId xmlns:a16="http://schemas.microsoft.com/office/drawing/2014/main" id="{37633B9F-B298-2747-81C8-253F3BADC1E8}"/>
              </a:ext>
            </a:extLst>
          </p:cNvPr>
          <p:cNvCxnSpPr/>
          <p:nvPr/>
        </p:nvCxnSpPr>
        <p:spPr>
          <a:xfrm>
            <a:off x="2238451" y="2342728"/>
            <a:ext cx="0" cy="443594"/>
          </a:xfrm>
          <a:prstGeom prst="line">
            <a:avLst/>
          </a:prstGeom>
          <a:ln w="57150"/>
        </p:spPr>
        <p:style>
          <a:lnRef idx="2">
            <a:schemeClr val="accent3"/>
          </a:lnRef>
          <a:fillRef idx="0">
            <a:schemeClr val="accent3"/>
          </a:fillRef>
          <a:effectRef idx="1">
            <a:schemeClr val="accent3"/>
          </a:effectRef>
          <a:fontRef idx="minor">
            <a:schemeClr val="tx1"/>
          </a:fontRef>
        </p:style>
      </p:cxnSp>
      <p:sp>
        <p:nvSpPr>
          <p:cNvPr id="12" name="Rectangle 11">
            <a:extLst>
              <a:ext uri="{FF2B5EF4-FFF2-40B4-BE49-F238E27FC236}">
                <a16:creationId xmlns:a16="http://schemas.microsoft.com/office/drawing/2014/main" id="{827BA6A5-6D29-9645-9667-E9064776BD44}"/>
              </a:ext>
            </a:extLst>
          </p:cNvPr>
          <p:cNvSpPr/>
          <p:nvPr/>
        </p:nvSpPr>
        <p:spPr>
          <a:xfrm>
            <a:off x="7329620" y="2576556"/>
            <a:ext cx="3958856" cy="21602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Long-term / permanent fix to the problem and preventative action</a:t>
            </a:r>
          </a:p>
          <a:p>
            <a:pPr algn="ctr"/>
            <a:endParaRPr lang="en-GB" sz="900" b="1">
              <a:solidFill>
                <a:schemeClr val="tx1"/>
              </a:solidFill>
            </a:endParaRPr>
          </a:p>
          <a:p>
            <a:pPr algn="ctr"/>
            <a:r>
              <a:rPr lang="en-GB" sz="1400">
                <a:solidFill>
                  <a:schemeClr val="tx1"/>
                </a:solidFill>
              </a:rPr>
              <a:t>This is ultimately what customers want. They are understanding that this cannot necessarily happen immediately due to budgets and other planned work already being in the pipeline, but at minimum they would like to be communicated a plan so they can set their own expectations and feel reassured that action is being taken.</a:t>
            </a:r>
          </a:p>
        </p:txBody>
      </p:sp>
      <p:sp>
        <p:nvSpPr>
          <p:cNvPr id="14" name="Rectangle 13">
            <a:extLst>
              <a:ext uri="{FF2B5EF4-FFF2-40B4-BE49-F238E27FC236}">
                <a16:creationId xmlns:a16="http://schemas.microsoft.com/office/drawing/2014/main" id="{A832E3AD-774A-1B46-84D8-197EA18BD493}"/>
              </a:ext>
            </a:extLst>
          </p:cNvPr>
          <p:cNvSpPr/>
          <p:nvPr/>
        </p:nvSpPr>
        <p:spPr>
          <a:xfrm>
            <a:off x="4044332" y="2592234"/>
            <a:ext cx="3094679" cy="21602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Initial fix and mitigation</a:t>
            </a:r>
          </a:p>
          <a:p>
            <a:pPr algn="ctr"/>
            <a:endParaRPr lang="en-GB" sz="1400" b="1" dirty="0">
              <a:solidFill>
                <a:schemeClr val="tx1"/>
              </a:solidFill>
            </a:endParaRPr>
          </a:p>
          <a:p>
            <a:pPr algn="ctr"/>
            <a:r>
              <a:rPr lang="en-GB" sz="1400" dirty="0">
                <a:solidFill>
                  <a:schemeClr val="tx1"/>
                </a:solidFill>
              </a:rPr>
              <a:t>Customers want wastewater companies to work proactively between events to prevent or minimise the impact of flooding, and/or provide advance warning, sandbags, etc. when they know a flooding event is likely.</a:t>
            </a:r>
          </a:p>
        </p:txBody>
      </p:sp>
      <p:sp>
        <p:nvSpPr>
          <p:cNvPr id="15" name="Rectangle 14">
            <a:extLst>
              <a:ext uri="{FF2B5EF4-FFF2-40B4-BE49-F238E27FC236}">
                <a16:creationId xmlns:a16="http://schemas.microsoft.com/office/drawing/2014/main" id="{EB599EC2-D2B0-D842-A6F1-A803F9B5C7A7}"/>
              </a:ext>
            </a:extLst>
          </p:cNvPr>
          <p:cNvSpPr/>
          <p:nvPr/>
        </p:nvSpPr>
        <p:spPr>
          <a:xfrm>
            <a:off x="734119" y="2592234"/>
            <a:ext cx="3119603" cy="21602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Accept responsibility</a:t>
            </a:r>
          </a:p>
          <a:p>
            <a:pPr algn="ctr"/>
            <a:endParaRPr lang="en-GB" sz="1400" b="1" dirty="0">
              <a:solidFill>
                <a:schemeClr val="tx1"/>
              </a:solidFill>
            </a:endParaRPr>
          </a:p>
          <a:p>
            <a:pPr algn="ctr"/>
            <a:r>
              <a:rPr lang="en-GB" sz="1400" dirty="0">
                <a:solidFill>
                  <a:schemeClr val="tx1"/>
                </a:solidFill>
              </a:rPr>
              <a:t>While this is not a standalone resolution, it is seen as a first step towards the wastewater company taking the necessary longer term action to resolve the problem, in turn providing reassurance to the customer.</a:t>
            </a:r>
          </a:p>
        </p:txBody>
      </p:sp>
      <p:sp>
        <p:nvSpPr>
          <p:cNvPr id="21" name="Rectangular Callout 20">
            <a:extLst>
              <a:ext uri="{FF2B5EF4-FFF2-40B4-BE49-F238E27FC236}">
                <a16:creationId xmlns:a16="http://schemas.microsoft.com/office/drawing/2014/main" id="{CF709892-F7A7-1E4C-A2E4-BFA77CFBFA1D}"/>
              </a:ext>
            </a:extLst>
          </p:cNvPr>
          <p:cNvSpPr/>
          <p:nvPr/>
        </p:nvSpPr>
        <p:spPr>
          <a:xfrm>
            <a:off x="4058804" y="4848253"/>
            <a:ext cx="3094679" cy="1322823"/>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“As a minimum standard, they should not be letting sewage come out their drains.”</a:t>
            </a:r>
          </a:p>
          <a:p>
            <a:pPr marL="22225" lvl="0" algn="r">
              <a:spcBef>
                <a:spcPts val="1800"/>
              </a:spcBef>
              <a:spcAft>
                <a:spcPts val="600"/>
              </a:spcAft>
              <a:defRPr/>
            </a:pPr>
            <a:r>
              <a:rPr lang="en-US" sz="1200">
                <a:solidFill>
                  <a:schemeClr val="tx1"/>
                </a:solidFill>
              </a:rPr>
              <a:t>External, single, low severity</a:t>
            </a:r>
          </a:p>
        </p:txBody>
      </p:sp>
      <p:sp>
        <p:nvSpPr>
          <p:cNvPr id="22" name="Rectangular Callout 21">
            <a:extLst>
              <a:ext uri="{FF2B5EF4-FFF2-40B4-BE49-F238E27FC236}">
                <a16:creationId xmlns:a16="http://schemas.microsoft.com/office/drawing/2014/main" id="{2F23F388-C94C-F34F-9B7E-D10B07490B52}"/>
              </a:ext>
            </a:extLst>
          </p:cNvPr>
          <p:cNvSpPr/>
          <p:nvPr/>
        </p:nvSpPr>
        <p:spPr>
          <a:xfrm>
            <a:off x="7329620" y="4848253"/>
            <a:ext cx="3958856" cy="1322824"/>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“They need to be penalised for not fixing things. If damage is caused, fix it!”</a:t>
            </a:r>
          </a:p>
          <a:p>
            <a:pPr marL="22225" lvl="0" algn="r">
              <a:spcBef>
                <a:spcPts val="1800"/>
              </a:spcBef>
              <a:spcAft>
                <a:spcPts val="600"/>
              </a:spcAft>
              <a:defRPr/>
            </a:pPr>
            <a:r>
              <a:rPr lang="en-US" sz="1200">
                <a:solidFill>
                  <a:schemeClr val="tx1"/>
                </a:solidFill>
              </a:rPr>
              <a:t>External, single, low severity </a:t>
            </a:r>
          </a:p>
        </p:txBody>
      </p:sp>
    </p:spTree>
    <p:extLst>
      <p:ext uri="{BB962C8B-B14F-4D97-AF65-F5344CB8AC3E}">
        <p14:creationId xmlns:p14="http://schemas.microsoft.com/office/powerpoint/2010/main" val="2810622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28B537-6863-8746-BB29-3B94BC5419A1}"/>
              </a:ext>
            </a:extLst>
          </p:cNvPr>
          <p:cNvSpPr>
            <a:spLocks noGrp="1"/>
          </p:cNvSpPr>
          <p:nvPr>
            <p:ph type="body" sz="quarter" idx="12"/>
          </p:nvPr>
        </p:nvSpPr>
        <p:spPr/>
        <p:txBody>
          <a:bodyPr>
            <a:noAutofit/>
          </a:bodyPr>
          <a:lstStyle/>
          <a:p>
            <a:r>
              <a:rPr lang="en-GB" dirty="0"/>
              <a:t>Resolution is the main goal for customers. Compensation is secondary, and is also rarely being offered</a:t>
            </a:r>
          </a:p>
        </p:txBody>
      </p:sp>
      <p:sp>
        <p:nvSpPr>
          <p:cNvPr id="5" name="Rectangle 4">
            <a:extLst>
              <a:ext uri="{FF2B5EF4-FFF2-40B4-BE49-F238E27FC236}">
                <a16:creationId xmlns:a16="http://schemas.microsoft.com/office/drawing/2014/main" id="{0382C0E2-09A9-2741-8B7E-0FC1EE576B60}"/>
              </a:ext>
            </a:extLst>
          </p:cNvPr>
          <p:cNvSpPr/>
          <p:nvPr/>
        </p:nvSpPr>
        <p:spPr>
          <a:xfrm>
            <a:off x="924273" y="2136068"/>
            <a:ext cx="4533097" cy="3989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900"/>
              </a:spcBef>
              <a:spcAft>
                <a:spcPts val="400"/>
              </a:spcAft>
            </a:pPr>
            <a:r>
              <a:rPr lang="en-GB" sz="1600" b="1" dirty="0">
                <a:solidFill>
                  <a:schemeClr val="tx1"/>
                </a:solidFill>
              </a:rPr>
              <a:t>Reports of compensation being offered are minimal across the customer sample.</a:t>
            </a:r>
          </a:p>
          <a:p>
            <a:pPr marL="285750" indent="-285750">
              <a:spcBef>
                <a:spcPts val="900"/>
              </a:spcBef>
              <a:spcAft>
                <a:spcPts val="400"/>
              </a:spcAft>
              <a:buFont typeface="Arial" panose="020B0604020202020204" pitchFamily="34" charset="0"/>
              <a:buChar char="•"/>
            </a:pPr>
            <a:r>
              <a:rPr lang="en-GB" sz="1600" dirty="0">
                <a:solidFill>
                  <a:schemeClr val="tx1"/>
                </a:solidFill>
              </a:rPr>
              <a:t>For some who had received it, there is a perception that it was insincere or used as a means to “fob off” the concerns rather than dealing with the issue itself.</a:t>
            </a:r>
          </a:p>
          <a:p>
            <a:pPr marL="285750" indent="-285750">
              <a:spcBef>
                <a:spcPts val="900"/>
              </a:spcBef>
              <a:spcAft>
                <a:spcPts val="400"/>
              </a:spcAft>
              <a:buFont typeface="Arial" panose="020B0604020202020204" pitchFamily="34" charset="0"/>
              <a:buChar char="•"/>
            </a:pPr>
            <a:r>
              <a:rPr lang="en-GB" sz="1600" dirty="0">
                <a:solidFill>
                  <a:schemeClr val="tx1"/>
                </a:solidFill>
              </a:rPr>
              <a:t>Others report a need to argue with the wastewater company about the compensation value and even then, note what they were offered was insufficient to cover the physical and/or emotional impact of the event.</a:t>
            </a:r>
          </a:p>
        </p:txBody>
      </p:sp>
      <p:sp>
        <p:nvSpPr>
          <p:cNvPr id="14" name="Rectangular Callout 13">
            <a:extLst>
              <a:ext uri="{FF2B5EF4-FFF2-40B4-BE49-F238E27FC236}">
                <a16:creationId xmlns:a16="http://schemas.microsoft.com/office/drawing/2014/main" id="{0C38BCEE-8CAD-4E4E-9249-9447078AFDFE}"/>
              </a:ext>
            </a:extLst>
          </p:cNvPr>
          <p:cNvSpPr/>
          <p:nvPr/>
        </p:nvSpPr>
        <p:spPr>
          <a:xfrm>
            <a:off x="5747657" y="4288221"/>
            <a:ext cx="5520070" cy="1279773"/>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400"/>
              </a:spcBef>
              <a:spcAft>
                <a:spcPts val="200"/>
              </a:spcAft>
              <a:defRPr/>
            </a:pPr>
            <a:r>
              <a:rPr lang="en-US" sz="1200" i="1">
                <a:solidFill>
                  <a:schemeClr val="tx1"/>
                </a:solidFill>
              </a:rPr>
              <a:t>“The final offer of compensation was a joke. But my husband is fed up of arguing with them, fed up of me being upset about it. So, we settled under duress.”</a:t>
            </a:r>
          </a:p>
          <a:p>
            <a:pPr marL="22225" lvl="0" algn="r">
              <a:spcBef>
                <a:spcPts val="400"/>
              </a:spcBef>
              <a:spcAft>
                <a:spcPts val="200"/>
              </a:spcAft>
              <a:defRPr/>
            </a:pPr>
            <a:r>
              <a:rPr lang="en-US" sz="1200">
                <a:solidFill>
                  <a:schemeClr val="tx1"/>
                </a:solidFill>
              </a:rPr>
              <a:t>Internal/external, multiple, high severity</a:t>
            </a:r>
          </a:p>
        </p:txBody>
      </p:sp>
      <p:sp>
        <p:nvSpPr>
          <p:cNvPr id="23" name="Rectangular Callout 22">
            <a:extLst>
              <a:ext uri="{FF2B5EF4-FFF2-40B4-BE49-F238E27FC236}">
                <a16:creationId xmlns:a16="http://schemas.microsoft.com/office/drawing/2014/main" id="{D95AFC85-8B5F-8A4B-9DD0-A26A1D9C0AB0}"/>
              </a:ext>
            </a:extLst>
          </p:cNvPr>
          <p:cNvSpPr/>
          <p:nvPr/>
        </p:nvSpPr>
        <p:spPr>
          <a:xfrm>
            <a:off x="5747657" y="2136068"/>
            <a:ext cx="5393071" cy="1619493"/>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400"/>
              </a:spcBef>
              <a:spcAft>
                <a:spcPts val="200"/>
              </a:spcAft>
              <a:defRPr/>
            </a:pPr>
            <a:r>
              <a:rPr lang="en-US" sz="1200" i="1">
                <a:solidFill>
                  <a:schemeClr val="tx1"/>
                </a:solidFill>
              </a:rPr>
              <a:t>“It’s a cheap fix, a few hundred quid for something that will take the value of your property down by thousands and thousands, plus your insurance premium over the years will be far more than they will ever compensate you and what they’ve saved is tens of millions in what they need to do, so it’s a cheap, cheap way of dealing with it.”</a:t>
            </a:r>
          </a:p>
          <a:p>
            <a:pPr marL="22225" algn="r">
              <a:spcBef>
                <a:spcPts val="400"/>
              </a:spcBef>
              <a:spcAft>
                <a:spcPts val="200"/>
              </a:spcAft>
              <a:defRPr/>
            </a:pPr>
            <a:r>
              <a:rPr lang="en-US" sz="1200">
                <a:solidFill>
                  <a:schemeClr val="tx1"/>
                </a:solidFill>
              </a:rPr>
              <a:t>Internal, multiple, high severity</a:t>
            </a:r>
          </a:p>
        </p:txBody>
      </p:sp>
    </p:spTree>
    <p:extLst>
      <p:ext uri="{BB962C8B-B14F-4D97-AF65-F5344CB8AC3E}">
        <p14:creationId xmlns:p14="http://schemas.microsoft.com/office/powerpoint/2010/main" val="482001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60DBDB1-F128-E543-AD8F-3B834E93C308}"/>
              </a:ext>
            </a:extLst>
          </p:cNvPr>
          <p:cNvSpPr/>
          <p:nvPr/>
        </p:nvSpPr>
        <p:spPr>
          <a:xfrm>
            <a:off x="671838" y="2649108"/>
            <a:ext cx="7096473" cy="350194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p:txBody>
      </p:sp>
      <p:sp>
        <p:nvSpPr>
          <p:cNvPr id="4" name="Text Placeholder 3">
            <a:extLst>
              <a:ext uri="{FF2B5EF4-FFF2-40B4-BE49-F238E27FC236}">
                <a16:creationId xmlns:a16="http://schemas.microsoft.com/office/drawing/2014/main" id="{0C28B537-6863-8746-BB29-3B94BC5419A1}"/>
              </a:ext>
            </a:extLst>
          </p:cNvPr>
          <p:cNvSpPr>
            <a:spLocks noGrp="1"/>
          </p:cNvSpPr>
          <p:nvPr>
            <p:ph type="body" sz="quarter" idx="12"/>
          </p:nvPr>
        </p:nvSpPr>
        <p:spPr>
          <a:xfrm>
            <a:off x="671838" y="706944"/>
            <a:ext cx="10744968" cy="792960"/>
          </a:xfrm>
        </p:spPr>
        <p:txBody>
          <a:bodyPr>
            <a:noAutofit/>
          </a:bodyPr>
          <a:lstStyle/>
          <a:p>
            <a:r>
              <a:rPr lang="en-GB"/>
              <a:t>Although not a substitute for fixing the problem, customers do see an important role for compensation</a:t>
            </a:r>
          </a:p>
        </p:txBody>
      </p:sp>
      <p:sp>
        <p:nvSpPr>
          <p:cNvPr id="19" name="Rectangle 18">
            <a:extLst>
              <a:ext uri="{FF2B5EF4-FFF2-40B4-BE49-F238E27FC236}">
                <a16:creationId xmlns:a16="http://schemas.microsoft.com/office/drawing/2014/main" id="{00AC9FD2-63B4-F149-9CB2-1364E3D3F557}"/>
              </a:ext>
            </a:extLst>
          </p:cNvPr>
          <p:cNvSpPr/>
          <p:nvPr/>
        </p:nvSpPr>
        <p:spPr>
          <a:xfrm>
            <a:off x="867754" y="2802262"/>
            <a:ext cx="6652792" cy="9008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r>
              <a:rPr lang="en-GB" sz="1400" dirty="0">
                <a:solidFill>
                  <a:schemeClr val="bg2"/>
                </a:solidFill>
              </a:rPr>
              <a:t>To reimburse costs spent in managing the issue e.g. buying sandbags and barriers (although the preference would be for wastewater companies to provide these) and/or to reimburse physical damage to property and possessions</a:t>
            </a:r>
          </a:p>
        </p:txBody>
      </p:sp>
      <p:sp>
        <p:nvSpPr>
          <p:cNvPr id="20" name="Rectangle 19">
            <a:extLst>
              <a:ext uri="{FF2B5EF4-FFF2-40B4-BE49-F238E27FC236}">
                <a16:creationId xmlns:a16="http://schemas.microsoft.com/office/drawing/2014/main" id="{1359CDD8-2587-614D-A987-5CC80F360FAC}"/>
              </a:ext>
            </a:extLst>
          </p:cNvPr>
          <p:cNvSpPr/>
          <p:nvPr/>
        </p:nvSpPr>
        <p:spPr>
          <a:xfrm>
            <a:off x="872659" y="4529800"/>
            <a:ext cx="6652793" cy="54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r>
              <a:rPr lang="en-GB" sz="1400">
                <a:solidFill>
                  <a:schemeClr val="bg2"/>
                </a:solidFill>
              </a:rPr>
              <a:t>To address emotional damage and the extent to which experiences of flooding can impact lives</a:t>
            </a:r>
          </a:p>
        </p:txBody>
      </p:sp>
      <p:sp>
        <p:nvSpPr>
          <p:cNvPr id="21" name="Rectangle 20">
            <a:extLst>
              <a:ext uri="{FF2B5EF4-FFF2-40B4-BE49-F238E27FC236}">
                <a16:creationId xmlns:a16="http://schemas.microsoft.com/office/drawing/2014/main" id="{257D2554-CA8D-2E4A-83B4-3A5727CAE8EF}"/>
              </a:ext>
            </a:extLst>
          </p:cNvPr>
          <p:cNvSpPr/>
          <p:nvPr/>
        </p:nvSpPr>
        <p:spPr>
          <a:xfrm>
            <a:off x="872657" y="5195122"/>
            <a:ext cx="6652795" cy="72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r>
              <a:rPr lang="en-GB" sz="1400" dirty="0">
                <a:solidFill>
                  <a:schemeClr val="bg2"/>
                </a:solidFill>
              </a:rPr>
              <a:t>As a form of fine/deterrent for wastewater companies to avoid flooding events from occurring; in which case the compensation paid would be a large sum and/or increasing with repeat events</a:t>
            </a:r>
          </a:p>
        </p:txBody>
      </p:sp>
      <p:sp>
        <p:nvSpPr>
          <p:cNvPr id="22" name="Rectangle 21">
            <a:extLst>
              <a:ext uri="{FF2B5EF4-FFF2-40B4-BE49-F238E27FC236}">
                <a16:creationId xmlns:a16="http://schemas.microsoft.com/office/drawing/2014/main" id="{49285D60-0B8C-4940-AC9A-F6334CF61225}"/>
              </a:ext>
            </a:extLst>
          </p:cNvPr>
          <p:cNvSpPr/>
          <p:nvPr/>
        </p:nvSpPr>
        <p:spPr>
          <a:xfrm>
            <a:off x="872659" y="3828479"/>
            <a:ext cx="6652793" cy="576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r>
              <a:rPr lang="en-GB" sz="1400">
                <a:solidFill>
                  <a:schemeClr val="bg2"/>
                </a:solidFill>
              </a:rPr>
              <a:t>To cover the cost of insurance excesses when the flood is proven to not be their fault, and/or the cost of higher insurance premiums following the event</a:t>
            </a:r>
          </a:p>
        </p:txBody>
      </p:sp>
      <p:sp>
        <p:nvSpPr>
          <p:cNvPr id="23" name="Rectangular Callout 22">
            <a:extLst>
              <a:ext uri="{FF2B5EF4-FFF2-40B4-BE49-F238E27FC236}">
                <a16:creationId xmlns:a16="http://schemas.microsoft.com/office/drawing/2014/main" id="{6CCA51E6-4508-9E48-97DD-FC45B7596254}"/>
              </a:ext>
            </a:extLst>
          </p:cNvPr>
          <p:cNvSpPr/>
          <p:nvPr/>
        </p:nvSpPr>
        <p:spPr>
          <a:xfrm>
            <a:off x="7896079" y="2644885"/>
            <a:ext cx="3851515" cy="784115"/>
          </a:xfrm>
          <a:prstGeom prst="wedgeRectCallout">
            <a:avLst>
              <a:gd name="adj1" fmla="val -4447"/>
              <a:gd name="adj2" fmla="val 75236"/>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200"/>
              </a:spcBef>
              <a:spcAft>
                <a:spcPts val="200"/>
              </a:spcAft>
              <a:defRPr/>
            </a:pPr>
            <a:r>
              <a:rPr lang="en-US" sz="1200" i="1">
                <a:solidFill>
                  <a:schemeClr val="tx1"/>
                </a:solidFill>
              </a:rPr>
              <a:t>“What I’d rather is that they offset the cost of losing all my stuff.”</a:t>
            </a:r>
          </a:p>
          <a:p>
            <a:pPr marL="22225" lvl="0" algn="r">
              <a:spcBef>
                <a:spcPts val="200"/>
              </a:spcBef>
              <a:spcAft>
                <a:spcPts val="200"/>
              </a:spcAft>
              <a:defRPr/>
            </a:pPr>
            <a:r>
              <a:rPr lang="en-US" sz="1200">
                <a:solidFill>
                  <a:schemeClr val="tx1"/>
                </a:solidFill>
              </a:rPr>
              <a:t>Internal, multiple, very high severity</a:t>
            </a:r>
            <a:endParaRPr lang="en-US" sz="1200" i="1">
              <a:solidFill>
                <a:schemeClr val="tx1"/>
              </a:solidFill>
            </a:endParaRPr>
          </a:p>
        </p:txBody>
      </p:sp>
      <p:sp>
        <p:nvSpPr>
          <p:cNvPr id="24" name="Rectangular Callout 23">
            <a:extLst>
              <a:ext uri="{FF2B5EF4-FFF2-40B4-BE49-F238E27FC236}">
                <a16:creationId xmlns:a16="http://schemas.microsoft.com/office/drawing/2014/main" id="{E1FC6613-A7E4-2A4D-801F-0E32BC8649EC}"/>
              </a:ext>
            </a:extLst>
          </p:cNvPr>
          <p:cNvSpPr/>
          <p:nvPr/>
        </p:nvSpPr>
        <p:spPr>
          <a:xfrm>
            <a:off x="7896079" y="3756933"/>
            <a:ext cx="3851515" cy="962695"/>
          </a:xfrm>
          <a:prstGeom prst="wedgeRectCallout">
            <a:avLst>
              <a:gd name="adj1" fmla="val -5209"/>
              <a:gd name="adj2" fmla="val 69431"/>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200"/>
              </a:spcBef>
              <a:spcAft>
                <a:spcPts val="200"/>
              </a:spcAft>
              <a:defRPr/>
            </a:pPr>
            <a:r>
              <a:rPr lang="en-US" sz="1200" i="1">
                <a:solidFill>
                  <a:schemeClr val="tx1"/>
                </a:solidFill>
              </a:rPr>
              <a:t>“Most people won’t expect compensation. Personally I think more about, like for like costs and cleaning up the mess afterwards.”</a:t>
            </a:r>
          </a:p>
          <a:p>
            <a:pPr marL="22225" lvl="0" algn="r">
              <a:spcBef>
                <a:spcPts val="200"/>
              </a:spcBef>
              <a:spcAft>
                <a:spcPts val="200"/>
              </a:spcAft>
              <a:defRPr/>
            </a:pPr>
            <a:r>
              <a:rPr lang="en-US" sz="1200">
                <a:solidFill>
                  <a:schemeClr val="tx1"/>
                </a:solidFill>
              </a:rPr>
              <a:t>External, single, low severity</a:t>
            </a:r>
            <a:endParaRPr lang="en-US" sz="1200" i="1">
              <a:solidFill>
                <a:schemeClr val="tx1"/>
              </a:solidFill>
            </a:endParaRPr>
          </a:p>
        </p:txBody>
      </p:sp>
      <p:sp>
        <p:nvSpPr>
          <p:cNvPr id="10" name="Rectangular Callout 9">
            <a:extLst>
              <a:ext uri="{FF2B5EF4-FFF2-40B4-BE49-F238E27FC236}">
                <a16:creationId xmlns:a16="http://schemas.microsoft.com/office/drawing/2014/main" id="{A6B9AE94-CC71-4E41-9841-1FD13D6A5EDA}"/>
              </a:ext>
            </a:extLst>
          </p:cNvPr>
          <p:cNvSpPr/>
          <p:nvPr/>
        </p:nvSpPr>
        <p:spPr>
          <a:xfrm>
            <a:off x="7896079" y="5047561"/>
            <a:ext cx="3851515" cy="962695"/>
          </a:xfrm>
          <a:prstGeom prst="wedgeRectCallout">
            <a:avLst>
              <a:gd name="adj1" fmla="val -2160"/>
              <a:gd name="adj2" fmla="val 68574"/>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200"/>
              </a:spcBef>
              <a:spcAft>
                <a:spcPts val="200"/>
              </a:spcAft>
              <a:defRPr/>
            </a:pPr>
            <a:r>
              <a:rPr lang="en-US" sz="1200" i="1">
                <a:solidFill>
                  <a:schemeClr val="tx1"/>
                </a:solidFill>
              </a:rPr>
              <a:t>“Compensation should be made based on the size of the flood, and the stress, inconvenience and trauma it’s caused.”</a:t>
            </a:r>
          </a:p>
          <a:p>
            <a:pPr marL="22225" lvl="0" algn="r">
              <a:spcBef>
                <a:spcPts val="200"/>
              </a:spcBef>
              <a:spcAft>
                <a:spcPts val="200"/>
              </a:spcAft>
              <a:defRPr/>
            </a:pPr>
            <a:r>
              <a:rPr lang="en-US" sz="1200">
                <a:solidFill>
                  <a:schemeClr val="tx1"/>
                </a:solidFill>
              </a:rPr>
              <a:t>Internal, single, low severity</a:t>
            </a:r>
            <a:endParaRPr lang="en-US" sz="1200" i="1">
              <a:solidFill>
                <a:schemeClr val="tx1"/>
              </a:solidFill>
            </a:endParaRPr>
          </a:p>
        </p:txBody>
      </p:sp>
      <p:sp>
        <p:nvSpPr>
          <p:cNvPr id="12" name="Rectangle 11">
            <a:extLst>
              <a:ext uri="{FF2B5EF4-FFF2-40B4-BE49-F238E27FC236}">
                <a16:creationId xmlns:a16="http://schemas.microsoft.com/office/drawing/2014/main" id="{C38DF848-8AF0-D441-A645-11A5E49AFC9D}"/>
              </a:ext>
            </a:extLst>
          </p:cNvPr>
          <p:cNvSpPr/>
          <p:nvPr/>
        </p:nvSpPr>
        <p:spPr>
          <a:xfrm>
            <a:off x="558122" y="1587724"/>
            <a:ext cx="11075756" cy="946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600" dirty="0">
                <a:solidFill>
                  <a:schemeClr val="tx1"/>
                </a:solidFill>
              </a:rPr>
              <a:t>Customers feel it is important that </a:t>
            </a:r>
            <a:r>
              <a:rPr lang="en-GB" sz="1600" b="1" dirty="0">
                <a:solidFill>
                  <a:schemeClr val="tx1"/>
                </a:solidFill>
              </a:rPr>
              <a:t>any compensation offered is </a:t>
            </a:r>
            <a:r>
              <a:rPr lang="en-GB" sz="1600" b="1" u="sng" dirty="0">
                <a:solidFill>
                  <a:schemeClr val="tx1"/>
                </a:solidFill>
              </a:rPr>
              <a:t>not</a:t>
            </a:r>
            <a:r>
              <a:rPr lang="en-GB" sz="1600" b="1" dirty="0">
                <a:solidFill>
                  <a:schemeClr val="tx1"/>
                </a:solidFill>
              </a:rPr>
              <a:t> prioritised over, or used as a substitute for, making the broader infrastructure improvements that would fix or prevent the problem </a:t>
            </a:r>
            <a:r>
              <a:rPr lang="en-GB" sz="1600" dirty="0">
                <a:solidFill>
                  <a:schemeClr val="tx1"/>
                </a:solidFill>
              </a:rPr>
              <a:t>they had experienced or were continuing to experience. However it should “properly” compensate, e.g. in the following instances:</a:t>
            </a:r>
          </a:p>
        </p:txBody>
      </p:sp>
    </p:spTree>
    <p:extLst>
      <p:ext uri="{BB962C8B-B14F-4D97-AF65-F5344CB8AC3E}">
        <p14:creationId xmlns:p14="http://schemas.microsoft.com/office/powerpoint/2010/main" val="18200755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28B537-6863-8746-BB29-3B94BC5419A1}"/>
              </a:ext>
            </a:extLst>
          </p:cNvPr>
          <p:cNvSpPr>
            <a:spLocks noGrp="1"/>
          </p:cNvSpPr>
          <p:nvPr>
            <p:ph type="body" sz="quarter" idx="12"/>
          </p:nvPr>
        </p:nvSpPr>
        <p:spPr/>
        <p:txBody>
          <a:bodyPr>
            <a:noAutofit/>
          </a:bodyPr>
          <a:lstStyle/>
          <a:p>
            <a:r>
              <a:rPr lang="en-GB"/>
              <a:t>Spontaneous awareness of the GSS guidelines was low, and upon review, they are found to be significantly lacking</a:t>
            </a:r>
          </a:p>
        </p:txBody>
      </p:sp>
      <p:sp>
        <p:nvSpPr>
          <p:cNvPr id="3" name="Rectangle 2">
            <a:extLst>
              <a:ext uri="{FF2B5EF4-FFF2-40B4-BE49-F238E27FC236}">
                <a16:creationId xmlns:a16="http://schemas.microsoft.com/office/drawing/2014/main" id="{F499CC43-3D91-EC4D-811D-AF49E8889ECE}"/>
              </a:ext>
            </a:extLst>
          </p:cNvPr>
          <p:cNvSpPr/>
          <p:nvPr/>
        </p:nvSpPr>
        <p:spPr>
          <a:xfrm>
            <a:off x="759172" y="1732857"/>
            <a:ext cx="10673655" cy="2455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Bef>
                <a:spcPts val="400"/>
              </a:spcBef>
              <a:spcAft>
                <a:spcPts val="200"/>
              </a:spcAft>
            </a:pPr>
            <a:r>
              <a:rPr lang="en-GB" sz="1600" b="1" dirty="0">
                <a:solidFill>
                  <a:schemeClr val="tx1"/>
                </a:solidFill>
              </a:rPr>
              <a:t>There were few instances of automatic payments being offered to customers, usually in cases of repeat events or particularly severe single events. Difficulties challenging wastewater companies to pay were more common, and actually receiving compensation unlikely. </a:t>
            </a:r>
          </a:p>
          <a:p>
            <a:pPr>
              <a:spcBef>
                <a:spcPts val="400"/>
              </a:spcBef>
              <a:spcAft>
                <a:spcPts val="200"/>
              </a:spcAft>
            </a:pPr>
            <a:r>
              <a:rPr lang="en-GB" sz="1600" dirty="0">
                <a:solidFill>
                  <a:schemeClr val="tx1"/>
                </a:solidFill>
              </a:rPr>
              <a:t>Furthermore, customers felt they could be improved, with key issues cited as:</a:t>
            </a:r>
          </a:p>
          <a:p>
            <a:pPr marL="285750" indent="-285750">
              <a:spcBef>
                <a:spcPts val="400"/>
              </a:spcBef>
              <a:spcAft>
                <a:spcPts val="200"/>
              </a:spcAft>
              <a:buFont typeface="Arial" panose="020B0604020202020204" pitchFamily="34" charset="0"/>
              <a:buChar char="•"/>
            </a:pPr>
            <a:r>
              <a:rPr lang="en-GB" sz="1600" b="1" dirty="0">
                <a:solidFill>
                  <a:schemeClr val="tx1"/>
                </a:solidFill>
              </a:rPr>
              <a:t>Perceived loopholes through which the wastewater company can abdicate responsibility</a:t>
            </a:r>
            <a:r>
              <a:rPr lang="en-GB" sz="1600" dirty="0">
                <a:solidFill>
                  <a:schemeClr val="tx1"/>
                </a:solidFill>
              </a:rPr>
              <a:t>, resulting in customers perceiving the guidelines to be insincere and likely ineffective. </a:t>
            </a:r>
            <a:r>
              <a:rPr lang="en-GB" sz="1600" b="1" dirty="0">
                <a:solidFill>
                  <a:schemeClr val="tx1"/>
                </a:solidFill>
              </a:rPr>
              <a:t>This was felt most starkly in relation to how ‘extreme weather’ is defined</a:t>
            </a:r>
            <a:r>
              <a:rPr lang="en-GB" sz="1600" dirty="0">
                <a:solidFill>
                  <a:schemeClr val="tx1"/>
                </a:solidFill>
              </a:rPr>
              <a:t>, and the extent to which wastewater companies are expected to prepare for this given its increased likelihood due to climate change. </a:t>
            </a:r>
          </a:p>
          <a:p>
            <a:pPr marL="285750" indent="-285750">
              <a:spcBef>
                <a:spcPts val="400"/>
              </a:spcBef>
              <a:spcAft>
                <a:spcPts val="200"/>
              </a:spcAft>
              <a:buFont typeface="Arial" panose="020B0604020202020204" pitchFamily="34" charset="0"/>
              <a:buChar char="•"/>
            </a:pPr>
            <a:r>
              <a:rPr lang="en-GB" sz="1600" dirty="0">
                <a:solidFill>
                  <a:schemeClr val="tx1"/>
                </a:solidFill>
              </a:rPr>
              <a:t>A perceived lack / a need for greater independent third party involvement to regulate and enforce. </a:t>
            </a:r>
          </a:p>
        </p:txBody>
      </p:sp>
      <p:sp>
        <p:nvSpPr>
          <p:cNvPr id="13" name="Rectangular Callout 12">
            <a:extLst>
              <a:ext uri="{FF2B5EF4-FFF2-40B4-BE49-F238E27FC236}">
                <a16:creationId xmlns:a16="http://schemas.microsoft.com/office/drawing/2014/main" id="{355E6B35-F5D1-7E49-8CAD-2A193B3B40D5}"/>
              </a:ext>
            </a:extLst>
          </p:cNvPr>
          <p:cNvSpPr/>
          <p:nvPr/>
        </p:nvSpPr>
        <p:spPr>
          <a:xfrm>
            <a:off x="759172" y="4441426"/>
            <a:ext cx="3030314" cy="1608638"/>
          </a:xfrm>
          <a:prstGeom prst="wedgeRectCallout">
            <a:avLst>
              <a:gd name="adj1" fmla="val -4117"/>
              <a:gd name="adj2" fmla="val 60659"/>
            </a:avLst>
          </a:prstGeom>
          <a:solidFill>
            <a:schemeClr val="bg1">
              <a:lumMod val="8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1800"/>
              </a:spcBef>
              <a:spcAft>
                <a:spcPts val="600"/>
              </a:spcAft>
              <a:defRPr/>
            </a:pPr>
            <a:r>
              <a:rPr lang="en-US" sz="1200" i="1">
                <a:solidFill>
                  <a:schemeClr val="tx1"/>
                </a:solidFill>
              </a:rPr>
              <a:t>“I’ve sent off hundreds of these damn GSS forms, and never get a reply. My customer service contact made me do them all again – and nothing.”</a:t>
            </a:r>
          </a:p>
          <a:p>
            <a:pPr marL="22225" lvl="0" algn="ctr">
              <a:spcBef>
                <a:spcPts val="600"/>
              </a:spcBef>
              <a:spcAft>
                <a:spcPts val="600"/>
              </a:spcAft>
              <a:defRPr/>
            </a:pPr>
            <a:r>
              <a:rPr lang="en-US" sz="1200">
                <a:solidFill>
                  <a:schemeClr val="tx1"/>
                </a:solidFill>
              </a:rPr>
              <a:t>External, multiple, high severity </a:t>
            </a:r>
            <a:r>
              <a:rPr lang="en-US" sz="1200" i="1">
                <a:solidFill>
                  <a:schemeClr val="tx1"/>
                </a:solidFill>
              </a:rPr>
              <a:t> </a:t>
            </a:r>
          </a:p>
        </p:txBody>
      </p:sp>
      <p:sp>
        <p:nvSpPr>
          <p:cNvPr id="15" name="Rectangular Callout 14">
            <a:extLst>
              <a:ext uri="{FF2B5EF4-FFF2-40B4-BE49-F238E27FC236}">
                <a16:creationId xmlns:a16="http://schemas.microsoft.com/office/drawing/2014/main" id="{EDBABA79-87EA-1841-B989-A5CA74589ED5}"/>
              </a:ext>
            </a:extLst>
          </p:cNvPr>
          <p:cNvSpPr/>
          <p:nvPr/>
        </p:nvSpPr>
        <p:spPr>
          <a:xfrm>
            <a:off x="3982509" y="4441425"/>
            <a:ext cx="4524028" cy="1608639"/>
          </a:xfrm>
          <a:prstGeom prst="wedgeRectCallout">
            <a:avLst>
              <a:gd name="adj1" fmla="val -4117"/>
              <a:gd name="adj2" fmla="val 60659"/>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400"/>
              </a:spcBef>
              <a:spcAft>
                <a:spcPts val="200"/>
              </a:spcAft>
              <a:defRPr/>
            </a:pPr>
            <a:r>
              <a:rPr lang="en-US" sz="1200" i="1">
                <a:solidFill>
                  <a:schemeClr val="tx1"/>
                </a:solidFill>
              </a:rPr>
              <a:t>“They’ve got this clause that says ‘exceptional weather’ but at the end of the day we have rain, and sometimes it’s heavy, it shouldn’t be a problem really… there’s no point saying ‘well as long as it doesn’t rain heavy’, never mind global warming, sometimes it does.”</a:t>
            </a:r>
          </a:p>
          <a:p>
            <a:pPr marL="22225" algn="r">
              <a:spcBef>
                <a:spcPts val="400"/>
              </a:spcBef>
              <a:spcAft>
                <a:spcPts val="200"/>
              </a:spcAft>
              <a:defRPr/>
            </a:pPr>
            <a:r>
              <a:rPr lang="en-US" sz="1200">
                <a:solidFill>
                  <a:schemeClr val="tx1"/>
                </a:solidFill>
              </a:rPr>
              <a:t>Internal, multiple, high severity</a:t>
            </a:r>
          </a:p>
        </p:txBody>
      </p:sp>
      <p:sp>
        <p:nvSpPr>
          <p:cNvPr id="16" name="Rectangular Callout 15">
            <a:extLst>
              <a:ext uri="{FF2B5EF4-FFF2-40B4-BE49-F238E27FC236}">
                <a16:creationId xmlns:a16="http://schemas.microsoft.com/office/drawing/2014/main" id="{ADE5B79F-AD7A-8741-812A-69CD05A0F55A}"/>
              </a:ext>
            </a:extLst>
          </p:cNvPr>
          <p:cNvSpPr/>
          <p:nvPr/>
        </p:nvSpPr>
        <p:spPr>
          <a:xfrm>
            <a:off x="8699561" y="4441425"/>
            <a:ext cx="2888343" cy="1608639"/>
          </a:xfrm>
          <a:prstGeom prst="wedgeRectCallout">
            <a:avLst>
              <a:gd name="adj1" fmla="val -4117"/>
              <a:gd name="adj2" fmla="val 60659"/>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marL="22225" lvl="0" algn="ctr">
              <a:spcBef>
                <a:spcPts val="400"/>
              </a:spcBef>
              <a:spcAft>
                <a:spcPts val="200"/>
              </a:spcAft>
              <a:defRPr/>
            </a:pPr>
            <a:r>
              <a:rPr lang="en-US" sz="1200" i="1">
                <a:solidFill>
                  <a:schemeClr val="tx1"/>
                </a:solidFill>
              </a:rPr>
              <a:t>“They’re just going to give you a rebuttal with all their exceptions – it isn’t even worth the paper its written on.”</a:t>
            </a:r>
          </a:p>
          <a:p>
            <a:pPr marL="22225" lvl="0" algn="r">
              <a:spcBef>
                <a:spcPts val="400"/>
              </a:spcBef>
              <a:spcAft>
                <a:spcPts val="200"/>
              </a:spcAft>
              <a:defRPr/>
            </a:pPr>
            <a:r>
              <a:rPr lang="en-US" sz="1200">
                <a:solidFill>
                  <a:schemeClr val="tx1"/>
                </a:solidFill>
              </a:rPr>
              <a:t>Internal, multiple, very high severity</a:t>
            </a:r>
          </a:p>
        </p:txBody>
      </p:sp>
    </p:spTree>
    <p:extLst>
      <p:ext uri="{BB962C8B-B14F-4D97-AF65-F5344CB8AC3E}">
        <p14:creationId xmlns:p14="http://schemas.microsoft.com/office/powerpoint/2010/main" val="2259725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28B537-6863-8746-BB29-3B94BC5419A1}"/>
              </a:ext>
            </a:extLst>
          </p:cNvPr>
          <p:cNvSpPr>
            <a:spLocks noGrp="1"/>
          </p:cNvSpPr>
          <p:nvPr>
            <p:ph type="body" sz="quarter" idx="12"/>
          </p:nvPr>
        </p:nvSpPr>
        <p:spPr/>
        <p:txBody>
          <a:bodyPr>
            <a:noAutofit/>
          </a:bodyPr>
          <a:lstStyle/>
          <a:p>
            <a:r>
              <a:rPr lang="en-GB"/>
              <a:t>In the internal flooding guidelines, automatic payments, compensation values and ‘loopholes’ were poorly received</a:t>
            </a:r>
          </a:p>
        </p:txBody>
      </p:sp>
      <p:sp>
        <p:nvSpPr>
          <p:cNvPr id="7" name="Rectangle 6">
            <a:extLst>
              <a:ext uri="{FF2B5EF4-FFF2-40B4-BE49-F238E27FC236}">
                <a16:creationId xmlns:a16="http://schemas.microsoft.com/office/drawing/2014/main" id="{2C475AC8-10E2-BC46-B907-13096E91499D}"/>
              </a:ext>
            </a:extLst>
          </p:cNvPr>
          <p:cNvSpPr/>
          <p:nvPr/>
        </p:nvSpPr>
        <p:spPr>
          <a:xfrm>
            <a:off x="759173" y="1807430"/>
            <a:ext cx="5258633" cy="443679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Internal flooding </a:t>
            </a:r>
            <a:r>
              <a:rPr lang="en-US" sz="1600" dirty="0">
                <a:solidFill>
                  <a:schemeClr val="tx1"/>
                </a:solidFill>
              </a:rPr>
              <a:t>(</a:t>
            </a:r>
            <a:r>
              <a:rPr lang="en-US" sz="1600" i="1" dirty="0">
                <a:solidFill>
                  <a:schemeClr val="tx1"/>
                </a:solidFill>
              </a:rPr>
              <a:t>when sewage water, from a water company’s sewer or drain, enters a customer’s home</a:t>
            </a:r>
            <a:r>
              <a:rPr lang="en-US" sz="1600" dirty="0">
                <a:solidFill>
                  <a:schemeClr val="tx1"/>
                </a:solidFill>
              </a:rPr>
              <a:t>):</a:t>
            </a:r>
          </a:p>
          <a:p>
            <a:endParaRPr lang="en-US" sz="1600" dirty="0">
              <a:solidFill>
                <a:schemeClr val="tx1"/>
              </a:solidFill>
            </a:endParaRPr>
          </a:p>
          <a:p>
            <a:pPr marL="285750" indent="-285750">
              <a:buFont typeface="Arial" panose="020B0604020202020204" pitchFamily="34" charset="0"/>
              <a:buChar char="•"/>
            </a:pPr>
            <a:r>
              <a:rPr lang="en-US" sz="1400" dirty="0">
                <a:solidFill>
                  <a:schemeClr val="tx1"/>
                </a:solidFill>
              </a:rPr>
              <a:t>The water company must make an </a:t>
            </a:r>
            <a:r>
              <a:rPr lang="en-US" sz="1400" b="1" dirty="0">
                <a:solidFill>
                  <a:srgbClr val="C00000"/>
                </a:solidFill>
              </a:rPr>
              <a:t>automatic payment </a:t>
            </a:r>
            <a:r>
              <a:rPr lang="en-US" sz="1400" dirty="0">
                <a:solidFill>
                  <a:schemeClr val="tx1"/>
                </a:solidFill>
              </a:rPr>
              <a:t>to the customer each time there is an incident, equal to their annual sewerage charge (average is </a:t>
            </a:r>
            <a:r>
              <a:rPr lang="en-US" sz="1400" b="1" dirty="0">
                <a:solidFill>
                  <a:srgbClr val="C00000"/>
                </a:solidFill>
              </a:rPr>
              <a:t>£225</a:t>
            </a:r>
            <a:r>
              <a:rPr lang="en-US" sz="1400" dirty="0">
                <a:solidFill>
                  <a:schemeClr val="tx1"/>
                </a:solidFill>
              </a:rPr>
              <a:t>)</a:t>
            </a:r>
          </a:p>
          <a:p>
            <a:pPr marL="742950" lvl="1" indent="-285750">
              <a:buFont typeface="Arial" panose="020B0604020202020204" pitchFamily="34" charset="0"/>
              <a:buChar char="•"/>
            </a:pPr>
            <a:r>
              <a:rPr lang="en-US" sz="1400" dirty="0">
                <a:solidFill>
                  <a:schemeClr val="tx1"/>
                </a:solidFill>
              </a:rPr>
              <a:t>This payment must be at least £150 and will be a maximum of £1000 (even if the annual sewerage charge is more/less than this).</a:t>
            </a:r>
          </a:p>
          <a:p>
            <a:pPr lvl="1"/>
            <a:endParaRPr lang="en-US" sz="1400" dirty="0">
              <a:solidFill>
                <a:schemeClr val="tx1"/>
              </a:solidFill>
            </a:endParaRPr>
          </a:p>
          <a:p>
            <a:pPr marL="285750" indent="-285750">
              <a:buFont typeface="Arial" panose="020B0604020202020204" pitchFamily="34" charset="0"/>
              <a:buChar char="•"/>
            </a:pPr>
            <a:r>
              <a:rPr lang="en-US" sz="1400" dirty="0">
                <a:solidFill>
                  <a:schemeClr val="tx1"/>
                </a:solidFill>
              </a:rPr>
              <a:t>There are exceptions, including:</a:t>
            </a:r>
          </a:p>
          <a:p>
            <a:pPr marL="742950" lvl="1" indent="-285750">
              <a:buFont typeface="Arial" panose="020B0604020202020204" pitchFamily="34" charset="0"/>
              <a:buChar char="•"/>
            </a:pPr>
            <a:r>
              <a:rPr lang="en-US" sz="1400" dirty="0">
                <a:solidFill>
                  <a:schemeClr val="tx1"/>
                </a:solidFill>
              </a:rPr>
              <a:t>If the flooding was caused by </a:t>
            </a:r>
            <a:r>
              <a:rPr lang="en-US" sz="1400" b="1" dirty="0">
                <a:solidFill>
                  <a:srgbClr val="C00000"/>
                </a:solidFill>
              </a:rPr>
              <a:t>exceptional weather</a:t>
            </a:r>
            <a:r>
              <a:rPr lang="en-US" sz="1400" dirty="0">
                <a:solidFill>
                  <a:schemeClr val="tx1"/>
                </a:solidFill>
              </a:rPr>
              <a:t>, industrial action by company employees, the actions of the customer or a defect / inadequacy / blockage in the customers drains.</a:t>
            </a:r>
          </a:p>
          <a:p>
            <a:pPr marL="742950" lvl="1" indent="-285750">
              <a:buFont typeface="Arial" panose="020B0604020202020204" pitchFamily="34" charset="0"/>
              <a:buChar char="•"/>
            </a:pPr>
            <a:r>
              <a:rPr lang="en-US" sz="1400" dirty="0">
                <a:solidFill>
                  <a:schemeClr val="tx1"/>
                </a:solidFill>
              </a:rPr>
              <a:t>Or, if it is impractical for the company to identify the customer affected, and </a:t>
            </a:r>
            <a:r>
              <a:rPr lang="en-US" sz="1400" b="1" dirty="0">
                <a:solidFill>
                  <a:srgbClr val="FFC000"/>
                </a:solidFill>
              </a:rPr>
              <a:t>that customer doesn’t make a claim within 3 months</a:t>
            </a:r>
            <a:r>
              <a:rPr lang="en-US" sz="1400" dirty="0">
                <a:solidFill>
                  <a:schemeClr val="tx1"/>
                </a:solidFill>
              </a:rPr>
              <a:t>.</a:t>
            </a:r>
          </a:p>
        </p:txBody>
      </p:sp>
      <p:sp>
        <p:nvSpPr>
          <p:cNvPr id="8" name="Rectangle 7">
            <a:extLst>
              <a:ext uri="{FF2B5EF4-FFF2-40B4-BE49-F238E27FC236}">
                <a16:creationId xmlns:a16="http://schemas.microsoft.com/office/drawing/2014/main" id="{4CC6EB04-4F54-EF47-9BFD-71F871DAFA0D}"/>
              </a:ext>
            </a:extLst>
          </p:cNvPr>
          <p:cNvSpPr/>
          <p:nvPr/>
        </p:nvSpPr>
        <p:spPr>
          <a:xfrm>
            <a:off x="6174196" y="1737997"/>
            <a:ext cx="4383684" cy="622843"/>
          </a:xfrm>
          <a:prstGeom prst="rect">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chemeClr val="tx1"/>
                </a:solidFill>
              </a:rPr>
              <a:t>‘Automatic’ nature came as a surprise to many, as instances of being given compensation were limited.</a:t>
            </a:r>
          </a:p>
        </p:txBody>
      </p:sp>
      <p:cxnSp>
        <p:nvCxnSpPr>
          <p:cNvPr id="5" name="Straight Arrow Connector 4">
            <a:extLst>
              <a:ext uri="{FF2B5EF4-FFF2-40B4-BE49-F238E27FC236}">
                <a16:creationId xmlns:a16="http://schemas.microsoft.com/office/drawing/2014/main" id="{D801A4CE-2A54-DA4D-A5F7-567B367DEC95}"/>
              </a:ext>
            </a:extLst>
          </p:cNvPr>
          <p:cNvCxnSpPr>
            <a:cxnSpLocks/>
            <a:stCxn id="8" idx="1"/>
          </p:cNvCxnSpPr>
          <p:nvPr/>
        </p:nvCxnSpPr>
        <p:spPr>
          <a:xfrm flipH="1">
            <a:off x="5435600" y="2049419"/>
            <a:ext cx="738596" cy="75568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323C16D-64B7-8A41-867A-A7B72E1DE792}"/>
              </a:ext>
            </a:extLst>
          </p:cNvPr>
          <p:cNvCxnSpPr>
            <a:cxnSpLocks/>
          </p:cNvCxnSpPr>
          <p:nvPr/>
        </p:nvCxnSpPr>
        <p:spPr>
          <a:xfrm flipH="1" flipV="1">
            <a:off x="4572000" y="3358310"/>
            <a:ext cx="1828800" cy="13320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BE26A61-4BF8-AF41-BD70-15ABFABE786A}"/>
              </a:ext>
            </a:extLst>
          </p:cNvPr>
          <p:cNvSpPr/>
          <p:nvPr/>
        </p:nvSpPr>
        <p:spPr>
          <a:xfrm>
            <a:off x="6174196" y="4452840"/>
            <a:ext cx="5027204" cy="622843"/>
          </a:xfrm>
          <a:prstGeom prst="rect">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chemeClr val="tx1"/>
                </a:solidFill>
              </a:rPr>
              <a:t>Customers felt that wastewater companies were leaning too heavily on this ‘loophole’, using it to avoid taking responsibility.</a:t>
            </a:r>
          </a:p>
        </p:txBody>
      </p:sp>
      <p:cxnSp>
        <p:nvCxnSpPr>
          <p:cNvPr id="21" name="Straight Arrow Connector 20">
            <a:extLst>
              <a:ext uri="{FF2B5EF4-FFF2-40B4-BE49-F238E27FC236}">
                <a16:creationId xmlns:a16="http://schemas.microsoft.com/office/drawing/2014/main" id="{019988D3-6113-EB4F-8767-B46BCC0B3406}"/>
              </a:ext>
            </a:extLst>
          </p:cNvPr>
          <p:cNvCxnSpPr>
            <a:cxnSpLocks/>
            <a:stCxn id="20" idx="1"/>
          </p:cNvCxnSpPr>
          <p:nvPr/>
        </p:nvCxnSpPr>
        <p:spPr>
          <a:xfrm flipH="1" flipV="1">
            <a:off x="5702300" y="4660900"/>
            <a:ext cx="471896" cy="10336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6C4408A-1257-3345-8683-5789EA4889F7}"/>
              </a:ext>
            </a:extLst>
          </p:cNvPr>
          <p:cNvSpPr/>
          <p:nvPr/>
        </p:nvSpPr>
        <p:spPr>
          <a:xfrm>
            <a:off x="6400800" y="2521048"/>
            <a:ext cx="5141667" cy="1759388"/>
          </a:xfrm>
          <a:prstGeom prst="rect">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chemeClr val="tx1"/>
                </a:solidFill>
              </a:rPr>
              <a:t>This value feels too low. Further, benchmarking the compensation value against service charges did not resonate with customers, who are broadly happy to continue paying for the services they are receiving and recognise that bill payment is a key source of the funds required to fix/improve infrastructure. If compensation is to be paid, it was felt that the value should be determined based on the cost of clean up, physical or emotional damage incurred by the customer, to cover any increases in insurance premiums, etc.</a:t>
            </a:r>
          </a:p>
        </p:txBody>
      </p:sp>
      <p:sp>
        <p:nvSpPr>
          <p:cNvPr id="15" name="Rectangle 14">
            <a:extLst>
              <a:ext uri="{FF2B5EF4-FFF2-40B4-BE49-F238E27FC236}">
                <a16:creationId xmlns:a16="http://schemas.microsoft.com/office/drawing/2014/main" id="{27D8E6AC-1840-8B4D-BFCF-BB59B963FF83}"/>
              </a:ext>
            </a:extLst>
          </p:cNvPr>
          <p:cNvSpPr/>
          <p:nvPr/>
        </p:nvSpPr>
        <p:spPr>
          <a:xfrm>
            <a:off x="6515263" y="5307018"/>
            <a:ext cx="5027204" cy="728610"/>
          </a:xfrm>
          <a:prstGeom prst="rect">
            <a:avLst/>
          </a:prstGeom>
          <a:solidFill>
            <a:srgbClr val="FFC000">
              <a:alpha val="2902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rPr>
              <a:t>While less problematic than other aspects of the guidelines, some felt that there should not be a limit on when customers can make a claim.</a:t>
            </a:r>
          </a:p>
        </p:txBody>
      </p:sp>
      <p:cxnSp>
        <p:nvCxnSpPr>
          <p:cNvPr id="16" name="Straight Arrow Connector 15">
            <a:extLst>
              <a:ext uri="{FF2B5EF4-FFF2-40B4-BE49-F238E27FC236}">
                <a16:creationId xmlns:a16="http://schemas.microsoft.com/office/drawing/2014/main" id="{744E12AA-231E-BA41-9C27-3932C07F5EE4}"/>
              </a:ext>
            </a:extLst>
          </p:cNvPr>
          <p:cNvCxnSpPr>
            <a:cxnSpLocks/>
            <a:stCxn id="15" idx="1"/>
          </p:cNvCxnSpPr>
          <p:nvPr/>
        </p:nvCxnSpPr>
        <p:spPr>
          <a:xfrm flipH="1">
            <a:off x="5872672" y="5671323"/>
            <a:ext cx="642591" cy="27504"/>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2842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28B537-6863-8746-BB29-3B94BC5419A1}"/>
              </a:ext>
            </a:extLst>
          </p:cNvPr>
          <p:cNvSpPr>
            <a:spLocks noGrp="1"/>
          </p:cNvSpPr>
          <p:nvPr>
            <p:ph type="body" sz="quarter" idx="12"/>
          </p:nvPr>
        </p:nvSpPr>
        <p:spPr/>
        <p:txBody>
          <a:bodyPr>
            <a:noAutofit/>
          </a:bodyPr>
          <a:lstStyle/>
          <a:p>
            <a:r>
              <a:rPr lang="en-GB"/>
              <a:t>In addition, in the external flooding guidelines customers questioned how circumstances were defined and applied</a:t>
            </a:r>
          </a:p>
        </p:txBody>
      </p:sp>
      <p:sp>
        <p:nvSpPr>
          <p:cNvPr id="7" name="Rectangle 6">
            <a:extLst>
              <a:ext uri="{FF2B5EF4-FFF2-40B4-BE49-F238E27FC236}">
                <a16:creationId xmlns:a16="http://schemas.microsoft.com/office/drawing/2014/main" id="{394979B3-7A37-BE42-B29A-967E3020E8FE}"/>
              </a:ext>
            </a:extLst>
          </p:cNvPr>
          <p:cNvSpPr/>
          <p:nvPr/>
        </p:nvSpPr>
        <p:spPr>
          <a:xfrm>
            <a:off x="687859" y="1752687"/>
            <a:ext cx="6320645" cy="453065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External flooding </a:t>
            </a:r>
            <a:r>
              <a:rPr lang="en-US" sz="1600" dirty="0">
                <a:solidFill>
                  <a:schemeClr val="tx1"/>
                </a:solidFill>
              </a:rPr>
              <a:t>(</a:t>
            </a:r>
            <a:r>
              <a:rPr lang="en-US" sz="1600" i="1" dirty="0">
                <a:solidFill>
                  <a:schemeClr val="tx1"/>
                </a:solidFill>
              </a:rPr>
              <a:t>when sewage water, from a water company’s sewer or drain, enters a customer’s land or outside property</a:t>
            </a:r>
            <a:r>
              <a:rPr lang="en-US" sz="1600" dirty="0">
                <a:solidFill>
                  <a:schemeClr val="tx1"/>
                </a:solidFill>
              </a:rPr>
              <a:t>):</a:t>
            </a:r>
          </a:p>
          <a:p>
            <a:pPr marL="285750" indent="-285750">
              <a:buFont typeface="Arial" panose="020B0604020202020204" pitchFamily="34" charset="0"/>
              <a:buChar char="•"/>
            </a:pPr>
            <a:r>
              <a:rPr lang="en-US" sz="1400" dirty="0">
                <a:solidFill>
                  <a:schemeClr val="tx1"/>
                </a:solidFill>
              </a:rPr>
              <a:t>The water company must make an </a:t>
            </a:r>
            <a:r>
              <a:rPr lang="en-US" sz="1400" b="1" dirty="0">
                <a:solidFill>
                  <a:srgbClr val="C00000"/>
                </a:solidFill>
              </a:rPr>
              <a:t>automatic payment </a:t>
            </a:r>
            <a:r>
              <a:rPr lang="en-US" sz="1400" dirty="0">
                <a:solidFill>
                  <a:schemeClr val="tx1"/>
                </a:solidFill>
              </a:rPr>
              <a:t>to the customer each time there is an incident, equal to half their annual sewerage charge (</a:t>
            </a:r>
            <a:r>
              <a:rPr lang="en-US" sz="1400" b="1" dirty="0">
                <a:solidFill>
                  <a:srgbClr val="C00000"/>
                </a:solidFill>
              </a:rPr>
              <a:t>average is £112</a:t>
            </a:r>
            <a:r>
              <a:rPr lang="en-US" sz="1400" dirty="0">
                <a:solidFill>
                  <a:schemeClr val="tx1"/>
                </a:solidFill>
              </a:rPr>
              <a:t>)</a:t>
            </a:r>
          </a:p>
          <a:p>
            <a:pPr marL="742950" lvl="1" indent="-285750">
              <a:buFont typeface="Arial" panose="020B0604020202020204" pitchFamily="34" charset="0"/>
              <a:buChar char="•"/>
            </a:pPr>
            <a:r>
              <a:rPr lang="en-US" sz="1400" dirty="0">
                <a:solidFill>
                  <a:schemeClr val="tx1"/>
                </a:solidFill>
              </a:rPr>
              <a:t>This payment must be at least £75 and will be a maximum of £500 (even if the annual sewerage charge is more/less than this).</a:t>
            </a:r>
          </a:p>
          <a:p>
            <a:pPr marL="285750" indent="-285750">
              <a:buFont typeface="Arial" panose="020B0604020202020204" pitchFamily="34" charset="0"/>
              <a:buChar char="•"/>
            </a:pPr>
            <a:r>
              <a:rPr lang="en-US" sz="1400" b="1" dirty="0">
                <a:solidFill>
                  <a:srgbClr val="FFC000"/>
                </a:solidFill>
              </a:rPr>
              <a:t>The customer has to make a claim within 3 months of the incident</a:t>
            </a:r>
          </a:p>
          <a:p>
            <a:pPr marL="285750" indent="-285750">
              <a:buFont typeface="Arial" panose="020B0604020202020204" pitchFamily="34" charset="0"/>
              <a:buChar char="•"/>
            </a:pPr>
            <a:r>
              <a:rPr lang="en-US" sz="1400" dirty="0">
                <a:solidFill>
                  <a:schemeClr val="tx1"/>
                </a:solidFill>
              </a:rPr>
              <a:t>There are exceptions, including:</a:t>
            </a:r>
          </a:p>
          <a:p>
            <a:pPr marL="742950" lvl="1" indent="-285750">
              <a:buFont typeface="Arial" panose="020B0604020202020204" pitchFamily="34" charset="0"/>
              <a:buChar char="•"/>
            </a:pPr>
            <a:r>
              <a:rPr lang="en-US" sz="1400" dirty="0">
                <a:solidFill>
                  <a:schemeClr val="tx1"/>
                </a:solidFill>
              </a:rPr>
              <a:t>If the flooding was caused by </a:t>
            </a:r>
            <a:r>
              <a:rPr lang="en-US" sz="1400" b="1" dirty="0">
                <a:solidFill>
                  <a:srgbClr val="C00000"/>
                </a:solidFill>
              </a:rPr>
              <a:t>exceptional weather</a:t>
            </a:r>
            <a:r>
              <a:rPr lang="en-US" sz="1400" dirty="0">
                <a:solidFill>
                  <a:schemeClr val="tx1"/>
                </a:solidFill>
              </a:rPr>
              <a:t>, industrial action by company employees, the actions of the customer or a defect / inadequacy / blockage in the customers drains or sewage.</a:t>
            </a:r>
          </a:p>
          <a:p>
            <a:pPr marL="742950" lvl="1" indent="-285750">
              <a:buFont typeface="Arial" panose="020B0604020202020204" pitchFamily="34" charset="0"/>
              <a:buChar char="•"/>
            </a:pPr>
            <a:r>
              <a:rPr lang="en-US" sz="1400" dirty="0">
                <a:solidFill>
                  <a:schemeClr val="tx1"/>
                </a:solidFill>
              </a:rPr>
              <a:t>If a customer is affected by internal and external flooding during the same incident, </a:t>
            </a:r>
            <a:r>
              <a:rPr lang="en-US" sz="1400" b="1" dirty="0">
                <a:solidFill>
                  <a:srgbClr val="C00000"/>
                </a:solidFill>
              </a:rPr>
              <a:t>the water company will only pay them once</a:t>
            </a:r>
            <a:r>
              <a:rPr lang="en-US" sz="1400" dirty="0">
                <a:solidFill>
                  <a:schemeClr val="tx1"/>
                </a:solidFill>
              </a:rPr>
              <a:t>, following the internal flooding terms of payment</a:t>
            </a:r>
          </a:p>
          <a:p>
            <a:pPr marL="742950" lvl="1" indent="-285750">
              <a:buFont typeface="Arial" panose="020B0604020202020204" pitchFamily="34" charset="0"/>
              <a:buChar char="•"/>
            </a:pPr>
            <a:r>
              <a:rPr lang="en-US" sz="1400" dirty="0">
                <a:solidFill>
                  <a:schemeClr val="tx1"/>
                </a:solidFill>
              </a:rPr>
              <a:t>Or, if </a:t>
            </a:r>
            <a:r>
              <a:rPr lang="en-US" sz="1400" b="1" dirty="0">
                <a:solidFill>
                  <a:srgbClr val="C00000"/>
                </a:solidFill>
              </a:rPr>
              <a:t>the customer is not materially affected by the incident</a:t>
            </a:r>
            <a:r>
              <a:rPr lang="en-US" sz="1400" dirty="0">
                <a:solidFill>
                  <a:schemeClr val="tx1"/>
                </a:solidFill>
              </a:rPr>
              <a:t>. To decide this, companies take into account: </a:t>
            </a:r>
            <a:r>
              <a:rPr lang="en-US" sz="1400" dirty="0">
                <a:solidFill>
                  <a:srgbClr val="C00000"/>
                </a:solidFill>
              </a:rPr>
              <a:t>the areas of land/property sewage water entered, the duration of the flooding, if the flooding restricted access to or use of the land or property, and any other relevant considerations the company is aware of.</a:t>
            </a:r>
          </a:p>
        </p:txBody>
      </p:sp>
      <p:sp>
        <p:nvSpPr>
          <p:cNvPr id="5" name="Rectangle 4">
            <a:extLst>
              <a:ext uri="{FF2B5EF4-FFF2-40B4-BE49-F238E27FC236}">
                <a16:creationId xmlns:a16="http://schemas.microsoft.com/office/drawing/2014/main" id="{CB612427-D7B2-7446-A7BF-C46BA56D4667}"/>
              </a:ext>
            </a:extLst>
          </p:cNvPr>
          <p:cNvSpPr/>
          <p:nvPr/>
        </p:nvSpPr>
        <p:spPr>
          <a:xfrm>
            <a:off x="7436349" y="3582184"/>
            <a:ext cx="4370696" cy="1158069"/>
          </a:xfrm>
          <a:prstGeom prst="rect">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chemeClr val="tx1"/>
                </a:solidFill>
              </a:rPr>
              <a:t>Customers wanted to know specifically what this meant and what the implications were for them, including what circumstances / definitions are used and how wastewater companies decide if someone is ‘affected’ by internal vs. external flooding.</a:t>
            </a:r>
          </a:p>
        </p:txBody>
      </p:sp>
      <p:cxnSp>
        <p:nvCxnSpPr>
          <p:cNvPr id="8" name="Straight Arrow Connector 7">
            <a:extLst>
              <a:ext uri="{FF2B5EF4-FFF2-40B4-BE49-F238E27FC236}">
                <a16:creationId xmlns:a16="http://schemas.microsoft.com/office/drawing/2014/main" id="{7677A62D-729F-CB48-BF64-C1D15AC87C39}"/>
              </a:ext>
            </a:extLst>
          </p:cNvPr>
          <p:cNvCxnSpPr>
            <a:cxnSpLocks/>
            <a:stCxn id="5" idx="1"/>
          </p:cNvCxnSpPr>
          <p:nvPr/>
        </p:nvCxnSpPr>
        <p:spPr>
          <a:xfrm flipH="1">
            <a:off x="6400800" y="4161219"/>
            <a:ext cx="1035549" cy="57903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DE15510-E01D-7D41-86D3-AD2FDEDBB731}"/>
              </a:ext>
            </a:extLst>
          </p:cNvPr>
          <p:cNvSpPr/>
          <p:nvPr/>
        </p:nvSpPr>
        <p:spPr>
          <a:xfrm>
            <a:off x="7164796" y="2249715"/>
            <a:ext cx="4526982" cy="1026102"/>
          </a:xfrm>
          <a:prstGeom prst="rect">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rPr>
              <a:t>As in the review of the internal guidelines, customers respond negatively to text on the automatic payment, payment amount and exceptional weather, while also expressing some concerns about the claim window.</a:t>
            </a:r>
          </a:p>
        </p:txBody>
      </p:sp>
      <p:cxnSp>
        <p:nvCxnSpPr>
          <p:cNvPr id="10" name="Straight Arrow Connector 9">
            <a:extLst>
              <a:ext uri="{FF2B5EF4-FFF2-40B4-BE49-F238E27FC236}">
                <a16:creationId xmlns:a16="http://schemas.microsoft.com/office/drawing/2014/main" id="{24FEB3EF-B085-6341-8196-5CA85DB322CB}"/>
              </a:ext>
            </a:extLst>
          </p:cNvPr>
          <p:cNvCxnSpPr>
            <a:cxnSpLocks/>
            <a:stCxn id="9" idx="1"/>
          </p:cNvCxnSpPr>
          <p:nvPr/>
        </p:nvCxnSpPr>
        <p:spPr>
          <a:xfrm flipH="1">
            <a:off x="2565400" y="2762766"/>
            <a:ext cx="4599396" cy="11400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6A07907-8A08-3042-9950-1FC647A6578F}"/>
              </a:ext>
            </a:extLst>
          </p:cNvPr>
          <p:cNvSpPr/>
          <p:nvPr/>
        </p:nvSpPr>
        <p:spPr>
          <a:xfrm>
            <a:off x="7164796" y="4916906"/>
            <a:ext cx="4339345" cy="1158068"/>
          </a:xfrm>
          <a:prstGeom prst="rect">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chemeClr val="tx1"/>
                </a:solidFill>
              </a:rPr>
              <a:t>Customers question how wastewater companies decide whether a customer is ‘materially affected’ by an incident. The aspects being taken into account felt arbitrary and with the potential to be applied inconsistently. </a:t>
            </a:r>
          </a:p>
        </p:txBody>
      </p:sp>
      <p:cxnSp>
        <p:nvCxnSpPr>
          <p:cNvPr id="12" name="Straight Arrow Connector 11">
            <a:extLst>
              <a:ext uri="{FF2B5EF4-FFF2-40B4-BE49-F238E27FC236}">
                <a16:creationId xmlns:a16="http://schemas.microsoft.com/office/drawing/2014/main" id="{BE0A5C13-997C-7A4C-80E7-C983B9F2E222}"/>
              </a:ext>
            </a:extLst>
          </p:cNvPr>
          <p:cNvCxnSpPr>
            <a:cxnSpLocks/>
            <a:stCxn id="11" idx="1"/>
          </p:cNvCxnSpPr>
          <p:nvPr/>
        </p:nvCxnSpPr>
        <p:spPr>
          <a:xfrm flipH="1" flipV="1">
            <a:off x="6502400" y="5311327"/>
            <a:ext cx="662396" cy="18461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7026745-6C9D-5842-9D42-FB408B47BF75}"/>
              </a:ext>
            </a:extLst>
          </p:cNvPr>
          <p:cNvCxnSpPr>
            <a:cxnSpLocks/>
            <a:stCxn id="9" idx="1"/>
          </p:cNvCxnSpPr>
          <p:nvPr/>
        </p:nvCxnSpPr>
        <p:spPr>
          <a:xfrm flipH="1" flipV="1">
            <a:off x="5486400" y="2453735"/>
            <a:ext cx="1678396" cy="30903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FA618FE-65D4-744B-834A-94FB66FCA246}"/>
              </a:ext>
            </a:extLst>
          </p:cNvPr>
          <p:cNvCxnSpPr>
            <a:cxnSpLocks/>
            <a:stCxn id="9" idx="1"/>
          </p:cNvCxnSpPr>
          <p:nvPr/>
        </p:nvCxnSpPr>
        <p:spPr>
          <a:xfrm flipH="1">
            <a:off x="5486400" y="2762766"/>
            <a:ext cx="1678396" cy="110716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775B418-2966-1849-9AB7-893FA9E83AD0}"/>
              </a:ext>
            </a:extLst>
          </p:cNvPr>
          <p:cNvCxnSpPr>
            <a:cxnSpLocks/>
            <a:stCxn id="9" idx="1"/>
          </p:cNvCxnSpPr>
          <p:nvPr/>
        </p:nvCxnSpPr>
        <p:spPr>
          <a:xfrm flipH="1">
            <a:off x="6642100" y="2762766"/>
            <a:ext cx="522696" cy="703439"/>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F0FFCC8-A2C4-DB40-8918-67A15DA675B2}"/>
              </a:ext>
            </a:extLst>
          </p:cNvPr>
          <p:cNvCxnSpPr>
            <a:cxnSpLocks/>
            <a:stCxn id="11" idx="1"/>
          </p:cNvCxnSpPr>
          <p:nvPr/>
        </p:nvCxnSpPr>
        <p:spPr>
          <a:xfrm flipH="1">
            <a:off x="6642100" y="5495940"/>
            <a:ext cx="522696" cy="20980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411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28B537-6863-8746-BB29-3B94BC5419A1}"/>
              </a:ext>
            </a:extLst>
          </p:cNvPr>
          <p:cNvSpPr>
            <a:spLocks noGrp="1"/>
          </p:cNvSpPr>
          <p:nvPr>
            <p:ph type="body" sz="quarter" idx="12"/>
          </p:nvPr>
        </p:nvSpPr>
        <p:spPr/>
        <p:txBody>
          <a:bodyPr>
            <a:noAutofit/>
          </a:bodyPr>
          <a:lstStyle/>
          <a:p>
            <a:r>
              <a:rPr lang="en-GB"/>
              <a:t>Key improvements to the GSS guidelines centred on better matching impact, tightening definitions, and independent enforcement </a:t>
            </a:r>
          </a:p>
        </p:txBody>
      </p:sp>
      <p:sp>
        <p:nvSpPr>
          <p:cNvPr id="16" name="Rectangle 15">
            <a:extLst>
              <a:ext uri="{FF2B5EF4-FFF2-40B4-BE49-F238E27FC236}">
                <a16:creationId xmlns:a16="http://schemas.microsoft.com/office/drawing/2014/main" id="{39593579-A6B4-D646-A1FD-35C2F31727D7}"/>
              </a:ext>
            </a:extLst>
          </p:cNvPr>
          <p:cNvSpPr/>
          <p:nvPr/>
        </p:nvSpPr>
        <p:spPr>
          <a:xfrm>
            <a:off x="1370726" y="3004146"/>
            <a:ext cx="2930511" cy="265871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Case by case assessment on compensation amount, </a:t>
            </a:r>
            <a:r>
              <a:rPr lang="en-GB">
                <a:solidFill>
                  <a:schemeClr val="tx1"/>
                </a:solidFill>
              </a:rPr>
              <a:t>to ensure that individual circumstances are taken into account and that payment matches impact of the sewage flooding</a:t>
            </a:r>
          </a:p>
        </p:txBody>
      </p:sp>
      <p:sp>
        <p:nvSpPr>
          <p:cNvPr id="17" name="Rectangle 16">
            <a:extLst>
              <a:ext uri="{FF2B5EF4-FFF2-40B4-BE49-F238E27FC236}">
                <a16:creationId xmlns:a16="http://schemas.microsoft.com/office/drawing/2014/main" id="{562A8511-8DC5-0549-BA6C-D38FC0D46937}"/>
              </a:ext>
            </a:extLst>
          </p:cNvPr>
          <p:cNvSpPr/>
          <p:nvPr/>
        </p:nvSpPr>
        <p:spPr>
          <a:xfrm>
            <a:off x="7890762" y="3004145"/>
            <a:ext cx="2930511" cy="265871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More monitoring and enforced of guidelines by an independent body, </a:t>
            </a:r>
            <a:r>
              <a:rPr lang="en-GB" dirty="0">
                <a:solidFill>
                  <a:schemeClr val="tx1"/>
                </a:solidFill>
              </a:rPr>
              <a:t>such as the regulator, to ensure wastewater companies meet their obligations and all customers are treated fairly</a:t>
            </a:r>
          </a:p>
        </p:txBody>
      </p:sp>
      <p:sp>
        <p:nvSpPr>
          <p:cNvPr id="18" name="Rectangle 17">
            <a:extLst>
              <a:ext uri="{FF2B5EF4-FFF2-40B4-BE49-F238E27FC236}">
                <a16:creationId xmlns:a16="http://schemas.microsoft.com/office/drawing/2014/main" id="{6E1B04FF-79AF-F042-88AB-2E635FBC54AF}"/>
              </a:ext>
            </a:extLst>
          </p:cNvPr>
          <p:cNvSpPr/>
          <p:nvPr/>
        </p:nvSpPr>
        <p:spPr>
          <a:xfrm>
            <a:off x="4630744" y="3004145"/>
            <a:ext cx="2930511" cy="265872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Clear and measurable definition for ‘extreme weather’ </a:t>
            </a:r>
            <a:r>
              <a:rPr lang="en-GB">
                <a:solidFill>
                  <a:schemeClr val="tx1"/>
                </a:solidFill>
              </a:rPr>
              <a:t>that takes into account the impact of climate change</a:t>
            </a:r>
          </a:p>
        </p:txBody>
      </p:sp>
      <p:pic>
        <p:nvPicPr>
          <p:cNvPr id="12" name="Graphic 11">
            <a:extLst>
              <a:ext uri="{FF2B5EF4-FFF2-40B4-BE49-F238E27FC236}">
                <a16:creationId xmlns:a16="http://schemas.microsoft.com/office/drawing/2014/main" id="{D5399EA1-DFC0-5544-A848-2F668F77C7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19749" y="1971003"/>
            <a:ext cx="952500" cy="952500"/>
          </a:xfrm>
          <a:prstGeom prst="rect">
            <a:avLst/>
          </a:prstGeom>
        </p:spPr>
      </p:pic>
      <p:pic>
        <p:nvPicPr>
          <p:cNvPr id="20" name="Graphic 19">
            <a:extLst>
              <a:ext uri="{FF2B5EF4-FFF2-40B4-BE49-F238E27FC236}">
                <a16:creationId xmlns:a16="http://schemas.microsoft.com/office/drawing/2014/main" id="{BD516061-1C8E-CA4C-9A6C-91C0BE09B9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30567" y="2021803"/>
            <a:ext cx="850900" cy="850900"/>
          </a:xfrm>
          <a:prstGeom prst="rect">
            <a:avLst/>
          </a:prstGeom>
        </p:spPr>
      </p:pic>
      <p:pic>
        <p:nvPicPr>
          <p:cNvPr id="22" name="Graphic 21">
            <a:extLst>
              <a:ext uri="{FF2B5EF4-FFF2-40B4-BE49-F238E27FC236}">
                <a16:creationId xmlns:a16="http://schemas.microsoft.com/office/drawing/2014/main" id="{28E80FF4-EBB6-4D44-813E-33ABC0C37C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08931" y="1971003"/>
            <a:ext cx="952500" cy="952500"/>
          </a:xfrm>
          <a:prstGeom prst="rect">
            <a:avLst/>
          </a:prstGeom>
        </p:spPr>
      </p:pic>
    </p:spTree>
    <p:extLst>
      <p:ext uri="{BB962C8B-B14F-4D97-AF65-F5344CB8AC3E}">
        <p14:creationId xmlns:p14="http://schemas.microsoft.com/office/powerpoint/2010/main" val="40367080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7C3F16C6-38BE-DD45-97AC-2AD4B57FACE9}"/>
              </a:ext>
            </a:extLst>
          </p:cNvPr>
          <p:cNvSpPr>
            <a:spLocks noGrp="1"/>
          </p:cNvSpPr>
          <p:nvPr>
            <p:ph type="body" sz="quarter" idx="10"/>
          </p:nvPr>
        </p:nvSpPr>
        <p:spPr>
          <a:xfrm>
            <a:off x="2740756" y="1966546"/>
            <a:ext cx="6710488" cy="1622856"/>
          </a:xfrm>
        </p:spPr>
        <p:txBody>
          <a:bodyPr/>
          <a:lstStyle/>
          <a:p>
            <a:r>
              <a:rPr lang="en-GB"/>
              <a:t>Appendix</a:t>
            </a:r>
          </a:p>
        </p:txBody>
      </p:sp>
      <p:sp>
        <p:nvSpPr>
          <p:cNvPr id="8" name="TextBox 7">
            <a:extLst>
              <a:ext uri="{FF2B5EF4-FFF2-40B4-BE49-F238E27FC236}">
                <a16:creationId xmlns:a16="http://schemas.microsoft.com/office/drawing/2014/main" id="{ED9A0B22-5926-114D-A7ED-289490BDA94C}"/>
              </a:ext>
            </a:extLst>
          </p:cNvPr>
          <p:cNvSpPr txBox="1"/>
          <p:nvPr/>
        </p:nvSpPr>
        <p:spPr>
          <a:xfrm>
            <a:off x="1648230" y="1854644"/>
            <a:ext cx="1060704" cy="923330"/>
          </a:xfrm>
          <a:prstGeom prst="rect">
            <a:avLst/>
          </a:prstGeom>
          <a:noFill/>
        </p:spPr>
        <p:txBody>
          <a:bodyPr wrap="square" rtlCol="0">
            <a:spAutoFit/>
          </a:bodyPr>
          <a:lstStyle/>
          <a:p>
            <a:r>
              <a:rPr lang="en-GB" sz="5400">
                <a:solidFill>
                  <a:schemeClr val="bg1"/>
                </a:solidFill>
                <a:latin typeface="Arial" panose="020B0604020202020204" pitchFamily="34" charset="0"/>
                <a:cs typeface="Arial" panose="020B0604020202020204" pitchFamily="34" charset="0"/>
              </a:rPr>
              <a:t>07</a:t>
            </a:r>
          </a:p>
        </p:txBody>
      </p:sp>
    </p:spTree>
    <p:extLst>
      <p:ext uri="{BB962C8B-B14F-4D97-AF65-F5344CB8AC3E}">
        <p14:creationId xmlns:p14="http://schemas.microsoft.com/office/powerpoint/2010/main" val="1424137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90D293-F6DA-B24D-94E8-4A642731B991}"/>
              </a:ext>
            </a:extLst>
          </p:cNvPr>
          <p:cNvSpPr>
            <a:spLocks noGrp="1"/>
          </p:cNvSpPr>
          <p:nvPr>
            <p:ph type="body" sz="quarter" idx="12"/>
          </p:nvPr>
        </p:nvSpPr>
        <p:spPr/>
        <p:txBody>
          <a:bodyPr/>
          <a:lstStyle/>
          <a:p>
            <a:r>
              <a:rPr lang="en-GB"/>
              <a:t>Notes on the sample (1/2)</a:t>
            </a:r>
          </a:p>
        </p:txBody>
      </p:sp>
      <p:sp>
        <p:nvSpPr>
          <p:cNvPr id="17" name="Rectangle 16">
            <a:extLst>
              <a:ext uri="{FF2B5EF4-FFF2-40B4-BE49-F238E27FC236}">
                <a16:creationId xmlns:a16="http://schemas.microsoft.com/office/drawing/2014/main" id="{BA4BFE72-1B6E-D640-8EB7-5CB360321CC9}"/>
              </a:ext>
            </a:extLst>
          </p:cNvPr>
          <p:cNvSpPr/>
          <p:nvPr/>
        </p:nvSpPr>
        <p:spPr>
          <a:xfrm>
            <a:off x="705683" y="1397668"/>
            <a:ext cx="10780634" cy="1200329"/>
          </a:xfrm>
          <a:prstGeom prst="rect">
            <a:avLst/>
          </a:prstGeom>
        </p:spPr>
        <p:txBody>
          <a:bodyPr wrap="square" lIns="91440" tIns="45720" rIns="91440" bIns="45720" anchor="t">
            <a:spAutoFit/>
          </a:bodyPr>
          <a:lstStyle/>
          <a:p>
            <a:r>
              <a:rPr lang="en-GB" dirty="0"/>
              <a:t>Participants were mostly recruited from a list of people who had been in contact with their wastewater company. This contact data was originally collected by companies for Ofwat's C-Mex surveys. Forty-five of the participants were recruited in this way. A further five participants were recruited</a:t>
            </a:r>
          </a:p>
          <a:p>
            <a:r>
              <a:rPr lang="en-GB" dirty="0"/>
              <a:t>after making contact with Ofwat’s complaints channels. </a:t>
            </a:r>
          </a:p>
        </p:txBody>
      </p:sp>
      <p:sp>
        <p:nvSpPr>
          <p:cNvPr id="19" name="Rectangle 18">
            <a:extLst>
              <a:ext uri="{FF2B5EF4-FFF2-40B4-BE49-F238E27FC236}">
                <a16:creationId xmlns:a16="http://schemas.microsoft.com/office/drawing/2014/main" id="{2B433F4C-30AC-D344-8AD5-A83085B4F0F4}"/>
              </a:ext>
            </a:extLst>
          </p:cNvPr>
          <p:cNvSpPr/>
          <p:nvPr/>
        </p:nvSpPr>
        <p:spPr>
          <a:xfrm>
            <a:off x="1114272" y="3003584"/>
            <a:ext cx="10101944" cy="1107996"/>
          </a:xfrm>
          <a:prstGeom prst="rect">
            <a:avLst/>
          </a:prstGeom>
        </p:spPr>
        <p:txBody>
          <a:bodyPr wrap="square" lIns="91440" tIns="45720" rIns="91440" bIns="45720" anchor="t">
            <a:spAutoFit/>
          </a:bodyPr>
          <a:lstStyle/>
          <a:p>
            <a:pPr lvl="1"/>
            <a:r>
              <a:rPr lang="en-GB" sz="1600" dirty="0"/>
              <a:t>Those who had less positive experiences with their wastewater company may have been more eager to take part in the research to share their story. To ensure the sample included a range of experiences, rather than just severe flooding or negative experiences, a financial incentive was given for participation and quotas were set to ensure a mix of types of flooding incidents and a range of severity. </a:t>
            </a:r>
          </a:p>
        </p:txBody>
      </p:sp>
      <p:sp>
        <p:nvSpPr>
          <p:cNvPr id="20" name="Rectangle 19">
            <a:extLst>
              <a:ext uri="{FF2B5EF4-FFF2-40B4-BE49-F238E27FC236}">
                <a16:creationId xmlns:a16="http://schemas.microsoft.com/office/drawing/2014/main" id="{3547AE4F-A5C2-0448-819A-09C04B8D12E7}"/>
              </a:ext>
            </a:extLst>
          </p:cNvPr>
          <p:cNvSpPr/>
          <p:nvPr/>
        </p:nvSpPr>
        <p:spPr>
          <a:xfrm>
            <a:off x="1096448" y="4719320"/>
            <a:ext cx="10389869" cy="1077218"/>
          </a:xfrm>
          <a:prstGeom prst="rect">
            <a:avLst/>
          </a:prstGeom>
        </p:spPr>
        <p:txBody>
          <a:bodyPr wrap="square" lIns="91440" tIns="45720" rIns="91440" bIns="45720" anchor="t">
            <a:spAutoFit/>
          </a:bodyPr>
          <a:lstStyle/>
          <a:p>
            <a:pPr lvl="1"/>
            <a:r>
              <a:rPr lang="en-GB" sz="1600" dirty="0"/>
              <a:t>Due to the shape of this sample, it was not possible to target landlords who did not live in the affected property, and there were challenges recruiting housing association residents. There were also minimal prospects for recruiting digitally disengaged customers (as most had originally made contact via digital channels). </a:t>
            </a:r>
          </a:p>
        </p:txBody>
      </p:sp>
      <p:sp>
        <p:nvSpPr>
          <p:cNvPr id="8" name="Chevron 7">
            <a:extLst>
              <a:ext uri="{FF2B5EF4-FFF2-40B4-BE49-F238E27FC236}">
                <a16:creationId xmlns:a16="http://schemas.microsoft.com/office/drawing/2014/main" id="{690A84F1-EB2A-6D41-9B10-DD34E7830A1A}"/>
              </a:ext>
            </a:extLst>
          </p:cNvPr>
          <p:cNvSpPr/>
          <p:nvPr/>
        </p:nvSpPr>
        <p:spPr>
          <a:xfrm>
            <a:off x="776998" y="3148182"/>
            <a:ext cx="732002" cy="83160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20">
            <a:extLst>
              <a:ext uri="{FF2B5EF4-FFF2-40B4-BE49-F238E27FC236}">
                <a16:creationId xmlns:a16="http://schemas.microsoft.com/office/drawing/2014/main" id="{DF702FE3-080A-BC40-9650-56D7A2632C20}"/>
              </a:ext>
            </a:extLst>
          </p:cNvPr>
          <p:cNvSpPr/>
          <p:nvPr/>
        </p:nvSpPr>
        <p:spPr>
          <a:xfrm>
            <a:off x="759174" y="4816959"/>
            <a:ext cx="732002" cy="830997"/>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66008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90D293-F6DA-B24D-94E8-4A642731B991}"/>
              </a:ext>
            </a:extLst>
          </p:cNvPr>
          <p:cNvSpPr>
            <a:spLocks noGrp="1"/>
          </p:cNvSpPr>
          <p:nvPr>
            <p:ph type="body" sz="quarter" idx="12"/>
          </p:nvPr>
        </p:nvSpPr>
        <p:spPr>
          <a:xfrm>
            <a:off x="782225" y="686925"/>
            <a:ext cx="10744968" cy="792960"/>
          </a:xfrm>
        </p:spPr>
        <p:txBody>
          <a:bodyPr/>
          <a:lstStyle/>
          <a:p>
            <a:r>
              <a:rPr lang="en-GB"/>
              <a:t>Overview of research methodology</a:t>
            </a:r>
          </a:p>
        </p:txBody>
      </p:sp>
      <p:sp>
        <p:nvSpPr>
          <p:cNvPr id="5" name="Rectangle 4">
            <a:extLst>
              <a:ext uri="{FF2B5EF4-FFF2-40B4-BE49-F238E27FC236}">
                <a16:creationId xmlns:a16="http://schemas.microsoft.com/office/drawing/2014/main" id="{FDFD8C28-9452-884E-80E5-863214ABB90A}"/>
              </a:ext>
            </a:extLst>
          </p:cNvPr>
          <p:cNvSpPr/>
          <p:nvPr/>
        </p:nvSpPr>
        <p:spPr>
          <a:xfrm>
            <a:off x="687859" y="2564296"/>
            <a:ext cx="3379304" cy="55491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Literature review</a:t>
            </a:r>
          </a:p>
        </p:txBody>
      </p:sp>
      <p:sp>
        <p:nvSpPr>
          <p:cNvPr id="8" name="Rectangle 7">
            <a:extLst>
              <a:ext uri="{FF2B5EF4-FFF2-40B4-BE49-F238E27FC236}">
                <a16:creationId xmlns:a16="http://schemas.microsoft.com/office/drawing/2014/main" id="{7A26448C-12E4-2E4E-8ACC-5E9C7D2DDD4D}"/>
              </a:ext>
            </a:extLst>
          </p:cNvPr>
          <p:cNvSpPr/>
          <p:nvPr/>
        </p:nvSpPr>
        <p:spPr>
          <a:xfrm>
            <a:off x="4370691" y="2564296"/>
            <a:ext cx="3379304" cy="55491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50x interviews with customers affected by flooding</a:t>
            </a:r>
          </a:p>
        </p:txBody>
      </p:sp>
      <p:sp>
        <p:nvSpPr>
          <p:cNvPr id="10" name="Rectangle 9">
            <a:extLst>
              <a:ext uri="{FF2B5EF4-FFF2-40B4-BE49-F238E27FC236}">
                <a16:creationId xmlns:a16="http://schemas.microsoft.com/office/drawing/2014/main" id="{BF9D24D1-BF26-2143-81C5-C3DBB290F3E2}"/>
              </a:ext>
            </a:extLst>
          </p:cNvPr>
          <p:cNvSpPr/>
          <p:nvPr/>
        </p:nvSpPr>
        <p:spPr>
          <a:xfrm>
            <a:off x="8053523" y="2564296"/>
            <a:ext cx="3379304" cy="55491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6x follow up workshops with customers</a:t>
            </a:r>
          </a:p>
        </p:txBody>
      </p:sp>
      <p:sp>
        <p:nvSpPr>
          <p:cNvPr id="12" name="Rectangle 11">
            <a:extLst>
              <a:ext uri="{FF2B5EF4-FFF2-40B4-BE49-F238E27FC236}">
                <a16:creationId xmlns:a16="http://schemas.microsoft.com/office/drawing/2014/main" id="{733AEA05-A5E2-0942-845D-63DD02558664}"/>
              </a:ext>
            </a:extLst>
          </p:cNvPr>
          <p:cNvSpPr/>
          <p:nvPr/>
        </p:nvSpPr>
        <p:spPr>
          <a:xfrm>
            <a:off x="687859" y="3124268"/>
            <a:ext cx="3379304" cy="304680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To understand current knowledge on sewage flooding, and wastewater company promises on sewage flooding including response times and compensation.</a:t>
            </a:r>
          </a:p>
          <a:p>
            <a:pPr algn="ctr"/>
            <a:endParaRPr lang="en-GB" dirty="0">
              <a:solidFill>
                <a:schemeClr val="tx1"/>
              </a:solidFill>
            </a:endParaRPr>
          </a:p>
          <a:p>
            <a:pPr algn="ctr"/>
            <a:r>
              <a:rPr lang="en-GB" dirty="0">
                <a:solidFill>
                  <a:schemeClr val="tx1"/>
                </a:solidFill>
              </a:rPr>
              <a:t>Sources included key Ofwat and CCW documents and wastewater company websites. </a:t>
            </a:r>
            <a:endParaRPr lang="en-GB" sz="1600" dirty="0">
              <a:solidFill>
                <a:schemeClr val="tx1"/>
              </a:solidFill>
            </a:endParaRPr>
          </a:p>
        </p:txBody>
      </p:sp>
      <p:sp>
        <p:nvSpPr>
          <p:cNvPr id="13" name="Rectangle 12">
            <a:extLst>
              <a:ext uri="{FF2B5EF4-FFF2-40B4-BE49-F238E27FC236}">
                <a16:creationId xmlns:a16="http://schemas.microsoft.com/office/drawing/2014/main" id="{2234D400-5244-2C4C-80C0-7D6CB43B647D}"/>
              </a:ext>
            </a:extLst>
          </p:cNvPr>
          <p:cNvSpPr/>
          <p:nvPr/>
        </p:nvSpPr>
        <p:spPr>
          <a:xfrm>
            <a:off x="4370691" y="3124268"/>
            <a:ext cx="3379304" cy="304680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To hear customer experiences first hand, exploring the event itself and the response from their wastewater company.</a:t>
            </a:r>
          </a:p>
          <a:p>
            <a:pPr marL="285750" indent="-285750" algn="ctr">
              <a:buFont typeface="Arial" panose="020B0604020202020204" pitchFamily="34" charset="0"/>
              <a:buChar char="•"/>
            </a:pPr>
            <a:endParaRPr lang="en-GB" dirty="0">
              <a:solidFill>
                <a:schemeClr val="tx1"/>
              </a:solidFill>
            </a:endParaRPr>
          </a:p>
          <a:p>
            <a:pPr algn="ctr"/>
            <a:r>
              <a:rPr lang="en-GB" dirty="0">
                <a:solidFill>
                  <a:schemeClr val="tx1"/>
                </a:solidFill>
              </a:rPr>
              <a:t>Interviews were bookended with a pre and post task which included collecting photos and documentation of the event. </a:t>
            </a:r>
          </a:p>
        </p:txBody>
      </p:sp>
      <p:sp>
        <p:nvSpPr>
          <p:cNvPr id="14" name="Rectangle 13">
            <a:extLst>
              <a:ext uri="{FF2B5EF4-FFF2-40B4-BE49-F238E27FC236}">
                <a16:creationId xmlns:a16="http://schemas.microsoft.com/office/drawing/2014/main" id="{99F815B3-0795-0E4A-A285-743A74575C5D}"/>
              </a:ext>
            </a:extLst>
          </p:cNvPr>
          <p:cNvSpPr/>
          <p:nvPr/>
        </p:nvSpPr>
        <p:spPr>
          <a:xfrm>
            <a:off x="8053523" y="3124266"/>
            <a:ext cx="3379304" cy="304680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To determine customer expectations of wastewater companies in their response to a flooding event, looking at customer service, resolutions and compensation. </a:t>
            </a:r>
          </a:p>
          <a:p>
            <a:pPr algn="ctr"/>
            <a:endParaRPr lang="en-GB" dirty="0">
              <a:solidFill>
                <a:schemeClr val="tx1"/>
              </a:solidFill>
            </a:endParaRPr>
          </a:p>
          <a:p>
            <a:pPr algn="ctr"/>
            <a:endParaRPr lang="en-GB" dirty="0">
              <a:solidFill>
                <a:schemeClr val="tx1"/>
              </a:solidFill>
            </a:endParaRPr>
          </a:p>
          <a:p>
            <a:pPr algn="ctr"/>
            <a:r>
              <a:rPr lang="en-GB" dirty="0">
                <a:solidFill>
                  <a:schemeClr val="tx1"/>
                </a:solidFill>
              </a:rPr>
              <a:t>   </a:t>
            </a:r>
            <a:endParaRPr lang="en-GB" sz="1600" dirty="0">
              <a:solidFill>
                <a:schemeClr val="tx1"/>
              </a:solidFill>
            </a:endParaRPr>
          </a:p>
        </p:txBody>
      </p:sp>
      <p:sp>
        <p:nvSpPr>
          <p:cNvPr id="2" name="Right Arrow 1">
            <a:extLst>
              <a:ext uri="{FF2B5EF4-FFF2-40B4-BE49-F238E27FC236}">
                <a16:creationId xmlns:a16="http://schemas.microsoft.com/office/drawing/2014/main" id="{B524D7C1-77F7-BB46-92DD-E423EC09EA37}"/>
              </a:ext>
            </a:extLst>
          </p:cNvPr>
          <p:cNvSpPr/>
          <p:nvPr/>
        </p:nvSpPr>
        <p:spPr>
          <a:xfrm>
            <a:off x="4067163" y="4104012"/>
            <a:ext cx="577688" cy="562708"/>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A42B1C5C-5D6D-3D46-83E0-BA4DDFDC6B39}"/>
              </a:ext>
            </a:extLst>
          </p:cNvPr>
          <p:cNvSpPr/>
          <p:nvPr/>
        </p:nvSpPr>
        <p:spPr>
          <a:xfrm>
            <a:off x="7749995" y="4084962"/>
            <a:ext cx="577688" cy="562708"/>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ext&#10;&#10;Description automatically generated with medium confidence">
            <a:extLst>
              <a:ext uri="{FF2B5EF4-FFF2-40B4-BE49-F238E27FC236}">
                <a16:creationId xmlns:a16="http://schemas.microsoft.com/office/drawing/2014/main" id="{E87A2C44-FD66-D54C-90B6-F3A90809B49A}"/>
              </a:ext>
            </a:extLst>
          </p:cNvPr>
          <p:cNvPicPr>
            <a:picLocks noChangeAspect="1"/>
          </p:cNvPicPr>
          <p:nvPr/>
        </p:nvPicPr>
        <p:blipFill>
          <a:blip r:embed="rId3">
            <a:duotone>
              <a:prstClr val="black"/>
              <a:schemeClr val="tx2">
                <a:tint val="45000"/>
                <a:satMod val="400000"/>
              </a:schemeClr>
            </a:duotone>
          </a:blip>
          <a:stretch>
            <a:fillRect/>
          </a:stretch>
        </p:blipFill>
        <p:spPr>
          <a:xfrm>
            <a:off x="1931899" y="1543958"/>
            <a:ext cx="891224" cy="891224"/>
          </a:xfrm>
          <a:prstGeom prst="rect">
            <a:avLst/>
          </a:prstGeom>
          <a:ln>
            <a:noFill/>
          </a:ln>
        </p:spPr>
      </p:pic>
      <p:pic>
        <p:nvPicPr>
          <p:cNvPr id="21" name="Picture 20" descr="Icon&#10;&#10;Description automatically generated">
            <a:extLst>
              <a:ext uri="{FF2B5EF4-FFF2-40B4-BE49-F238E27FC236}">
                <a16:creationId xmlns:a16="http://schemas.microsoft.com/office/drawing/2014/main" id="{05A5B41C-78AE-024C-9DD0-8A96C6C1E808}"/>
              </a:ext>
            </a:extLst>
          </p:cNvPr>
          <p:cNvPicPr>
            <a:picLocks noChangeAspect="1"/>
          </p:cNvPicPr>
          <p:nvPr/>
        </p:nvPicPr>
        <p:blipFill>
          <a:blip r:embed="rId4">
            <a:duotone>
              <a:prstClr val="black"/>
              <a:schemeClr val="tx2">
                <a:tint val="45000"/>
                <a:satMod val="400000"/>
              </a:schemeClr>
            </a:duotone>
          </a:blip>
          <a:stretch>
            <a:fillRect/>
          </a:stretch>
        </p:blipFill>
        <p:spPr>
          <a:xfrm>
            <a:off x="5599312" y="1593090"/>
            <a:ext cx="792960" cy="792960"/>
          </a:xfrm>
          <a:prstGeom prst="rect">
            <a:avLst/>
          </a:prstGeom>
          <a:ln>
            <a:noFill/>
          </a:ln>
        </p:spPr>
      </p:pic>
      <p:pic>
        <p:nvPicPr>
          <p:cNvPr id="23" name="Picture 22" descr="Icon&#10;&#10;Description automatically generated with medium confidence">
            <a:extLst>
              <a:ext uri="{FF2B5EF4-FFF2-40B4-BE49-F238E27FC236}">
                <a16:creationId xmlns:a16="http://schemas.microsoft.com/office/drawing/2014/main" id="{82240357-110D-C340-BE96-2476CA95E84C}"/>
              </a:ext>
            </a:extLst>
          </p:cNvPr>
          <p:cNvPicPr>
            <a:picLocks noChangeAspect="1"/>
          </p:cNvPicPr>
          <p:nvPr/>
        </p:nvPicPr>
        <p:blipFill>
          <a:blip r:embed="rId5">
            <a:duotone>
              <a:prstClr val="black"/>
              <a:schemeClr val="tx2">
                <a:tint val="45000"/>
                <a:satMod val="400000"/>
              </a:schemeClr>
            </a:duotone>
          </a:blip>
          <a:stretch>
            <a:fillRect/>
          </a:stretch>
        </p:blipFill>
        <p:spPr>
          <a:xfrm>
            <a:off x="9346935" y="1606800"/>
            <a:ext cx="792480" cy="792480"/>
          </a:xfrm>
          <a:prstGeom prst="rect">
            <a:avLst/>
          </a:prstGeom>
          <a:ln>
            <a:noFill/>
          </a:ln>
        </p:spPr>
      </p:pic>
    </p:spTree>
    <p:extLst>
      <p:ext uri="{BB962C8B-B14F-4D97-AF65-F5344CB8AC3E}">
        <p14:creationId xmlns:p14="http://schemas.microsoft.com/office/powerpoint/2010/main" val="23547009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90D293-F6DA-B24D-94E8-4A642731B991}"/>
              </a:ext>
            </a:extLst>
          </p:cNvPr>
          <p:cNvSpPr>
            <a:spLocks noGrp="1"/>
          </p:cNvSpPr>
          <p:nvPr>
            <p:ph type="body" sz="quarter" idx="12"/>
          </p:nvPr>
        </p:nvSpPr>
        <p:spPr/>
        <p:txBody>
          <a:bodyPr/>
          <a:lstStyle/>
          <a:p>
            <a:r>
              <a:rPr lang="en-GB"/>
              <a:t>Notes on the sample (2/2)</a:t>
            </a:r>
          </a:p>
        </p:txBody>
      </p:sp>
      <p:sp>
        <p:nvSpPr>
          <p:cNvPr id="22" name="Rectangle 21">
            <a:extLst>
              <a:ext uri="{FF2B5EF4-FFF2-40B4-BE49-F238E27FC236}">
                <a16:creationId xmlns:a16="http://schemas.microsoft.com/office/drawing/2014/main" id="{8BD692D1-EFB2-3F4F-BED6-D4CEEE5BD5C7}"/>
              </a:ext>
            </a:extLst>
          </p:cNvPr>
          <p:cNvSpPr/>
          <p:nvPr/>
        </p:nvSpPr>
        <p:spPr>
          <a:xfrm>
            <a:off x="652193" y="1210319"/>
            <a:ext cx="10780634" cy="369332"/>
          </a:xfrm>
          <a:prstGeom prst="rect">
            <a:avLst/>
          </a:prstGeom>
        </p:spPr>
        <p:txBody>
          <a:bodyPr wrap="square" lIns="91440" tIns="45720" rIns="91440" bIns="45720" anchor="t">
            <a:spAutoFit/>
          </a:bodyPr>
          <a:lstStyle/>
          <a:p>
            <a:r>
              <a:rPr lang="en-GB"/>
              <a:t>The following screener questions were used to categorise severity:</a:t>
            </a:r>
          </a:p>
        </p:txBody>
      </p:sp>
      <p:sp>
        <p:nvSpPr>
          <p:cNvPr id="14" name="Rectangle 13">
            <a:extLst>
              <a:ext uri="{FF2B5EF4-FFF2-40B4-BE49-F238E27FC236}">
                <a16:creationId xmlns:a16="http://schemas.microsoft.com/office/drawing/2014/main" id="{A6D646C7-C6CF-B74E-8F4F-9A5436AF4DDA}"/>
              </a:ext>
            </a:extLst>
          </p:cNvPr>
          <p:cNvSpPr/>
          <p:nvPr/>
        </p:nvSpPr>
        <p:spPr>
          <a:xfrm>
            <a:off x="597013" y="1716572"/>
            <a:ext cx="5312692" cy="32925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a:solidFill>
                  <a:schemeClr val="tx1"/>
                </a:solidFill>
              </a:rPr>
              <a:t>Q21. [For internal flooding] Which of the following statements best describes your living situation as a result of the wastewater/sewage flooding that you experienced? Please base this on your most recent experience if you've had more than one.</a:t>
            </a:r>
          </a:p>
          <a:p>
            <a:endParaRPr lang="en-US" sz="1400">
              <a:solidFill>
                <a:schemeClr val="tx1"/>
              </a:solidFill>
            </a:endParaRPr>
          </a:p>
          <a:p>
            <a:r>
              <a:rPr lang="en-US" sz="1400">
                <a:solidFill>
                  <a:schemeClr val="tx1"/>
                </a:solidFill>
              </a:rPr>
              <a:t>1. I was comfortable/able to continue living at my home throughout, with minimal impact on my day-to-day life</a:t>
            </a:r>
          </a:p>
          <a:p>
            <a:r>
              <a:rPr lang="en-US" sz="1400">
                <a:solidFill>
                  <a:schemeClr val="tx1"/>
                </a:solidFill>
              </a:rPr>
              <a:t>2. I had to move out of my home for &lt;1 week</a:t>
            </a:r>
          </a:p>
          <a:p>
            <a:r>
              <a:rPr lang="en-US" sz="1400">
                <a:solidFill>
                  <a:schemeClr val="tx1"/>
                </a:solidFill>
              </a:rPr>
              <a:t>3. I had to move out of my home for 1+ weeks</a:t>
            </a:r>
          </a:p>
          <a:p>
            <a:r>
              <a:rPr lang="en-US" sz="1400">
                <a:solidFill>
                  <a:schemeClr val="tx1"/>
                </a:solidFill>
              </a:rPr>
              <a:t>4. I continued living at my home throughout, however this had a big impact on my day-to-day life</a:t>
            </a:r>
          </a:p>
          <a:p>
            <a:r>
              <a:rPr lang="en-US" sz="1400">
                <a:solidFill>
                  <a:schemeClr val="tx1"/>
                </a:solidFill>
              </a:rPr>
              <a:t>5. I continued living at my home throughout, and I would have moved out if I could but was unable to make alternative arrangements (NB. reasons could be financial, logistical, practical, etc.)</a:t>
            </a:r>
            <a:endParaRPr lang="en-GB" sz="1400">
              <a:solidFill>
                <a:schemeClr val="tx1"/>
              </a:solidFill>
            </a:endParaRPr>
          </a:p>
        </p:txBody>
      </p:sp>
      <p:sp>
        <p:nvSpPr>
          <p:cNvPr id="15" name="Right Arrow 14">
            <a:extLst>
              <a:ext uri="{FF2B5EF4-FFF2-40B4-BE49-F238E27FC236}">
                <a16:creationId xmlns:a16="http://schemas.microsoft.com/office/drawing/2014/main" id="{280216BB-7A57-3143-A777-BFF5E8435CC1}"/>
              </a:ext>
            </a:extLst>
          </p:cNvPr>
          <p:cNvSpPr/>
          <p:nvPr/>
        </p:nvSpPr>
        <p:spPr>
          <a:xfrm rot="5400000">
            <a:off x="2964515" y="4543824"/>
            <a:ext cx="577688" cy="1199294"/>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D00596A-5FD8-B04A-A3FA-051B5E5AC42D}"/>
              </a:ext>
            </a:extLst>
          </p:cNvPr>
          <p:cNvSpPr/>
          <p:nvPr/>
        </p:nvSpPr>
        <p:spPr>
          <a:xfrm>
            <a:off x="6282296" y="1716572"/>
            <a:ext cx="5312692" cy="32925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a:solidFill>
                  <a:schemeClr val="tx1"/>
                </a:solidFill>
              </a:rPr>
              <a:t>Q22. [For external flooding] During the time of the wastewater flooding were you able to continue accessing your property?</a:t>
            </a:r>
          </a:p>
          <a:p>
            <a:endParaRPr lang="en-US" sz="1400">
              <a:solidFill>
                <a:schemeClr val="tx1"/>
              </a:solidFill>
            </a:endParaRPr>
          </a:p>
          <a:p>
            <a:r>
              <a:rPr lang="en-US" sz="1400">
                <a:solidFill>
                  <a:schemeClr val="tx1"/>
                </a:solidFill>
              </a:rPr>
              <a:t>1. There was no impact on getting in/out of my home</a:t>
            </a:r>
          </a:p>
          <a:p>
            <a:r>
              <a:rPr lang="en-US" sz="1400">
                <a:solidFill>
                  <a:schemeClr val="tx1"/>
                </a:solidFill>
              </a:rPr>
              <a:t>2. There was an impact on getting in/out of my home but I was able to continue living there throughout the event</a:t>
            </a:r>
          </a:p>
          <a:p>
            <a:r>
              <a:rPr lang="en-US" sz="1400">
                <a:solidFill>
                  <a:schemeClr val="tx1"/>
                </a:solidFill>
              </a:rPr>
              <a:t>3. There was an impact on getting in/out of my home and I had to move out of the home for a period of time</a:t>
            </a:r>
          </a:p>
          <a:p>
            <a:endParaRPr lang="en-GB" sz="1400"/>
          </a:p>
        </p:txBody>
      </p:sp>
      <p:sp>
        <p:nvSpPr>
          <p:cNvPr id="18" name="Right Arrow 17">
            <a:extLst>
              <a:ext uri="{FF2B5EF4-FFF2-40B4-BE49-F238E27FC236}">
                <a16:creationId xmlns:a16="http://schemas.microsoft.com/office/drawing/2014/main" id="{FE020FB6-A39F-B040-9E52-9447D22EAEE2}"/>
              </a:ext>
            </a:extLst>
          </p:cNvPr>
          <p:cNvSpPr/>
          <p:nvPr/>
        </p:nvSpPr>
        <p:spPr>
          <a:xfrm rot="5400000">
            <a:off x="8649799" y="4549238"/>
            <a:ext cx="577688" cy="1199294"/>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EF9E3B-72E0-ED4D-A2A5-45318EA4B17E}"/>
              </a:ext>
            </a:extLst>
          </p:cNvPr>
          <p:cNvSpPr/>
          <p:nvPr/>
        </p:nvSpPr>
        <p:spPr>
          <a:xfrm>
            <a:off x="597011" y="5477735"/>
            <a:ext cx="5312693" cy="69334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Low/medium impact event: option 1</a:t>
            </a:r>
          </a:p>
          <a:p>
            <a:pPr algn="ctr"/>
            <a:r>
              <a:rPr lang="en-US" sz="1400">
                <a:solidFill>
                  <a:schemeClr val="bg1"/>
                </a:solidFill>
              </a:rPr>
              <a:t>High impact event: options 2 or 4</a:t>
            </a:r>
          </a:p>
          <a:p>
            <a:pPr algn="ctr"/>
            <a:r>
              <a:rPr lang="en-US" sz="1400">
                <a:solidFill>
                  <a:schemeClr val="bg1"/>
                </a:solidFill>
              </a:rPr>
              <a:t>Very high impact event: options 3 or 5</a:t>
            </a:r>
            <a:endParaRPr lang="en-GB" sz="1400">
              <a:solidFill>
                <a:schemeClr val="bg1"/>
              </a:solidFill>
            </a:endParaRPr>
          </a:p>
        </p:txBody>
      </p:sp>
      <p:sp>
        <p:nvSpPr>
          <p:cNvPr id="25" name="Rectangle 24">
            <a:extLst>
              <a:ext uri="{FF2B5EF4-FFF2-40B4-BE49-F238E27FC236}">
                <a16:creationId xmlns:a16="http://schemas.microsoft.com/office/drawing/2014/main" id="{E287DCB6-A539-804E-82F4-13250CDE80D7}"/>
              </a:ext>
            </a:extLst>
          </p:cNvPr>
          <p:cNvSpPr/>
          <p:nvPr/>
        </p:nvSpPr>
        <p:spPr>
          <a:xfrm>
            <a:off x="6282296" y="5477733"/>
            <a:ext cx="5312692" cy="69334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Low/medium impact event: option 1</a:t>
            </a:r>
          </a:p>
          <a:p>
            <a:pPr algn="ctr"/>
            <a:r>
              <a:rPr lang="en-US" sz="1400">
                <a:solidFill>
                  <a:schemeClr val="bg1"/>
                </a:solidFill>
              </a:rPr>
              <a:t>High impact event: option 2</a:t>
            </a:r>
          </a:p>
          <a:p>
            <a:pPr algn="ctr"/>
            <a:r>
              <a:rPr lang="en-US" sz="1400">
                <a:solidFill>
                  <a:schemeClr val="bg1"/>
                </a:solidFill>
              </a:rPr>
              <a:t>Very high impact event: option 3</a:t>
            </a:r>
            <a:endParaRPr lang="en-GB" sz="1400">
              <a:solidFill>
                <a:schemeClr val="bg1"/>
              </a:solidFill>
            </a:endParaRPr>
          </a:p>
        </p:txBody>
      </p:sp>
    </p:spTree>
    <p:extLst>
      <p:ext uri="{BB962C8B-B14F-4D97-AF65-F5344CB8AC3E}">
        <p14:creationId xmlns:p14="http://schemas.microsoft.com/office/powerpoint/2010/main" val="1796291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80895C-EF3C-D24D-908D-D74B205D1E9D}"/>
              </a:ext>
            </a:extLst>
          </p:cNvPr>
          <p:cNvSpPr>
            <a:spLocks noGrp="1"/>
          </p:cNvSpPr>
          <p:nvPr>
            <p:ph type="body" sz="quarter" idx="10"/>
          </p:nvPr>
        </p:nvSpPr>
        <p:spPr/>
        <p:txBody>
          <a:bodyPr/>
          <a:lstStyle/>
          <a:p>
            <a:r>
              <a:rPr lang="en-US"/>
              <a:t>Thank you</a:t>
            </a:r>
          </a:p>
        </p:txBody>
      </p:sp>
      <p:sp>
        <p:nvSpPr>
          <p:cNvPr id="3" name="Text Placeholder 2">
            <a:extLst>
              <a:ext uri="{FF2B5EF4-FFF2-40B4-BE49-F238E27FC236}">
                <a16:creationId xmlns:a16="http://schemas.microsoft.com/office/drawing/2014/main" id="{A59F35C0-97AA-C741-8097-A484DD9E0586}"/>
              </a:ext>
            </a:extLst>
          </p:cNvPr>
          <p:cNvSpPr>
            <a:spLocks noGrp="1"/>
          </p:cNvSpPr>
          <p:nvPr>
            <p:ph type="body" sz="quarter" idx="12"/>
          </p:nvPr>
        </p:nvSpPr>
        <p:spPr>
          <a:xfrm>
            <a:off x="7477258" y="4142777"/>
            <a:ext cx="4562342" cy="2715223"/>
          </a:xfrm>
        </p:spPr>
        <p:txBody>
          <a:bodyPr/>
          <a:lstStyle/>
          <a:p>
            <a:r>
              <a:rPr lang="en-US" sz="1400" b="1"/>
              <a:t>For more information:</a:t>
            </a:r>
          </a:p>
          <a:p>
            <a:pPr>
              <a:spcBef>
                <a:spcPts val="200"/>
              </a:spcBef>
            </a:pPr>
            <a:r>
              <a:rPr lang="en-US" sz="1400"/>
              <a:t>Andy Barker	</a:t>
            </a:r>
            <a:r>
              <a:rPr lang="en-US" sz="1400" err="1"/>
              <a:t>abarker@britainthinks.com</a:t>
            </a:r>
            <a:endParaRPr lang="en-US" sz="1400"/>
          </a:p>
          <a:p>
            <a:pPr>
              <a:spcBef>
                <a:spcPts val="200"/>
              </a:spcBef>
            </a:pPr>
            <a:r>
              <a:rPr lang="en-US" sz="1400"/>
              <a:t>Jennifer Summers	</a:t>
            </a:r>
            <a:r>
              <a:rPr lang="en-US" sz="1400" err="1"/>
              <a:t>jsummers@britainthinks.com</a:t>
            </a:r>
            <a:endParaRPr lang="en-US" sz="1400"/>
          </a:p>
          <a:p>
            <a:pPr>
              <a:spcBef>
                <a:spcPts val="200"/>
              </a:spcBef>
            </a:pPr>
            <a:r>
              <a:rPr lang="en-US" sz="1400"/>
              <a:t>Clare Palmer	</a:t>
            </a:r>
            <a:r>
              <a:rPr lang="en-US" sz="1400" err="1"/>
              <a:t>cpalmer@britainthinks.com</a:t>
            </a:r>
            <a:endParaRPr lang="en-US" sz="1400"/>
          </a:p>
          <a:p>
            <a:pPr>
              <a:spcBef>
                <a:spcPts val="200"/>
              </a:spcBef>
              <a:spcAft>
                <a:spcPts val="1000"/>
              </a:spcAft>
            </a:pPr>
            <a:r>
              <a:rPr lang="en-US" sz="1400"/>
              <a:t>Chantal Aberdeen	</a:t>
            </a:r>
            <a:r>
              <a:rPr lang="en-US" sz="1400" err="1"/>
              <a:t>caberdeen@britainthinks.com</a:t>
            </a:r>
            <a:endParaRPr lang="en-US" sz="1400"/>
          </a:p>
          <a:p>
            <a:r>
              <a:rPr lang="en-GB" sz="1200" err="1"/>
              <a:t>BritainThinks</a:t>
            </a:r>
            <a:br>
              <a:rPr lang="en-GB" sz="1200"/>
            </a:br>
            <a:r>
              <a:rPr lang="en-GB" sz="1200"/>
              <a:t>West Wing</a:t>
            </a:r>
            <a:br>
              <a:rPr lang="en-GB" sz="1200"/>
            </a:br>
            <a:r>
              <a:rPr lang="en-GB" sz="1200"/>
              <a:t>Somerset House</a:t>
            </a:r>
            <a:br>
              <a:rPr lang="en-GB" sz="1200"/>
            </a:br>
            <a:r>
              <a:rPr lang="en-GB" sz="1200"/>
              <a:t>London</a:t>
            </a:r>
            <a:br>
              <a:rPr lang="en-GB" sz="1200"/>
            </a:br>
            <a:r>
              <a:rPr lang="en-GB" sz="1200"/>
              <a:t>WC2R 1LA</a:t>
            </a:r>
            <a:br>
              <a:rPr lang="en-GB" sz="1200"/>
            </a:br>
            <a:r>
              <a:rPr lang="en-GB" sz="1200"/>
              <a:t>United Kingdom</a:t>
            </a:r>
            <a:endParaRPr lang="en-US" sz="1200"/>
          </a:p>
          <a:p>
            <a:endParaRPr lang="en-US" sz="1400"/>
          </a:p>
        </p:txBody>
      </p:sp>
    </p:spTree>
    <p:extLst>
      <p:ext uri="{BB962C8B-B14F-4D97-AF65-F5344CB8AC3E}">
        <p14:creationId xmlns:p14="http://schemas.microsoft.com/office/powerpoint/2010/main" val="2872669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90D293-F6DA-B24D-94E8-4A642731B991}"/>
              </a:ext>
            </a:extLst>
          </p:cNvPr>
          <p:cNvSpPr>
            <a:spLocks noGrp="1"/>
          </p:cNvSpPr>
          <p:nvPr>
            <p:ph type="body" sz="quarter" idx="12"/>
          </p:nvPr>
        </p:nvSpPr>
        <p:spPr/>
        <p:txBody>
          <a:bodyPr/>
          <a:lstStyle/>
          <a:p>
            <a:r>
              <a:rPr lang="en-GB" dirty="0"/>
              <a:t>Overview of sample*</a:t>
            </a:r>
          </a:p>
        </p:txBody>
      </p:sp>
      <p:sp>
        <p:nvSpPr>
          <p:cNvPr id="5" name="Rectangle 4">
            <a:extLst>
              <a:ext uri="{FF2B5EF4-FFF2-40B4-BE49-F238E27FC236}">
                <a16:creationId xmlns:a16="http://schemas.microsoft.com/office/drawing/2014/main" id="{125D9EDC-8485-6B41-AFED-A4C1B529B25F}"/>
              </a:ext>
            </a:extLst>
          </p:cNvPr>
          <p:cNvSpPr/>
          <p:nvPr/>
        </p:nvSpPr>
        <p:spPr>
          <a:xfrm>
            <a:off x="687861" y="1925584"/>
            <a:ext cx="10744969" cy="4843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6CC1620-2931-0847-ABA2-2DD93C7AD4AA}"/>
              </a:ext>
            </a:extLst>
          </p:cNvPr>
          <p:cNvSpPr/>
          <p:nvPr/>
        </p:nvSpPr>
        <p:spPr>
          <a:xfrm>
            <a:off x="723524" y="1983090"/>
            <a:ext cx="10744968" cy="369332"/>
          </a:xfrm>
          <a:prstGeom prst="rect">
            <a:avLst/>
          </a:prstGeom>
        </p:spPr>
        <p:txBody>
          <a:bodyPr wrap="square">
            <a:spAutoFit/>
          </a:bodyPr>
          <a:lstStyle/>
          <a:p>
            <a:pPr algn="ctr"/>
            <a:r>
              <a:rPr lang="en-GB" b="1" dirty="0">
                <a:solidFill>
                  <a:schemeClr val="bg1"/>
                </a:solidFill>
              </a:rPr>
              <a:t>50 participants took part in 1-hour depth interviews. This included:</a:t>
            </a:r>
          </a:p>
        </p:txBody>
      </p:sp>
      <p:sp>
        <p:nvSpPr>
          <p:cNvPr id="7" name="Rectangle 6">
            <a:extLst>
              <a:ext uri="{FF2B5EF4-FFF2-40B4-BE49-F238E27FC236}">
                <a16:creationId xmlns:a16="http://schemas.microsoft.com/office/drawing/2014/main" id="{8C17E37C-9B05-A145-B8E4-FB2471BB7C9A}"/>
              </a:ext>
            </a:extLst>
          </p:cNvPr>
          <p:cNvSpPr/>
          <p:nvPr/>
        </p:nvSpPr>
        <p:spPr>
          <a:xfrm>
            <a:off x="1386120" y="2596754"/>
            <a:ext cx="2982270" cy="96135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32x internal and 18x external flooding events</a:t>
            </a:r>
            <a:endParaRPr lang="en-GB" sz="1600">
              <a:solidFill>
                <a:schemeClr val="tx1"/>
              </a:solidFill>
              <a:highlight>
                <a:srgbClr val="FFFF00"/>
              </a:highlight>
            </a:endParaRPr>
          </a:p>
        </p:txBody>
      </p:sp>
      <p:sp>
        <p:nvSpPr>
          <p:cNvPr id="10" name="Rectangle 9">
            <a:extLst>
              <a:ext uri="{FF2B5EF4-FFF2-40B4-BE49-F238E27FC236}">
                <a16:creationId xmlns:a16="http://schemas.microsoft.com/office/drawing/2014/main" id="{F6FDB573-A66E-374F-A864-3A7B1AC65B70}"/>
              </a:ext>
            </a:extLst>
          </p:cNvPr>
          <p:cNvSpPr/>
          <p:nvPr/>
        </p:nvSpPr>
        <p:spPr>
          <a:xfrm>
            <a:off x="4588821" y="2596754"/>
            <a:ext cx="2982270" cy="96135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25x single and 25x multiple flooding events</a:t>
            </a:r>
          </a:p>
        </p:txBody>
      </p:sp>
      <p:sp>
        <p:nvSpPr>
          <p:cNvPr id="12" name="Rectangle 11">
            <a:extLst>
              <a:ext uri="{FF2B5EF4-FFF2-40B4-BE49-F238E27FC236}">
                <a16:creationId xmlns:a16="http://schemas.microsoft.com/office/drawing/2014/main" id="{1DFF4BCB-B786-3D41-B23B-8CF275018738}"/>
              </a:ext>
            </a:extLst>
          </p:cNvPr>
          <p:cNvSpPr/>
          <p:nvPr/>
        </p:nvSpPr>
        <p:spPr>
          <a:xfrm>
            <a:off x="7791522" y="2596754"/>
            <a:ext cx="2982270" cy="96135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18x low/medium severity, 22x high severity, 6x very high severity</a:t>
            </a:r>
          </a:p>
        </p:txBody>
      </p:sp>
      <p:sp>
        <p:nvSpPr>
          <p:cNvPr id="11" name="Rectangle 10">
            <a:extLst>
              <a:ext uri="{FF2B5EF4-FFF2-40B4-BE49-F238E27FC236}">
                <a16:creationId xmlns:a16="http://schemas.microsoft.com/office/drawing/2014/main" id="{56B3D2C0-3B32-A742-B173-68A738200D56}"/>
              </a:ext>
            </a:extLst>
          </p:cNvPr>
          <p:cNvSpPr/>
          <p:nvPr/>
        </p:nvSpPr>
        <p:spPr>
          <a:xfrm>
            <a:off x="1386120" y="3644124"/>
            <a:ext cx="9387672" cy="10665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i="1" dirty="0">
                <a:solidFill>
                  <a:schemeClr val="tx1"/>
                </a:solidFill>
              </a:rPr>
              <a:t>Across these groups, participants were mixed in terms of location and wastewater company (across the 10 wastewater areas in England and Wales), housing and ownership/rental types, as well as participant age, gender and ethnicity. We also had 1 digitally disengaged participant, 8 with children under 3 (at the time of the flooding event), and 7 on the Priority Services Register.</a:t>
            </a:r>
          </a:p>
        </p:txBody>
      </p:sp>
      <p:sp>
        <p:nvSpPr>
          <p:cNvPr id="13" name="Rectangle 12">
            <a:extLst>
              <a:ext uri="{FF2B5EF4-FFF2-40B4-BE49-F238E27FC236}">
                <a16:creationId xmlns:a16="http://schemas.microsoft.com/office/drawing/2014/main" id="{C19B066B-0A68-714C-A24C-10EDF2C8CA23}"/>
              </a:ext>
            </a:extLst>
          </p:cNvPr>
          <p:cNvSpPr/>
          <p:nvPr/>
        </p:nvSpPr>
        <p:spPr>
          <a:xfrm>
            <a:off x="687850" y="4955018"/>
            <a:ext cx="10744969" cy="4843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FB7704A-4578-E143-9BCD-2C172111A3E1}"/>
              </a:ext>
            </a:extLst>
          </p:cNvPr>
          <p:cNvSpPr/>
          <p:nvPr/>
        </p:nvSpPr>
        <p:spPr>
          <a:xfrm>
            <a:off x="723516" y="5012524"/>
            <a:ext cx="10744968" cy="369332"/>
          </a:xfrm>
          <a:prstGeom prst="rect">
            <a:avLst/>
          </a:prstGeom>
        </p:spPr>
        <p:txBody>
          <a:bodyPr wrap="square">
            <a:spAutoFit/>
          </a:bodyPr>
          <a:lstStyle/>
          <a:p>
            <a:pPr algn="ctr"/>
            <a:r>
              <a:rPr lang="en-GB" b="1">
                <a:solidFill>
                  <a:schemeClr val="bg1"/>
                </a:solidFill>
              </a:rPr>
              <a:t>26 of these participants then took part a 2-hour workshop. </a:t>
            </a:r>
          </a:p>
        </p:txBody>
      </p:sp>
      <p:sp>
        <p:nvSpPr>
          <p:cNvPr id="14" name="Rectangle 13">
            <a:extLst>
              <a:ext uri="{FF2B5EF4-FFF2-40B4-BE49-F238E27FC236}">
                <a16:creationId xmlns:a16="http://schemas.microsoft.com/office/drawing/2014/main" id="{926BB56A-1292-BF43-B67E-E5C33162083D}"/>
              </a:ext>
            </a:extLst>
          </p:cNvPr>
          <p:cNvSpPr/>
          <p:nvPr/>
        </p:nvSpPr>
        <p:spPr>
          <a:xfrm>
            <a:off x="687858" y="6311900"/>
            <a:ext cx="9322349" cy="419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1200" i="1">
                <a:solidFill>
                  <a:schemeClr val="tx1"/>
                </a:solidFill>
              </a:rPr>
              <a:t>*Please see the appendix for further information on the sample</a:t>
            </a:r>
          </a:p>
        </p:txBody>
      </p:sp>
    </p:spTree>
    <p:extLst>
      <p:ext uri="{BB962C8B-B14F-4D97-AF65-F5344CB8AC3E}">
        <p14:creationId xmlns:p14="http://schemas.microsoft.com/office/powerpoint/2010/main" val="754868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7C3F16C6-38BE-DD45-97AC-2AD4B57FACE9}"/>
              </a:ext>
            </a:extLst>
          </p:cNvPr>
          <p:cNvSpPr>
            <a:spLocks noGrp="1"/>
          </p:cNvSpPr>
          <p:nvPr>
            <p:ph type="body" sz="quarter" idx="10"/>
          </p:nvPr>
        </p:nvSpPr>
        <p:spPr>
          <a:xfrm>
            <a:off x="2740756" y="1966546"/>
            <a:ext cx="6710488" cy="1622856"/>
          </a:xfrm>
        </p:spPr>
        <p:txBody>
          <a:bodyPr/>
          <a:lstStyle/>
          <a:p>
            <a:r>
              <a:rPr lang="en-GB"/>
              <a:t>Key findings</a:t>
            </a:r>
          </a:p>
        </p:txBody>
      </p:sp>
      <p:sp>
        <p:nvSpPr>
          <p:cNvPr id="8" name="TextBox 7">
            <a:extLst>
              <a:ext uri="{FF2B5EF4-FFF2-40B4-BE49-F238E27FC236}">
                <a16:creationId xmlns:a16="http://schemas.microsoft.com/office/drawing/2014/main" id="{ED9A0B22-5926-114D-A7ED-289490BDA94C}"/>
              </a:ext>
            </a:extLst>
          </p:cNvPr>
          <p:cNvSpPr txBox="1"/>
          <p:nvPr/>
        </p:nvSpPr>
        <p:spPr>
          <a:xfrm>
            <a:off x="1648230" y="1854644"/>
            <a:ext cx="1060704" cy="923330"/>
          </a:xfrm>
          <a:prstGeom prst="rect">
            <a:avLst/>
          </a:prstGeom>
          <a:noFill/>
        </p:spPr>
        <p:txBody>
          <a:bodyPr wrap="square" rtlCol="0">
            <a:spAutoFit/>
          </a:bodyPr>
          <a:lstStyle/>
          <a:p>
            <a:r>
              <a:rPr lang="en-GB" sz="5400">
                <a:solidFill>
                  <a:schemeClr val="bg1"/>
                </a:solidFill>
                <a:latin typeface="Arial" panose="020B0604020202020204" pitchFamily="34" charset="0"/>
                <a:cs typeface="Arial" panose="020B0604020202020204" pitchFamily="34" charset="0"/>
              </a:rPr>
              <a:t>02</a:t>
            </a:r>
          </a:p>
        </p:txBody>
      </p:sp>
    </p:spTree>
    <p:extLst>
      <p:ext uri="{BB962C8B-B14F-4D97-AF65-F5344CB8AC3E}">
        <p14:creationId xmlns:p14="http://schemas.microsoft.com/office/powerpoint/2010/main" val="113566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90D293-F6DA-B24D-94E8-4A642731B991}"/>
              </a:ext>
            </a:extLst>
          </p:cNvPr>
          <p:cNvSpPr>
            <a:spLocks noGrp="1"/>
          </p:cNvSpPr>
          <p:nvPr>
            <p:ph type="body" sz="quarter" idx="12"/>
          </p:nvPr>
        </p:nvSpPr>
        <p:spPr/>
        <p:txBody>
          <a:bodyPr/>
          <a:lstStyle/>
          <a:p>
            <a:r>
              <a:rPr lang="en-GB"/>
              <a:t>Key findings</a:t>
            </a:r>
          </a:p>
        </p:txBody>
      </p:sp>
      <p:sp>
        <p:nvSpPr>
          <p:cNvPr id="5" name="Text Placeholder 6">
            <a:extLst>
              <a:ext uri="{FF2B5EF4-FFF2-40B4-BE49-F238E27FC236}">
                <a16:creationId xmlns:a16="http://schemas.microsoft.com/office/drawing/2014/main" id="{F8117152-5342-1940-B0CB-598C3F8B0019}"/>
              </a:ext>
            </a:extLst>
          </p:cNvPr>
          <p:cNvSpPr>
            <a:spLocks noGrp="1"/>
          </p:cNvSpPr>
          <p:nvPr>
            <p:ph type="body" sz="quarter" idx="11"/>
          </p:nvPr>
        </p:nvSpPr>
        <p:spPr>
          <a:xfrm>
            <a:off x="1827384" y="5266174"/>
            <a:ext cx="10062519" cy="792961"/>
          </a:xfrm>
        </p:spPr>
        <p:txBody>
          <a:bodyPr/>
          <a:lstStyle/>
          <a:p>
            <a:r>
              <a:rPr lang="en-GB" sz="1400" dirty="0"/>
              <a:t>Whilst compensation is secondary to customers, they recognise it can have an important role in terms of </a:t>
            </a:r>
            <a:r>
              <a:rPr lang="en-GB" sz="1400" b="1" dirty="0"/>
              <a:t>reimbursing money spent</a:t>
            </a:r>
            <a:r>
              <a:rPr lang="en-GB" sz="1400" dirty="0"/>
              <a:t> and </a:t>
            </a:r>
            <a:r>
              <a:rPr lang="en-GB" sz="1400" b="1" dirty="0"/>
              <a:t>addressing emotional distress. </a:t>
            </a:r>
            <a:r>
              <a:rPr lang="en-GB" sz="1400" dirty="0"/>
              <a:t>Currently, few are benefiting from the Guaranteed Standards Scheme (GSS) guidelines. Upon reviewing them, most customers feel they are </a:t>
            </a:r>
            <a:r>
              <a:rPr lang="en-GB" sz="1400" b="1" dirty="0"/>
              <a:t>lacking in terms of the amount of money offered </a:t>
            </a:r>
            <a:r>
              <a:rPr lang="en-GB" sz="1400" dirty="0"/>
              <a:t>and the </a:t>
            </a:r>
            <a:r>
              <a:rPr lang="en-GB" sz="1400" b="1" dirty="0"/>
              <a:t>conditions surrounding pay-outs. </a:t>
            </a:r>
          </a:p>
        </p:txBody>
      </p:sp>
      <p:sp>
        <p:nvSpPr>
          <p:cNvPr id="6" name="Rectangle 5">
            <a:extLst>
              <a:ext uri="{FF2B5EF4-FFF2-40B4-BE49-F238E27FC236}">
                <a16:creationId xmlns:a16="http://schemas.microsoft.com/office/drawing/2014/main" id="{FB43C9CA-3F5C-8349-8542-B79ED600ECA6}"/>
              </a:ext>
            </a:extLst>
          </p:cNvPr>
          <p:cNvSpPr/>
          <p:nvPr/>
        </p:nvSpPr>
        <p:spPr>
          <a:xfrm>
            <a:off x="759173" y="1529579"/>
            <a:ext cx="859562" cy="7929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1</a:t>
            </a:r>
          </a:p>
        </p:txBody>
      </p:sp>
      <p:sp>
        <p:nvSpPr>
          <p:cNvPr id="7" name="Rectangle 6">
            <a:extLst>
              <a:ext uri="{FF2B5EF4-FFF2-40B4-BE49-F238E27FC236}">
                <a16:creationId xmlns:a16="http://schemas.microsoft.com/office/drawing/2014/main" id="{4707A66E-1872-2341-B490-EB509A7C10CA}"/>
              </a:ext>
            </a:extLst>
          </p:cNvPr>
          <p:cNvSpPr/>
          <p:nvPr/>
        </p:nvSpPr>
        <p:spPr>
          <a:xfrm>
            <a:off x="1725823" y="1566119"/>
            <a:ext cx="10062519" cy="738664"/>
          </a:xfrm>
          <a:prstGeom prst="rect">
            <a:avLst/>
          </a:prstGeom>
        </p:spPr>
        <p:txBody>
          <a:bodyPr wrap="square" lIns="91440" tIns="45720" rIns="91440" bIns="45720" anchor="t">
            <a:spAutoFit/>
          </a:bodyPr>
          <a:lstStyle/>
          <a:p>
            <a:r>
              <a:rPr lang="en-GB" sz="1400"/>
              <a:t>A sewage flooding event is </a:t>
            </a:r>
            <a:r>
              <a:rPr lang="en-GB" sz="1400" b="1"/>
              <a:t>highly distressing for customers</a:t>
            </a:r>
            <a:r>
              <a:rPr lang="en-GB" sz="1400"/>
              <a:t>. Whilst there is a spectrum of impact, </a:t>
            </a:r>
            <a:r>
              <a:rPr lang="en-GB" sz="1400" b="1"/>
              <a:t>even ‘low severity’ events can cause high degrees of inconvenience and stress </a:t>
            </a:r>
            <a:r>
              <a:rPr lang="en-GB" sz="1400"/>
              <a:t>whilst high severity events can lead to significant emotional trauma</a:t>
            </a:r>
            <a:r>
              <a:rPr lang="en-GB" sz="1400" b="1"/>
              <a:t>. </a:t>
            </a:r>
            <a:endParaRPr lang="en-GB" sz="1400"/>
          </a:p>
        </p:txBody>
      </p:sp>
      <p:sp>
        <p:nvSpPr>
          <p:cNvPr id="8" name="Rectangle 7">
            <a:extLst>
              <a:ext uri="{FF2B5EF4-FFF2-40B4-BE49-F238E27FC236}">
                <a16:creationId xmlns:a16="http://schemas.microsoft.com/office/drawing/2014/main" id="{450DC3CC-9B1C-8B40-9CEF-5EB7B22E729E}"/>
              </a:ext>
            </a:extLst>
          </p:cNvPr>
          <p:cNvSpPr/>
          <p:nvPr/>
        </p:nvSpPr>
        <p:spPr>
          <a:xfrm>
            <a:off x="759173" y="2509101"/>
            <a:ext cx="859562" cy="79296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000" b="1"/>
              <a:t>2</a:t>
            </a:r>
          </a:p>
        </p:txBody>
      </p:sp>
      <p:sp>
        <p:nvSpPr>
          <p:cNvPr id="9" name="Rectangle 8">
            <a:extLst>
              <a:ext uri="{FF2B5EF4-FFF2-40B4-BE49-F238E27FC236}">
                <a16:creationId xmlns:a16="http://schemas.microsoft.com/office/drawing/2014/main" id="{06B753FF-5372-F44A-9A4D-7550C6967DA5}"/>
              </a:ext>
            </a:extLst>
          </p:cNvPr>
          <p:cNvSpPr/>
          <p:nvPr/>
        </p:nvSpPr>
        <p:spPr>
          <a:xfrm>
            <a:off x="1725824" y="2537868"/>
            <a:ext cx="10062519" cy="738664"/>
          </a:xfrm>
          <a:prstGeom prst="rect">
            <a:avLst/>
          </a:prstGeom>
        </p:spPr>
        <p:txBody>
          <a:bodyPr wrap="square" lIns="91440" tIns="45720" rIns="91440" bIns="45720" anchor="t">
            <a:spAutoFit/>
          </a:bodyPr>
          <a:lstStyle/>
          <a:p>
            <a:r>
              <a:rPr lang="en-GB" sz="1400" dirty="0"/>
              <a:t>Ideally, customer journeys would follow a simple process of Contact, Conversation, Action and Resolution. However, in reality this journey is non-linear, requires considerable customer effort and does not always include the final stage. Customers experience blockers and delays at each stage and often have to repeat stages, leading to significant frustration and anxiety.</a:t>
            </a:r>
          </a:p>
        </p:txBody>
      </p:sp>
      <p:sp>
        <p:nvSpPr>
          <p:cNvPr id="10" name="Rectangle 9">
            <a:extLst>
              <a:ext uri="{FF2B5EF4-FFF2-40B4-BE49-F238E27FC236}">
                <a16:creationId xmlns:a16="http://schemas.microsoft.com/office/drawing/2014/main" id="{2FD02D24-AB59-D744-9A98-6815BDDA4EFE}"/>
              </a:ext>
            </a:extLst>
          </p:cNvPr>
          <p:cNvSpPr/>
          <p:nvPr/>
        </p:nvSpPr>
        <p:spPr>
          <a:xfrm>
            <a:off x="759173" y="3429000"/>
            <a:ext cx="859562" cy="79296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000" b="1"/>
              <a:t>3</a:t>
            </a:r>
          </a:p>
        </p:txBody>
      </p:sp>
      <p:sp>
        <p:nvSpPr>
          <p:cNvPr id="11" name="Rectangle 10">
            <a:extLst>
              <a:ext uri="{FF2B5EF4-FFF2-40B4-BE49-F238E27FC236}">
                <a16:creationId xmlns:a16="http://schemas.microsoft.com/office/drawing/2014/main" id="{A424E479-2B79-9540-9CB4-6CAE3C5EFB52}"/>
              </a:ext>
            </a:extLst>
          </p:cNvPr>
          <p:cNvSpPr/>
          <p:nvPr/>
        </p:nvSpPr>
        <p:spPr>
          <a:xfrm>
            <a:off x="1725822" y="4376047"/>
            <a:ext cx="10062519" cy="738664"/>
          </a:xfrm>
          <a:prstGeom prst="rect">
            <a:avLst/>
          </a:prstGeom>
        </p:spPr>
        <p:txBody>
          <a:bodyPr wrap="square" lIns="91440" tIns="45720" rIns="91440" bIns="45720" anchor="t">
            <a:spAutoFit/>
          </a:bodyPr>
          <a:lstStyle/>
          <a:p>
            <a:r>
              <a:rPr lang="en-GB" sz="1400" dirty="0"/>
              <a:t>In thinking about a resolution, the majority of customers want to see their wastewater company </a:t>
            </a:r>
            <a:r>
              <a:rPr lang="en-GB" sz="1400" b="1" dirty="0"/>
              <a:t>fix the problem permanently, thereby preventing future problems</a:t>
            </a:r>
            <a:r>
              <a:rPr lang="en-GB" sz="1400" dirty="0"/>
              <a:t>. However, achieving this is </a:t>
            </a:r>
            <a:r>
              <a:rPr lang="en-GB" sz="1400" b="1" dirty="0"/>
              <a:t>dependent on the customer’s knowledge and level of determination, </a:t>
            </a:r>
            <a:r>
              <a:rPr lang="en-GB" sz="1400" dirty="0"/>
              <a:t>and requires significant </a:t>
            </a:r>
            <a:r>
              <a:rPr lang="en-GB" sz="1400" b="1" dirty="0"/>
              <a:t>time and effort on their behalf </a:t>
            </a:r>
            <a:r>
              <a:rPr lang="en-GB" sz="1400" dirty="0"/>
              <a:t>– and even then, the problem may not be fixed</a:t>
            </a:r>
            <a:r>
              <a:rPr lang="en-GB" sz="1400" b="1" dirty="0"/>
              <a:t>.</a:t>
            </a:r>
          </a:p>
        </p:txBody>
      </p:sp>
      <p:sp>
        <p:nvSpPr>
          <p:cNvPr id="12" name="Rectangle 11">
            <a:extLst>
              <a:ext uri="{FF2B5EF4-FFF2-40B4-BE49-F238E27FC236}">
                <a16:creationId xmlns:a16="http://schemas.microsoft.com/office/drawing/2014/main" id="{C1832178-018E-9F4D-AC69-83F529E7AAFB}"/>
              </a:ext>
            </a:extLst>
          </p:cNvPr>
          <p:cNvSpPr/>
          <p:nvPr/>
        </p:nvSpPr>
        <p:spPr>
          <a:xfrm>
            <a:off x="759173" y="4348899"/>
            <a:ext cx="859562" cy="792961"/>
          </a:xfrm>
          <a:prstGeom prst="rect">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000" b="1"/>
              <a:t>4</a:t>
            </a:r>
          </a:p>
        </p:txBody>
      </p:sp>
      <p:sp>
        <p:nvSpPr>
          <p:cNvPr id="13" name="Rectangle 12">
            <a:extLst>
              <a:ext uri="{FF2B5EF4-FFF2-40B4-BE49-F238E27FC236}">
                <a16:creationId xmlns:a16="http://schemas.microsoft.com/office/drawing/2014/main" id="{41B87824-2541-6846-BDA7-5C154B482D0F}"/>
              </a:ext>
            </a:extLst>
          </p:cNvPr>
          <p:cNvSpPr/>
          <p:nvPr/>
        </p:nvSpPr>
        <p:spPr>
          <a:xfrm>
            <a:off x="759173" y="5268798"/>
            <a:ext cx="859562" cy="792961"/>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000" b="1"/>
              <a:t>5</a:t>
            </a:r>
          </a:p>
        </p:txBody>
      </p:sp>
      <p:sp>
        <p:nvSpPr>
          <p:cNvPr id="14" name="Text Placeholder 6">
            <a:extLst>
              <a:ext uri="{FF2B5EF4-FFF2-40B4-BE49-F238E27FC236}">
                <a16:creationId xmlns:a16="http://schemas.microsoft.com/office/drawing/2014/main" id="{ACA9A7A7-F847-9B45-88CD-66872CCF1C9A}"/>
              </a:ext>
            </a:extLst>
          </p:cNvPr>
          <p:cNvSpPr txBox="1">
            <a:spLocks/>
          </p:cNvSpPr>
          <p:nvPr/>
        </p:nvSpPr>
        <p:spPr>
          <a:xfrm>
            <a:off x="1827383" y="3509617"/>
            <a:ext cx="10062519" cy="920639"/>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4A4A4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5400" kern="1200">
                <a:solidFill>
                  <a:srgbClr val="4A4A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latin typeface="Arial"/>
                <a:cs typeface="Arial"/>
              </a:rPr>
              <a:t>Individual interactions with wastewater companies at the early stages of the process are often positive. However, not only are these experiences </a:t>
            </a:r>
            <a:r>
              <a:rPr lang="en-GB" sz="1400" b="1" dirty="0">
                <a:latin typeface="Arial"/>
                <a:cs typeface="Arial"/>
              </a:rPr>
              <a:t>not universal, </a:t>
            </a:r>
            <a:r>
              <a:rPr lang="en-GB" sz="1400" dirty="0">
                <a:latin typeface="Arial"/>
                <a:cs typeface="Arial"/>
              </a:rPr>
              <a:t>but customers consistently complain of a steep </a:t>
            </a:r>
            <a:r>
              <a:rPr lang="en-GB" sz="1400" b="1" dirty="0">
                <a:latin typeface="Arial"/>
                <a:cs typeface="Arial"/>
              </a:rPr>
              <a:t>drop off in service over time </a:t>
            </a:r>
            <a:r>
              <a:rPr lang="en-GB" sz="1400" dirty="0">
                <a:latin typeface="Arial"/>
                <a:cs typeface="Arial"/>
              </a:rPr>
              <a:t>including a </a:t>
            </a:r>
            <a:r>
              <a:rPr lang="en-GB" sz="1400" b="1" dirty="0">
                <a:latin typeface="Arial"/>
                <a:cs typeface="Arial"/>
              </a:rPr>
              <a:t>lack of updates or clear resolution, </a:t>
            </a:r>
            <a:r>
              <a:rPr lang="en-GB" sz="1400" dirty="0">
                <a:latin typeface="Arial"/>
                <a:cs typeface="Arial"/>
              </a:rPr>
              <a:t>meaning there is an urgent need for wastewater companies to review the service they provide. </a:t>
            </a:r>
            <a:endParaRPr lang="en-GB" dirty="0"/>
          </a:p>
        </p:txBody>
      </p:sp>
    </p:spTree>
    <p:extLst>
      <p:ext uri="{BB962C8B-B14F-4D97-AF65-F5344CB8AC3E}">
        <p14:creationId xmlns:p14="http://schemas.microsoft.com/office/powerpoint/2010/main" val="3566205496"/>
      </p:ext>
    </p:extLst>
  </p:cSld>
  <p:clrMapOvr>
    <a:masterClrMapping/>
  </p:clrMapOvr>
</p:sld>
</file>

<file path=ppt/theme/theme1.xml><?xml version="1.0" encoding="utf-8"?>
<a:theme xmlns:a="http://schemas.openxmlformats.org/drawingml/2006/main" name="BT New PPT Theme 080321">
  <a:themeElements>
    <a:clrScheme name="BT Colours">
      <a:dk1>
        <a:srgbClr val="494949"/>
      </a:dk1>
      <a:lt1>
        <a:srgbClr val="FFFFFF"/>
      </a:lt1>
      <a:dk2>
        <a:srgbClr val="494949"/>
      </a:dk2>
      <a:lt2>
        <a:srgbClr val="FFFFFF"/>
      </a:lt2>
      <a:accent1>
        <a:srgbClr val="3BA9F3"/>
      </a:accent1>
      <a:accent2>
        <a:srgbClr val="37CEAC"/>
      </a:accent2>
      <a:accent3>
        <a:srgbClr val="B5CDCD"/>
      </a:accent3>
      <a:accent4>
        <a:srgbClr val="A6D9E2"/>
      </a:accent4>
      <a:accent5>
        <a:srgbClr val="99C7EC"/>
      </a:accent5>
      <a:accent6>
        <a:srgbClr val="F9C5B1"/>
      </a:accent6>
      <a:hlink>
        <a:srgbClr val="006DA6"/>
      </a:hlink>
      <a:folHlink>
        <a:srgbClr val="006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 New PPT Theme 080321" id="{CC9C0C73-F3B4-AE40-A89B-241C225A0686}" vid="{75C8C8D1-9D67-6645-AFEA-8531AD5596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E0758461D9814AA1F8E30FFB2D001E" ma:contentTypeVersion="8" ma:contentTypeDescription="Create a new document." ma:contentTypeScope="" ma:versionID="2e3e827b8947c8a9cb5f9aaa0caf6c8c">
  <xsd:schema xmlns:xsd="http://www.w3.org/2001/XMLSchema" xmlns:xs="http://www.w3.org/2001/XMLSchema" xmlns:p="http://schemas.microsoft.com/office/2006/metadata/properties" xmlns:ns2="f7288239-4540-4520-89ec-ba462917cb35" xmlns:ns3="1350d6df-0216-4885-9444-e25e312199e2" targetNamespace="http://schemas.microsoft.com/office/2006/metadata/properties" ma:root="true" ma:fieldsID="a3ea384a86c7bb0738e25b56764f0463" ns2:_="" ns3:_="">
    <xsd:import namespace="f7288239-4540-4520-89ec-ba462917cb35"/>
    <xsd:import namespace="1350d6df-0216-4885-9444-e25e312199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288239-4540-4520-89ec-ba462917cb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350d6df-0216-4885-9444-e25e312199e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350d6df-0216-4885-9444-e25e312199e2">
      <UserInfo>
        <DisplayName>Jessica Bihari</DisplayName>
        <AccountId>44</AccountId>
        <AccountType/>
      </UserInfo>
      <UserInfo>
        <DisplayName>Kirsty Stober</DisplayName>
        <AccountId>57</AccountId>
        <AccountType/>
      </UserInfo>
      <UserInfo>
        <DisplayName>Claire Forbes</DisplayName>
        <AccountId>17</AccountId>
        <AccountType/>
      </UserInfo>
      <UserInfo>
        <DisplayName>David Black</DisplayName>
        <AccountId>70</AccountId>
        <AccountType/>
      </UserInfo>
      <UserInfo>
        <DisplayName>Stephen Humphreys</DisplayName>
        <AccountId>71</AccountId>
        <AccountType/>
      </UserInfo>
      <UserInfo>
        <DisplayName>Lisa Commane</DisplayName>
        <AccountId>72</AccountId>
        <AccountType/>
      </UserInfo>
      <UserInfo>
        <DisplayName>Keith Mason</DisplayName>
        <AccountId>73</AccountId>
        <AccountType/>
      </UserInfo>
      <UserInfo>
        <DisplayName>Seemaab Naseem</DisplayName>
        <AccountId>21</AccountId>
        <AccountType/>
      </UserInfo>
      <UserInfo>
        <DisplayName>Emily Bulman</DisplayName>
        <AccountId>39</AccountId>
        <AccountType/>
      </UserInfo>
      <UserInfo>
        <DisplayName>Andrew Lincoln</DisplayName>
        <AccountId>14</AccountId>
        <AccountType/>
      </UserInfo>
      <UserInfo>
        <DisplayName>Sally Irgin</DisplayName>
        <AccountId>46</AccountId>
        <AccountType/>
      </UserInfo>
      <UserInfo>
        <DisplayName>Peter Jordan</DisplayName>
        <AccountId>47</AccountId>
        <AccountType/>
      </UserInfo>
      <UserInfo>
        <DisplayName>Gemma Rosenblatt</DisplayName>
        <AccountId>10</AccountId>
        <AccountType/>
      </UserInfo>
      <UserInfo>
        <DisplayName>Samuel Okyere</DisplayName>
        <AccountId>22</AccountId>
        <AccountType/>
      </UserInfo>
      <UserInfo>
        <DisplayName>Rosalind Bolton</DisplayName>
        <AccountId>66</AccountId>
        <AccountType/>
      </UserInfo>
      <UserInfo>
        <DisplayName>James Hawthorne</DisplayName>
        <AccountId>24</AccountId>
        <AccountType/>
      </UserInfo>
      <UserInfo>
        <DisplayName>Jeevan Jones</DisplayName>
        <AccountId>78</AccountId>
        <AccountType/>
      </UserInfo>
      <UserInfo>
        <DisplayName>Ian Bannon</DisplayName>
        <AccountId>75</AccountId>
        <AccountType/>
      </UserInfo>
      <UserInfo>
        <DisplayName>Carl Pheasey</DisplayName>
        <AccountId>79</AccountId>
        <AccountType/>
      </UserInfo>
      <UserInfo>
        <DisplayName>Chelsey Ward</DisplayName>
        <AccountId>34</AccountId>
        <AccountType/>
      </UserInfo>
      <UserInfo>
        <DisplayName>Stewart Loftus</DisplayName>
        <AccountId>29</AccountId>
        <AccountType/>
      </UserInfo>
      <UserInfo>
        <DisplayName>Mark Anderson</DisplayName>
        <AccountId>20</AccountId>
        <AccountType/>
      </UserInfo>
      <UserInfo>
        <DisplayName>Eve Duffy</DisplayName>
        <AccountId>80</AccountId>
        <AccountType/>
      </UserInfo>
      <UserInfo>
        <DisplayName>Dylan Spedding</DisplayName>
        <AccountId>23</AccountId>
        <AccountType/>
      </UserInfo>
      <UserInfo>
        <DisplayName>Karen du Plessis</DisplayName>
        <AccountId>63</AccountId>
        <AccountType/>
      </UserInfo>
      <UserInfo>
        <DisplayName>Julie Douglas</DisplayName>
        <AccountId>81</AccountId>
        <AccountType/>
      </UserInfo>
      <UserInfo>
        <DisplayName>Shelley Lander</DisplayName>
        <AccountId>38</AccountId>
        <AccountType/>
      </UserInfo>
      <UserInfo>
        <DisplayName>Roshni Natali</DisplayName>
        <AccountId>16</AccountId>
        <AccountType/>
      </UserInfo>
      <UserInfo>
        <DisplayName>Roshini Mylvaganam</DisplayName>
        <AccountId>52</AccountId>
        <AccountType/>
      </UserInfo>
      <UserInfo>
        <DisplayName>Jack McLuckie</DisplayName>
        <AccountId>49</AccountId>
        <AccountType/>
      </UserInfo>
      <UserInfo>
        <DisplayName>Charlotte Bevan</DisplayName>
        <AccountId>59</AccountId>
        <AccountType/>
      </UserInfo>
      <UserInfo>
        <DisplayName>Laura Johnson</DisplayName>
        <AccountId>45</AccountId>
        <AccountType/>
      </UserInfo>
      <UserInfo>
        <DisplayName>Arpana Rai</DisplayName>
        <AccountId>54</AccountId>
        <AccountType/>
      </UserInfo>
      <UserInfo>
        <DisplayName>Enquiries Phone</DisplayName>
        <AccountId>82</AccountId>
        <AccountType/>
      </UserInfo>
    </SharedWithUsers>
  </documentManagement>
</p:properties>
</file>

<file path=customXml/itemProps1.xml><?xml version="1.0" encoding="utf-8"?>
<ds:datastoreItem xmlns:ds="http://schemas.openxmlformats.org/officeDocument/2006/customXml" ds:itemID="{0EB90B95-A475-4219-A9D3-5D27DF4CA33D}">
  <ds:schemaRefs>
    <ds:schemaRef ds:uri="http://schemas.microsoft.com/sharepoint/v3/contenttype/forms"/>
  </ds:schemaRefs>
</ds:datastoreItem>
</file>

<file path=customXml/itemProps2.xml><?xml version="1.0" encoding="utf-8"?>
<ds:datastoreItem xmlns:ds="http://schemas.openxmlformats.org/officeDocument/2006/customXml" ds:itemID="{165C6B21-7F1B-4230-A188-4A4F1BF0E1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288239-4540-4520-89ec-ba462917cb35"/>
    <ds:schemaRef ds:uri="1350d6df-0216-4885-9444-e25e312199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8D92D8-E47F-4D99-A623-A035B663D079}">
  <ds:schemaRefs>
    <ds:schemaRef ds:uri="http://purl.org/dc/dcmitype/"/>
    <ds:schemaRef ds:uri="f7288239-4540-4520-89ec-ba462917cb35"/>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1350d6df-0216-4885-9444-e25e312199e2"/>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BT New PPT Theme 080321</Template>
  <TotalTime>1747</TotalTime>
  <Words>11651</Words>
  <Application>Microsoft Office PowerPoint</Application>
  <PresentationFormat>Widescreen</PresentationFormat>
  <Paragraphs>598</Paragraphs>
  <Slides>61</Slides>
  <Notes>29</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Montserrat</vt:lpstr>
      <vt:lpstr>Wingdings</vt:lpstr>
      <vt:lpstr>BT New PPT Theme 080321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Ellie Wroe Wright</dc:creator>
  <cp:lastModifiedBy>Gemma Rosenblatt</cp:lastModifiedBy>
  <cp:revision>21</cp:revision>
  <dcterms:created xsi:type="dcterms:W3CDTF">2021-11-30T09:38:26Z</dcterms:created>
  <dcterms:modified xsi:type="dcterms:W3CDTF">2022-05-18T19:17:28Z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0x0101001CE0758461D9814AA1F8E30FFB2D001E</vt:lpwstr>
  </property>
</Properties>
</file>