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2147472551" r:id="rId5"/>
    <p:sldId id="317" r:id="rId6"/>
    <p:sldId id="267" r:id="rId7"/>
    <p:sldId id="336" r:id="rId8"/>
    <p:sldId id="2147472521" r:id="rId9"/>
    <p:sldId id="2147472522" r:id="rId10"/>
    <p:sldId id="2147472597" r:id="rId11"/>
    <p:sldId id="318" r:id="rId12"/>
    <p:sldId id="323" r:id="rId13"/>
    <p:sldId id="2147472559" r:id="rId14"/>
    <p:sldId id="319" r:id="rId15"/>
    <p:sldId id="384" r:id="rId16"/>
    <p:sldId id="356" r:id="rId17"/>
    <p:sldId id="2147472539" r:id="rId18"/>
    <p:sldId id="364" r:id="rId19"/>
    <p:sldId id="2147472593" r:id="rId20"/>
    <p:sldId id="365" r:id="rId21"/>
    <p:sldId id="2147472557" r:id="rId22"/>
    <p:sldId id="2147472556" r:id="rId23"/>
    <p:sldId id="2147472576" r:id="rId24"/>
    <p:sldId id="371" r:id="rId25"/>
    <p:sldId id="2147472524" r:id="rId26"/>
    <p:sldId id="2147472578" r:id="rId27"/>
    <p:sldId id="320" r:id="rId28"/>
    <p:sldId id="370" r:id="rId29"/>
    <p:sldId id="2147472546" r:id="rId30"/>
    <p:sldId id="2147472594" r:id="rId31"/>
    <p:sldId id="2147472596" r:id="rId32"/>
    <p:sldId id="366" r:id="rId33"/>
    <p:sldId id="2147472525" r:id="rId34"/>
    <p:sldId id="340" r:id="rId35"/>
    <p:sldId id="339" r:id="rId36"/>
    <p:sldId id="2147472526" r:id="rId37"/>
    <p:sldId id="2147472581" r:id="rId38"/>
    <p:sldId id="341" r:id="rId39"/>
    <p:sldId id="325" r:id="rId40"/>
    <p:sldId id="367" r:id="rId41"/>
    <p:sldId id="328" r:id="rId42"/>
    <p:sldId id="2147472523" r:id="rId43"/>
    <p:sldId id="345" r:id="rId44"/>
    <p:sldId id="347" r:id="rId45"/>
    <p:sldId id="2147472582" r:id="rId46"/>
    <p:sldId id="2147472544" r:id="rId47"/>
    <p:sldId id="2147472571" r:id="rId48"/>
    <p:sldId id="368" r:id="rId49"/>
    <p:sldId id="2147472548" r:id="rId50"/>
    <p:sldId id="2147472549" r:id="rId51"/>
    <p:sldId id="2147472514" r:id="rId52"/>
    <p:sldId id="2147472515" r:id="rId53"/>
    <p:sldId id="2147472583" r:id="rId54"/>
    <p:sldId id="2147472543" r:id="rId55"/>
    <p:sldId id="2147472536" r:id="rId56"/>
    <p:sldId id="369" r:id="rId57"/>
    <p:sldId id="2147472509" r:id="rId58"/>
    <p:sldId id="2147472528" r:id="rId59"/>
    <p:sldId id="2147472584" r:id="rId60"/>
    <p:sldId id="2147472550" r:id="rId61"/>
    <p:sldId id="2147472538" r:id="rId62"/>
    <p:sldId id="2147472579" r:id="rId63"/>
    <p:sldId id="2147472580" r:id="rId64"/>
    <p:sldId id="29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e Section" id="{5B9026F7-BE49-485B-B646-93B05D0C98AC}">
          <p14:sldIdLst>
            <p14:sldId id="2147472551"/>
            <p14:sldId id="317"/>
            <p14:sldId id="267"/>
            <p14:sldId id="336"/>
            <p14:sldId id="2147472521"/>
            <p14:sldId id="2147472522"/>
            <p14:sldId id="2147472597"/>
            <p14:sldId id="318"/>
            <p14:sldId id="323"/>
            <p14:sldId id="2147472559"/>
            <p14:sldId id="319"/>
            <p14:sldId id="384"/>
            <p14:sldId id="356"/>
            <p14:sldId id="2147472539"/>
            <p14:sldId id="364"/>
            <p14:sldId id="2147472593"/>
            <p14:sldId id="365"/>
            <p14:sldId id="2147472557"/>
            <p14:sldId id="2147472556"/>
            <p14:sldId id="2147472576"/>
            <p14:sldId id="371"/>
            <p14:sldId id="2147472524"/>
            <p14:sldId id="2147472578"/>
            <p14:sldId id="320"/>
            <p14:sldId id="370"/>
            <p14:sldId id="2147472546"/>
            <p14:sldId id="2147472594"/>
            <p14:sldId id="2147472596"/>
            <p14:sldId id="366"/>
            <p14:sldId id="2147472525"/>
            <p14:sldId id="340"/>
            <p14:sldId id="339"/>
            <p14:sldId id="2147472526"/>
            <p14:sldId id="2147472581"/>
            <p14:sldId id="341"/>
            <p14:sldId id="325"/>
            <p14:sldId id="367"/>
            <p14:sldId id="328"/>
            <p14:sldId id="2147472523"/>
            <p14:sldId id="345"/>
            <p14:sldId id="347"/>
            <p14:sldId id="2147472582"/>
            <p14:sldId id="2147472544"/>
            <p14:sldId id="2147472571"/>
            <p14:sldId id="368"/>
            <p14:sldId id="2147472548"/>
            <p14:sldId id="2147472549"/>
            <p14:sldId id="2147472514"/>
            <p14:sldId id="2147472515"/>
            <p14:sldId id="2147472583"/>
            <p14:sldId id="2147472543"/>
            <p14:sldId id="2147472536"/>
            <p14:sldId id="369"/>
            <p14:sldId id="2147472509"/>
            <p14:sldId id="2147472528"/>
            <p14:sldId id="2147472584"/>
            <p14:sldId id="2147472550"/>
            <p14:sldId id="2147472538"/>
            <p14:sldId id="2147472579"/>
            <p14:sldId id="2147472580"/>
            <p14:sldId id="29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453C28-8C41-6682-895A-AE056D33AE3B}" name="Molly Jeffries" initials="" userId="S::mjeffries@thinksinsight.com::15bd6954-e808-4a0d-88ce-e12dd8beb893" providerId="AD"/>
  <p188:author id="{004BF32D-5DA9-6965-A022-7E439322AAD5}" name="Jennifer Summers" initials="JS" userId="92.britainthinkseu.egnyte.com_tp_egnyte_plus" providerId="Windows Live"/>
  <p188:author id="{85A68C36-E5B4-8D16-AAC9-D9F238864534}" name="Karen du Plessis" initials="KP" userId="S::karen.duplessis@ofwat.gov.uk::0e4aa01b-ca31-4e09-b03d-d42c2f6f08f3" providerId="AD"/>
  <p188:author id="{524F8C44-6D06-1E38-1131-622598FFCE25}" name="Karen du Plessis" initials="KD" userId="S::Karen.DuPlessis@ofwat.gov.uk::0e4aa01b-ca31-4e09-b03d-d42c2f6f08f3" providerId="AD"/>
  <p188:author id="{10A12349-0818-6723-11F6-3310BEE5C674}" name="Niamh Bull" initials="NB" userId="TjbXT3IUyw+JqSbOLdvn15iNoA/OOrGyTa2x5s3YkhI=" providerId="None"/>
  <p188:author id="{C03C8E53-7818-9C4B-01B7-D9D8ED203244}" name="Jennifer Summers" initials="JS" userId="S::jsummers@britainthinks.com::cd44cdea-0401-4c2a-b880-d308820456da" providerId="AD"/>
  <p188:author id="{F8003478-64EF-91FF-3A32-DB82392E1543}" name="Andy Barker" initials="AB" userId="82.britainthinkseu.egnyte.com_tp_egnyte_plus" providerId="Windows Live"/>
  <p188:author id="{4F3D1B7E-8E62-F9FF-6EBE-2AD7791442D9}" name="Josh Cohen" initials="JC" userId="221.britainthinkseu.egnyte.com_tp_egnyte_plus" providerId="Windows Live"/>
  <p188:author id="{8FDF9589-656B-3DFB-928F-5DA89F1DBFCD}" name="Anna Middlewick" initials="AM" userId="S::Anna.Middlewick@ofwat.gov.uk::34d1eadb-aca8-4039-ba0d-c834856de5a1" providerId="AD"/>
  <p188:author id="{233E4A9A-9BB5-9A9A-7065-5E29AA95DB7E}" name="Orla O’Dwyer" initials="OO" userId="154.britainthinkseu.egnyte.com_tp_egnyte_plus" providerId="Windows Live"/>
  <p188:author id="{02C7C2A7-EE48-812A-3647-0D9306CFC45C}" name="Gemma Rosenblatt" initials="GR" userId="S::Gemma.Rosenblatt@ofwat.gov.uk::a2c6a421-8556-4557-98eb-48d1bac33fb3" providerId="AD"/>
  <p188:author id="{2247CEDE-C800-8A27-325E-536FFFFC59A6}" name="Molly Jeffries" initials="MJ" userId="127.britainthinkseu.egnyte.com_tp_egnyte_plus" providerId="Windows Live"/>
  <p188:author id="{15CA28F2-8AED-AF18-1BB4-4039F4B8CBE7}" name="Jennifer Summers" initials="JS" userId="S::jsummers@thinksinsight.com::cd44cdea-0401-4c2a-b880-d308820456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67C"/>
    <a:srgbClr val="CDEAFD"/>
    <a:srgbClr val="15846B"/>
    <a:srgbClr val="DF9440"/>
    <a:srgbClr val="F197A3"/>
    <a:srgbClr val="FCEDEE"/>
    <a:srgbClr val="F9EAD9"/>
    <a:srgbClr val="FFFFFF"/>
    <a:srgbClr val="F2F2F2"/>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A85FB-27D6-815A-28CD-DAB0E3573FB9}" v="29" dt="2024-11-26T10:08:52.809"/>
    <p1510:client id="{9E74EA82-B560-9342-AF7C-377E09A1AE1A}" v="110" dt="2024-11-25T17:59:18.138"/>
    <p1510:client id="{A0325D8D-7B47-9CBC-AC0D-6CEE4DB189C8}" v="39" dt="2024-11-25T17:00:33.996"/>
    <p1510:client id="{BBB83088-6DE3-4515-B597-10F585EF5D7B}" v="409" dt="2024-11-25T17:01:43.685"/>
    <p1510:client id="{FD709A1A-1866-4745-9A15-18D7E0693E0B}" v="67" dt="2024-11-25T18:11:16.8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la O’Dwyer" userId="154.britainthinkseu.egnyte.com_tp_egnyte_plus" providerId="OAuth2" clId="{9E74EA82-B560-9342-AF7C-377E09A1AE1A}"/>
    <pc:docChg chg="modSld">
      <pc:chgData name="Orla O’Dwyer" userId="154.britainthinkseu.egnyte.com_tp_egnyte_plus" providerId="OAuth2" clId="{9E74EA82-B560-9342-AF7C-377E09A1AE1A}" dt="2024-11-25T17:59:18.138" v="109" actId="20577"/>
      <pc:docMkLst>
        <pc:docMk/>
      </pc:docMkLst>
      <pc:sldChg chg="modSp mod">
        <pc:chgData name="Orla O’Dwyer" userId="154.britainthinkseu.egnyte.com_tp_egnyte_plus" providerId="OAuth2" clId="{9E74EA82-B560-9342-AF7C-377E09A1AE1A}" dt="2024-11-25T17:57:56.179" v="79" actId="14100"/>
        <pc:sldMkLst>
          <pc:docMk/>
          <pc:sldMk cId="2552298803" sldId="2147472581"/>
        </pc:sldMkLst>
        <pc:spChg chg="mod">
          <ac:chgData name="Orla O’Dwyer" userId="154.britainthinkseu.egnyte.com_tp_egnyte_plus" providerId="OAuth2" clId="{9E74EA82-B560-9342-AF7C-377E09A1AE1A}" dt="2024-11-25T17:57:56.179" v="79" actId="14100"/>
          <ac:spMkLst>
            <pc:docMk/>
            <pc:sldMk cId="2552298803" sldId="2147472581"/>
            <ac:spMk id="2" creationId="{FDAD44A1-155C-5773-F659-744A87C25119}"/>
          </ac:spMkLst>
        </pc:spChg>
        <pc:spChg chg="mod">
          <ac:chgData name="Orla O’Dwyer" userId="154.britainthinkseu.egnyte.com_tp_egnyte_plus" providerId="OAuth2" clId="{9E74EA82-B560-9342-AF7C-377E09A1AE1A}" dt="2024-11-25T17:57:44.170" v="77" actId="20577"/>
          <ac:spMkLst>
            <pc:docMk/>
            <pc:sldMk cId="2552298803" sldId="2147472581"/>
            <ac:spMk id="4" creationId="{7089A1DE-D599-BDD1-E469-A3E0ADEA1602}"/>
          </ac:spMkLst>
        </pc:spChg>
      </pc:sldChg>
      <pc:sldChg chg="modSp mod">
        <pc:chgData name="Orla O’Dwyer" userId="154.britainthinkseu.egnyte.com_tp_egnyte_plus" providerId="OAuth2" clId="{9E74EA82-B560-9342-AF7C-377E09A1AE1A}" dt="2024-11-25T17:59:18.138" v="109" actId="20577"/>
        <pc:sldMkLst>
          <pc:docMk/>
          <pc:sldMk cId="2481967322" sldId="2147472582"/>
        </pc:sldMkLst>
        <pc:spChg chg="mod">
          <ac:chgData name="Orla O’Dwyer" userId="154.britainthinkseu.egnyte.com_tp_egnyte_plus" providerId="OAuth2" clId="{9E74EA82-B560-9342-AF7C-377E09A1AE1A}" dt="2024-11-25T17:59:14.202" v="94" actId="20577"/>
          <ac:spMkLst>
            <pc:docMk/>
            <pc:sldMk cId="2481967322" sldId="2147472582"/>
            <ac:spMk id="4" creationId="{362A1CBB-C499-8208-DE22-02A0990150B3}"/>
          </ac:spMkLst>
        </pc:spChg>
        <pc:spChg chg="mod">
          <ac:chgData name="Orla O’Dwyer" userId="154.britainthinkseu.egnyte.com_tp_egnyte_plus" providerId="OAuth2" clId="{9E74EA82-B560-9342-AF7C-377E09A1AE1A}" dt="2024-11-25T17:59:18.138" v="109" actId="20577"/>
          <ac:spMkLst>
            <pc:docMk/>
            <pc:sldMk cId="2481967322" sldId="2147472582"/>
            <ac:spMk id="8" creationId="{CD11034C-842E-CB02-FCDA-9226373D07AB}"/>
          </ac:spMkLst>
        </pc:spChg>
      </pc:sldChg>
      <pc:sldChg chg="modSp mod">
        <pc:chgData name="Orla O’Dwyer" userId="154.britainthinkseu.egnyte.com_tp_egnyte_plus" providerId="OAuth2" clId="{9E74EA82-B560-9342-AF7C-377E09A1AE1A}" dt="2024-11-25T17:56:30.782" v="45" actId="20577"/>
        <pc:sldMkLst>
          <pc:docMk/>
          <pc:sldMk cId="3797391623" sldId="2147472583"/>
        </pc:sldMkLst>
        <pc:spChg chg="mod">
          <ac:chgData name="Orla O’Dwyer" userId="154.britainthinkseu.egnyte.com_tp_egnyte_plus" providerId="OAuth2" clId="{9E74EA82-B560-9342-AF7C-377E09A1AE1A}" dt="2024-11-25T17:56:19.392" v="13" actId="20577"/>
          <ac:spMkLst>
            <pc:docMk/>
            <pc:sldMk cId="3797391623" sldId="2147472583"/>
            <ac:spMk id="7" creationId="{30449B78-4A6C-D93A-23BC-1206C4BC6D54}"/>
          </ac:spMkLst>
        </pc:spChg>
        <pc:spChg chg="mod">
          <ac:chgData name="Orla O’Dwyer" userId="154.britainthinkseu.egnyte.com_tp_egnyte_plus" providerId="OAuth2" clId="{9E74EA82-B560-9342-AF7C-377E09A1AE1A}" dt="2024-11-25T17:56:24.333" v="28" actId="20577"/>
          <ac:spMkLst>
            <pc:docMk/>
            <pc:sldMk cId="3797391623" sldId="2147472583"/>
            <ac:spMk id="8" creationId="{8B350D01-9B10-B087-DEF5-07304706B6A4}"/>
          </ac:spMkLst>
        </pc:spChg>
        <pc:spChg chg="mod">
          <ac:chgData name="Orla O’Dwyer" userId="154.britainthinkseu.egnyte.com_tp_egnyte_plus" providerId="OAuth2" clId="{9E74EA82-B560-9342-AF7C-377E09A1AE1A}" dt="2024-11-25T17:56:30.782" v="45" actId="20577"/>
          <ac:spMkLst>
            <pc:docMk/>
            <pc:sldMk cId="3797391623" sldId="2147472583"/>
            <ac:spMk id="10" creationId="{62BB9838-6AAC-E589-429B-64829E43D18A}"/>
          </ac:spMkLst>
        </pc:spChg>
      </pc:sldChg>
    </pc:docChg>
  </pc:docChgLst>
  <pc:docChgLst>
    <pc:chgData name="Molly Jeffries" userId="127.britainthinkseu.egnyte.com_tp_egnyte_plus" providerId="OAuth2" clId="{FD709A1A-1866-4745-9A15-18D7E0693E0B}"/>
    <pc:docChg chg="undo custSel modSld">
      <pc:chgData name="Molly Jeffries" userId="127.britainthinkseu.egnyte.com_tp_egnyte_plus" providerId="OAuth2" clId="{FD709A1A-1866-4745-9A15-18D7E0693E0B}" dt="2024-11-25T18:11:16.897" v="66" actId="20577"/>
      <pc:docMkLst>
        <pc:docMk/>
      </pc:docMkLst>
      <pc:sldChg chg="addSp delSp modSp mod">
        <pc:chgData name="Molly Jeffries" userId="127.britainthinkseu.egnyte.com_tp_egnyte_plus" providerId="OAuth2" clId="{FD709A1A-1866-4745-9A15-18D7E0693E0B}" dt="2024-11-25T18:11:16.897" v="66" actId="20577"/>
        <pc:sldMkLst>
          <pc:docMk/>
          <pc:sldMk cId="3588150698" sldId="364"/>
        </pc:sldMkLst>
        <pc:spChg chg="mod">
          <ac:chgData name="Molly Jeffries" userId="127.britainthinkseu.egnyte.com_tp_egnyte_plus" providerId="OAuth2" clId="{FD709A1A-1866-4745-9A15-18D7E0693E0B}" dt="2024-11-25T18:10:49.178" v="57" actId="1076"/>
          <ac:spMkLst>
            <pc:docMk/>
            <pc:sldMk cId="3588150698" sldId="364"/>
            <ac:spMk id="17" creationId="{76EFDB5C-7FEB-41DA-FEB4-79CDB504F2F1}"/>
          </ac:spMkLst>
        </pc:spChg>
        <pc:spChg chg="mod">
          <ac:chgData name="Molly Jeffries" userId="127.britainthinkseu.egnyte.com_tp_egnyte_plus" providerId="OAuth2" clId="{FD709A1A-1866-4745-9A15-18D7E0693E0B}" dt="2024-11-25T18:11:16.897" v="66" actId="20577"/>
          <ac:spMkLst>
            <pc:docMk/>
            <pc:sldMk cId="3588150698" sldId="364"/>
            <ac:spMk id="26" creationId="{AF9CB7D9-E9A0-B06B-07E1-40FD448EE80A}"/>
          </ac:spMkLst>
        </pc:spChg>
        <pc:picChg chg="add del mod modCrop">
          <ac:chgData name="Molly Jeffries" userId="127.britainthinkseu.egnyte.com_tp_egnyte_plus" providerId="OAuth2" clId="{FD709A1A-1866-4745-9A15-18D7E0693E0B}" dt="2024-11-25T18:10:51.125" v="58" actId="1076"/>
          <ac:picMkLst>
            <pc:docMk/>
            <pc:sldMk cId="3588150698" sldId="364"/>
            <ac:picMk id="3" creationId="{2B1423D8-018D-F3DE-9D5A-D3CCD5B5104B}"/>
          </ac:picMkLst>
        </pc:picChg>
        <pc:picChg chg="mod">
          <ac:chgData name="Molly Jeffries" userId="127.britainthinkseu.egnyte.com_tp_egnyte_plus" providerId="OAuth2" clId="{FD709A1A-1866-4745-9A15-18D7E0693E0B}" dt="2024-11-25T18:10:29.128" v="48" actId="1076"/>
          <ac:picMkLst>
            <pc:docMk/>
            <pc:sldMk cId="3588150698" sldId="364"/>
            <ac:picMk id="21" creationId="{9ED8E1F7-169B-81E1-63F7-7F233F14131E}"/>
          </ac:picMkLst>
        </pc:picChg>
      </pc:sldChg>
      <pc:sldChg chg="modSp mod">
        <pc:chgData name="Molly Jeffries" userId="127.britainthinkseu.egnyte.com_tp_egnyte_plus" providerId="OAuth2" clId="{FD709A1A-1866-4745-9A15-18D7E0693E0B}" dt="2024-11-25T17:50:58.154" v="9" actId="20577"/>
        <pc:sldMkLst>
          <pc:docMk/>
          <pc:sldMk cId="3797391623" sldId="2147472583"/>
        </pc:sldMkLst>
        <pc:spChg chg="mod">
          <ac:chgData name="Molly Jeffries" userId="127.britainthinkseu.egnyte.com_tp_egnyte_plus" providerId="OAuth2" clId="{FD709A1A-1866-4745-9A15-18D7E0693E0B}" dt="2024-11-25T17:50:58.154" v="9" actId="20577"/>
          <ac:spMkLst>
            <pc:docMk/>
            <pc:sldMk cId="3797391623" sldId="2147472583"/>
            <ac:spMk id="7" creationId="{30449B78-4A6C-D93A-23BC-1206C4BC6D54}"/>
          </ac:spMkLst>
        </pc:spChg>
      </pc:sldChg>
      <pc:sldChg chg="modSp mod">
        <pc:chgData name="Molly Jeffries" userId="127.britainthinkseu.egnyte.com_tp_egnyte_plus" providerId="OAuth2" clId="{FD709A1A-1866-4745-9A15-18D7E0693E0B}" dt="2024-11-25T18:00:35.038" v="40" actId="20577"/>
        <pc:sldMkLst>
          <pc:docMk/>
          <pc:sldMk cId="2847614062" sldId="2147472584"/>
        </pc:sldMkLst>
        <pc:spChg chg="mod">
          <ac:chgData name="Molly Jeffries" userId="127.britainthinkseu.egnyte.com_tp_egnyte_plus" providerId="OAuth2" clId="{FD709A1A-1866-4745-9A15-18D7E0693E0B}" dt="2024-11-25T18:00:22.244" v="31" actId="1035"/>
          <ac:spMkLst>
            <pc:docMk/>
            <pc:sldMk cId="2847614062" sldId="2147472584"/>
            <ac:spMk id="3" creationId="{87FF2811-29F3-5C63-8700-9BD37A696B5C}"/>
          </ac:spMkLst>
        </pc:spChg>
        <pc:spChg chg="mod">
          <ac:chgData name="Molly Jeffries" userId="127.britainthinkseu.egnyte.com_tp_egnyte_plus" providerId="OAuth2" clId="{FD709A1A-1866-4745-9A15-18D7E0693E0B}" dt="2024-11-25T18:00:35.038" v="40" actId="20577"/>
          <ac:spMkLst>
            <pc:docMk/>
            <pc:sldMk cId="2847614062" sldId="2147472584"/>
            <ac:spMk id="7" creationId="{D7FF04A5-D004-F30A-122E-068E20FBC121}"/>
          </ac:spMkLst>
        </pc:spChg>
        <pc:spChg chg="mod">
          <ac:chgData name="Molly Jeffries" userId="127.britainthinkseu.egnyte.com_tp_egnyte_plus" providerId="OAuth2" clId="{FD709A1A-1866-4745-9A15-18D7E0693E0B}" dt="2024-11-25T17:58:32.345" v="17" actId="20577"/>
          <ac:spMkLst>
            <pc:docMk/>
            <pc:sldMk cId="2847614062" sldId="2147472584"/>
            <ac:spMk id="11" creationId="{5D944298-C514-7EE3-2A66-AF5B73412035}"/>
          </ac:spMkLst>
        </pc:spChg>
      </pc:sldChg>
    </pc:docChg>
  </pc:docChgLst>
  <pc:docChgLst>
    <pc:chgData name="Preeya Mistry" userId="S::preeya.mistry@ccwater.org.uk::30fb287c-0170-46d6-9c3c-3b880526a08c" providerId="AD" clId="Web-{1F7A85FB-27D6-815A-28CD-DAB0E3573FB9}"/>
    <pc:docChg chg="modSld">
      <pc:chgData name="Preeya Mistry" userId="S::preeya.mistry@ccwater.org.uk::30fb287c-0170-46d6-9c3c-3b880526a08c" providerId="AD" clId="Web-{1F7A85FB-27D6-815A-28CD-DAB0E3573FB9}" dt="2024-11-26T10:08:50.559" v="22" actId="20577"/>
      <pc:docMkLst>
        <pc:docMk/>
      </pc:docMkLst>
      <pc:sldChg chg="modSp">
        <pc:chgData name="Preeya Mistry" userId="S::preeya.mistry@ccwater.org.uk::30fb287c-0170-46d6-9c3c-3b880526a08c" providerId="AD" clId="Web-{1F7A85FB-27D6-815A-28CD-DAB0E3573FB9}" dt="2024-11-26T09:59:38.494" v="0"/>
        <pc:sldMkLst>
          <pc:docMk/>
          <pc:sldMk cId="2125773406" sldId="267"/>
        </pc:sldMkLst>
        <pc:spChg chg="mod">
          <ac:chgData name="Preeya Mistry" userId="S::preeya.mistry@ccwater.org.uk::30fb287c-0170-46d6-9c3c-3b880526a08c" providerId="AD" clId="Web-{1F7A85FB-27D6-815A-28CD-DAB0E3573FB9}" dt="2024-11-26T09:59:38.494" v="0"/>
          <ac:spMkLst>
            <pc:docMk/>
            <pc:sldMk cId="2125773406" sldId="267"/>
            <ac:spMk id="8" creationId="{D3651DAA-196E-FEC9-DA65-A3F427157362}"/>
          </ac:spMkLst>
        </pc:spChg>
      </pc:sldChg>
      <pc:sldChg chg="modSp">
        <pc:chgData name="Preeya Mistry" userId="S::preeya.mistry@ccwater.org.uk::30fb287c-0170-46d6-9c3c-3b880526a08c" providerId="AD" clId="Web-{1F7A85FB-27D6-815A-28CD-DAB0E3573FB9}" dt="2024-11-26T09:59:42.838" v="1"/>
        <pc:sldMkLst>
          <pc:docMk/>
          <pc:sldMk cId="1747071032" sldId="318"/>
        </pc:sldMkLst>
        <pc:spChg chg="mod">
          <ac:chgData name="Preeya Mistry" userId="S::preeya.mistry@ccwater.org.uk::30fb287c-0170-46d6-9c3c-3b880526a08c" providerId="AD" clId="Web-{1F7A85FB-27D6-815A-28CD-DAB0E3573FB9}" dt="2024-11-26T09:59:42.838" v="1"/>
          <ac:spMkLst>
            <pc:docMk/>
            <pc:sldMk cId="1747071032" sldId="318"/>
            <ac:spMk id="8" creationId="{D3651DAA-196E-FEC9-DA65-A3F427157362}"/>
          </ac:spMkLst>
        </pc:spChg>
      </pc:sldChg>
      <pc:sldChg chg="modSp">
        <pc:chgData name="Preeya Mistry" userId="S::preeya.mistry@ccwater.org.uk::30fb287c-0170-46d6-9c3c-3b880526a08c" providerId="AD" clId="Web-{1F7A85FB-27D6-815A-28CD-DAB0E3573FB9}" dt="2024-11-26T09:59:44.557" v="2"/>
        <pc:sldMkLst>
          <pc:docMk/>
          <pc:sldMk cId="2777290856" sldId="319"/>
        </pc:sldMkLst>
        <pc:spChg chg="mod">
          <ac:chgData name="Preeya Mistry" userId="S::preeya.mistry@ccwater.org.uk::30fb287c-0170-46d6-9c3c-3b880526a08c" providerId="AD" clId="Web-{1F7A85FB-27D6-815A-28CD-DAB0E3573FB9}" dt="2024-11-26T09:59:44.557" v="2"/>
          <ac:spMkLst>
            <pc:docMk/>
            <pc:sldMk cId="2777290856" sldId="319"/>
            <ac:spMk id="8" creationId="{D3651DAA-196E-FEC9-DA65-A3F427157362}"/>
          </ac:spMkLst>
        </pc:spChg>
      </pc:sldChg>
      <pc:sldChg chg="modSp">
        <pc:chgData name="Preeya Mistry" userId="S::preeya.mistry@ccwater.org.uk::30fb287c-0170-46d6-9c3c-3b880526a08c" providerId="AD" clId="Web-{1F7A85FB-27D6-815A-28CD-DAB0E3573FB9}" dt="2024-11-26T09:59:53.854" v="4"/>
        <pc:sldMkLst>
          <pc:docMk/>
          <pc:sldMk cId="496419788" sldId="320"/>
        </pc:sldMkLst>
        <pc:spChg chg="mod">
          <ac:chgData name="Preeya Mistry" userId="S::preeya.mistry@ccwater.org.uk::30fb287c-0170-46d6-9c3c-3b880526a08c" providerId="AD" clId="Web-{1F7A85FB-27D6-815A-28CD-DAB0E3573FB9}" dt="2024-11-26T09:59:53.854" v="4"/>
          <ac:spMkLst>
            <pc:docMk/>
            <pc:sldMk cId="496419788" sldId="320"/>
            <ac:spMk id="8" creationId="{D3651DAA-196E-FEC9-DA65-A3F427157362}"/>
          </ac:spMkLst>
        </pc:spChg>
      </pc:sldChg>
      <pc:sldChg chg="modSp">
        <pc:chgData name="Preeya Mistry" userId="S::preeya.mistry@ccwater.org.uk::30fb287c-0170-46d6-9c3c-3b880526a08c" providerId="AD" clId="Web-{1F7A85FB-27D6-815A-28CD-DAB0E3573FB9}" dt="2024-11-26T09:59:48.510" v="3"/>
        <pc:sldMkLst>
          <pc:docMk/>
          <pc:sldMk cId="866601797" sldId="365"/>
        </pc:sldMkLst>
        <pc:spChg chg="mod">
          <ac:chgData name="Preeya Mistry" userId="S::preeya.mistry@ccwater.org.uk::30fb287c-0170-46d6-9c3c-3b880526a08c" providerId="AD" clId="Web-{1F7A85FB-27D6-815A-28CD-DAB0E3573FB9}" dt="2024-11-26T09:59:48.510" v="3"/>
          <ac:spMkLst>
            <pc:docMk/>
            <pc:sldMk cId="866601797" sldId="365"/>
            <ac:spMk id="8" creationId="{D3651DAA-196E-FEC9-DA65-A3F427157362}"/>
          </ac:spMkLst>
        </pc:spChg>
      </pc:sldChg>
      <pc:sldChg chg="modSp">
        <pc:chgData name="Preeya Mistry" userId="S::preeya.mistry@ccwater.org.uk::30fb287c-0170-46d6-9c3c-3b880526a08c" providerId="AD" clId="Web-{1F7A85FB-27D6-815A-28CD-DAB0E3573FB9}" dt="2024-11-26T10:08:50.559" v="22" actId="20577"/>
        <pc:sldMkLst>
          <pc:docMk/>
          <pc:sldMk cId="3189973599" sldId="370"/>
        </pc:sldMkLst>
        <pc:spChg chg="mod">
          <ac:chgData name="Preeya Mistry" userId="S::preeya.mistry@ccwater.org.uk::30fb287c-0170-46d6-9c3c-3b880526a08c" providerId="AD" clId="Web-{1F7A85FB-27D6-815A-28CD-DAB0E3573FB9}" dt="2024-11-26T10:08:50.559" v="22" actId="20577"/>
          <ac:spMkLst>
            <pc:docMk/>
            <pc:sldMk cId="3189973599" sldId="370"/>
            <ac:spMk id="9" creationId="{86842C07-C174-D15B-9D4E-7CBFA49372C2}"/>
          </ac:spMkLst>
        </pc:spChg>
      </pc:sldChg>
      <pc:sldChg chg="modSp">
        <pc:chgData name="Preeya Mistry" userId="S::preeya.mistry@ccwater.org.uk::30fb287c-0170-46d6-9c3c-3b880526a08c" providerId="AD" clId="Web-{1F7A85FB-27D6-815A-28CD-DAB0E3573FB9}" dt="2024-11-26T10:07:34.650" v="18" actId="20577"/>
        <pc:sldMkLst>
          <pc:docMk/>
          <pc:sldMk cId="2922961066" sldId="2147472526"/>
        </pc:sldMkLst>
        <pc:spChg chg="mod">
          <ac:chgData name="Preeya Mistry" userId="S::preeya.mistry@ccwater.org.uk::30fb287c-0170-46d6-9c3c-3b880526a08c" providerId="AD" clId="Web-{1F7A85FB-27D6-815A-28CD-DAB0E3573FB9}" dt="2024-11-26T10:07:34.650" v="18" actId="20577"/>
          <ac:spMkLst>
            <pc:docMk/>
            <pc:sldMk cId="2922961066" sldId="2147472526"/>
            <ac:spMk id="4" creationId="{2D2E31CD-1A76-C5E2-5954-EACA30B5DB1C}"/>
          </ac:spMkLst>
        </pc:spChg>
      </pc:sldChg>
      <pc:sldChg chg="modSp">
        <pc:chgData name="Preeya Mistry" userId="S::preeya.mistry@ccwater.org.uk::30fb287c-0170-46d6-9c3c-3b880526a08c" providerId="AD" clId="Web-{1F7A85FB-27D6-815A-28CD-DAB0E3573FB9}" dt="2024-11-26T10:08:14.589" v="21" actId="20577"/>
        <pc:sldMkLst>
          <pc:docMk/>
          <pc:sldMk cId="2904830144" sldId="2147472546"/>
        </pc:sldMkLst>
        <pc:spChg chg="mod">
          <ac:chgData name="Preeya Mistry" userId="S::preeya.mistry@ccwater.org.uk::30fb287c-0170-46d6-9c3c-3b880526a08c" providerId="AD" clId="Web-{1F7A85FB-27D6-815A-28CD-DAB0E3573FB9}" dt="2024-11-26T10:08:14.589" v="21" actId="20577"/>
          <ac:spMkLst>
            <pc:docMk/>
            <pc:sldMk cId="2904830144" sldId="2147472546"/>
            <ac:spMk id="8" creationId="{EC8A00B6-ECE1-D6AA-2744-50ABE7C6CE58}"/>
          </ac:spMkLst>
        </pc:spChg>
      </pc:sldChg>
      <pc:sldChg chg="modSp">
        <pc:chgData name="Preeya Mistry" userId="S::preeya.mistry@ccwater.org.uk::30fb287c-0170-46d6-9c3c-3b880526a08c" providerId="AD" clId="Web-{1F7A85FB-27D6-815A-28CD-DAB0E3573FB9}" dt="2024-11-26T10:02:14.156" v="6" actId="20577"/>
        <pc:sldMkLst>
          <pc:docMk/>
          <pc:sldMk cId="1519295329" sldId="2147472579"/>
        </pc:sldMkLst>
        <pc:spChg chg="mod">
          <ac:chgData name="Preeya Mistry" userId="S::preeya.mistry@ccwater.org.uk::30fb287c-0170-46d6-9c3c-3b880526a08c" providerId="AD" clId="Web-{1F7A85FB-27D6-815A-28CD-DAB0E3573FB9}" dt="2024-11-26T10:02:14.156" v="6" actId="20577"/>
          <ac:spMkLst>
            <pc:docMk/>
            <pc:sldMk cId="1519295329" sldId="2147472579"/>
            <ac:spMk id="8" creationId="{B5A37CF9-F13A-217E-2D5F-54509EDF3BAD}"/>
          </ac:spMkLst>
        </pc:spChg>
      </pc:sldChg>
      <pc:sldChg chg="modSp">
        <pc:chgData name="Preeya Mistry" userId="S::preeya.mistry@ccwater.org.uk::30fb287c-0170-46d6-9c3c-3b880526a08c" providerId="AD" clId="Web-{1F7A85FB-27D6-815A-28CD-DAB0E3573FB9}" dt="2024-11-26T10:07:30.400" v="16" actId="20577"/>
        <pc:sldMkLst>
          <pc:docMk/>
          <pc:sldMk cId="2552298803" sldId="2147472581"/>
        </pc:sldMkLst>
        <pc:spChg chg="mod">
          <ac:chgData name="Preeya Mistry" userId="S::preeya.mistry@ccwater.org.uk::30fb287c-0170-46d6-9c3c-3b880526a08c" providerId="AD" clId="Web-{1F7A85FB-27D6-815A-28CD-DAB0E3573FB9}" dt="2024-11-26T10:07:30.400" v="16" actId="20577"/>
          <ac:spMkLst>
            <pc:docMk/>
            <pc:sldMk cId="2552298803" sldId="2147472581"/>
            <ac:spMk id="16" creationId="{7AFE6A78-7DCD-FF4F-1E3F-265F11CA506C}"/>
          </ac:spMkLst>
        </pc:spChg>
      </pc:sldChg>
      <pc:sldChg chg="modSp">
        <pc:chgData name="Preeya Mistry" userId="S::preeya.mistry@ccwater.org.uk::30fb287c-0170-46d6-9c3c-3b880526a08c" providerId="AD" clId="Web-{1F7A85FB-27D6-815A-28CD-DAB0E3573FB9}" dt="2024-11-26T10:08:07.495" v="20" actId="20577"/>
        <pc:sldMkLst>
          <pc:docMk/>
          <pc:sldMk cId="4047076731" sldId="2147472594"/>
        </pc:sldMkLst>
        <pc:spChg chg="mod">
          <ac:chgData name="Preeya Mistry" userId="S::preeya.mistry@ccwater.org.uk::30fb287c-0170-46d6-9c3c-3b880526a08c" providerId="AD" clId="Web-{1F7A85FB-27D6-815A-28CD-DAB0E3573FB9}" dt="2024-11-26T10:08:07.495" v="20" actId="20577"/>
          <ac:spMkLst>
            <pc:docMk/>
            <pc:sldMk cId="4047076731" sldId="2147472594"/>
            <ac:spMk id="4" creationId="{21D81FD3-B9C5-D1FD-5B24-7C63957BD969}"/>
          </ac:spMkLst>
        </pc:spChg>
      </pc:sldChg>
      <pc:sldChg chg="modSp">
        <pc:chgData name="Preeya Mistry" userId="S::preeya.mistry@ccwater.org.uk::30fb287c-0170-46d6-9c3c-3b880526a08c" providerId="AD" clId="Web-{1F7A85FB-27D6-815A-28CD-DAB0E3573FB9}" dt="2024-11-26T10:08:00.948" v="19" actId="20577"/>
        <pc:sldMkLst>
          <pc:docMk/>
          <pc:sldMk cId="522589817" sldId="2147472596"/>
        </pc:sldMkLst>
        <pc:spChg chg="mod">
          <ac:chgData name="Preeya Mistry" userId="S::preeya.mistry@ccwater.org.uk::30fb287c-0170-46d6-9c3c-3b880526a08c" providerId="AD" clId="Web-{1F7A85FB-27D6-815A-28CD-DAB0E3573FB9}" dt="2024-11-26T10:08:00.948" v="19" actId="20577"/>
          <ac:spMkLst>
            <pc:docMk/>
            <pc:sldMk cId="522589817" sldId="2147472596"/>
            <ac:spMk id="19" creationId="{81BB6F31-1713-7CA9-9CA4-43519A1DC8B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6B5BFC-9748-C747-89BA-D6F96836A36B}" type="doc">
      <dgm:prSet loTypeId="urn:microsoft.com/office/officeart/2009/layout/ReverseList" loCatId="" qsTypeId="urn:microsoft.com/office/officeart/2005/8/quickstyle/simple1" qsCatId="simple" csTypeId="urn:microsoft.com/office/officeart/2005/8/colors/accent1_2" csCatId="accent1" phldr="1"/>
      <dgm:spPr/>
      <dgm:t>
        <a:bodyPr/>
        <a:lstStyle/>
        <a:p>
          <a:endParaRPr lang="en-GB"/>
        </a:p>
      </dgm:t>
    </dgm:pt>
    <dgm:pt modelId="{805F655F-B4D8-C045-B788-9E068A65163D}">
      <dgm:prSet phldrT="[Text]" custT="1"/>
      <dgm:spPr>
        <a:solidFill>
          <a:schemeClr val="accent2">
            <a:lumMod val="20000"/>
            <a:lumOff val="80000"/>
          </a:schemeClr>
        </a:solidFill>
      </dgm:spPr>
      <dgm:t>
        <a:bodyPr/>
        <a:lstStyle/>
        <a:p>
          <a:pPr algn="ctr"/>
          <a:endParaRPr lang="en-GB" sz="1400" b="1"/>
        </a:p>
        <a:p>
          <a:pPr algn="ctr"/>
          <a:endParaRPr lang="en-GB" sz="1400" b="1"/>
        </a:p>
        <a:p>
          <a:pPr algn="ctr"/>
          <a:endParaRPr lang="en-GB" sz="1400" b="1"/>
        </a:p>
        <a:p>
          <a:pPr algn="ctr"/>
          <a:r>
            <a:rPr lang="en-GB" sz="1400" b="1"/>
            <a:t>Customer expectations</a:t>
          </a:r>
        </a:p>
      </dgm:t>
    </dgm:pt>
    <dgm:pt modelId="{F2D2C313-0E84-8D47-839B-2F87B5203DA7}" type="parTrans" cxnId="{2430F2F4-1941-1847-B63B-2F46AF8E6206}">
      <dgm:prSet/>
      <dgm:spPr/>
      <dgm:t>
        <a:bodyPr/>
        <a:lstStyle/>
        <a:p>
          <a:endParaRPr lang="en-GB"/>
        </a:p>
      </dgm:t>
    </dgm:pt>
    <dgm:pt modelId="{55E6CF42-5CCE-E24F-8BB0-21D2C6350793}" type="sibTrans" cxnId="{2430F2F4-1941-1847-B63B-2F46AF8E6206}">
      <dgm:prSet/>
      <dgm:spPr/>
      <dgm:t>
        <a:bodyPr/>
        <a:lstStyle/>
        <a:p>
          <a:endParaRPr lang="en-GB"/>
        </a:p>
      </dgm:t>
    </dgm:pt>
    <dgm:pt modelId="{FFD3C38A-AA94-8745-A49C-4B8EB1FE4CF2}">
      <dgm:prSet phldrT="[Text]" custT="1"/>
      <dgm:spPr>
        <a:solidFill>
          <a:schemeClr val="accent3">
            <a:lumMod val="20000"/>
            <a:lumOff val="80000"/>
          </a:schemeClr>
        </a:solidFill>
      </dgm:spPr>
      <dgm:t>
        <a:bodyPr/>
        <a:lstStyle/>
        <a:p>
          <a:pPr algn="ctr"/>
          <a:r>
            <a:rPr lang="en-GB" sz="1400" b="1"/>
            <a:t> </a:t>
          </a:r>
        </a:p>
        <a:p>
          <a:pPr algn="ctr"/>
          <a:endParaRPr lang="en-GB" sz="1400" b="1"/>
        </a:p>
        <a:p>
          <a:pPr algn="ctr"/>
          <a:endParaRPr lang="en-GB" sz="1400" b="1"/>
        </a:p>
        <a:p>
          <a:pPr algn="ctr"/>
          <a:r>
            <a:rPr lang="en-GB" sz="1400" b="1"/>
            <a:t>Customer reality</a:t>
          </a:r>
        </a:p>
      </dgm:t>
    </dgm:pt>
    <dgm:pt modelId="{9A7640F9-8E7B-C745-A28C-33D77BDAE404}" type="parTrans" cxnId="{F934C4AA-F381-3548-B5E4-68EDEE1CDE0B}">
      <dgm:prSet/>
      <dgm:spPr/>
      <dgm:t>
        <a:bodyPr/>
        <a:lstStyle/>
        <a:p>
          <a:endParaRPr lang="en-GB"/>
        </a:p>
      </dgm:t>
    </dgm:pt>
    <dgm:pt modelId="{54CF7EA9-976A-6846-A97A-7C74C8A3DAEE}" type="sibTrans" cxnId="{F934C4AA-F381-3548-B5E4-68EDEE1CDE0B}">
      <dgm:prSet/>
      <dgm:spPr/>
      <dgm:t>
        <a:bodyPr/>
        <a:lstStyle/>
        <a:p>
          <a:endParaRPr lang="en-GB"/>
        </a:p>
      </dgm:t>
    </dgm:pt>
    <dgm:pt modelId="{ED57AC3F-3133-EF48-BAFA-50654C34CFB5}" type="pres">
      <dgm:prSet presAssocID="{D56B5BFC-9748-C747-89BA-D6F96836A36B}" presName="Name0" presStyleCnt="0">
        <dgm:presLayoutVars>
          <dgm:chMax val="2"/>
          <dgm:chPref val="2"/>
          <dgm:animLvl val="lvl"/>
        </dgm:presLayoutVars>
      </dgm:prSet>
      <dgm:spPr/>
    </dgm:pt>
    <dgm:pt modelId="{6146C157-132A-8A45-AE92-7B78F7534D0A}" type="pres">
      <dgm:prSet presAssocID="{D56B5BFC-9748-C747-89BA-D6F96836A36B}" presName="LeftText" presStyleLbl="revTx" presStyleIdx="0" presStyleCnt="0">
        <dgm:presLayoutVars>
          <dgm:bulletEnabled val="1"/>
        </dgm:presLayoutVars>
      </dgm:prSet>
      <dgm:spPr/>
    </dgm:pt>
    <dgm:pt modelId="{47F158B2-9AD5-E54D-966E-5C5CC8265109}" type="pres">
      <dgm:prSet presAssocID="{D56B5BFC-9748-C747-89BA-D6F96836A36B}" presName="LeftNode" presStyleLbl="bgImgPlace1" presStyleIdx="0" presStyleCnt="2">
        <dgm:presLayoutVars>
          <dgm:chMax val="2"/>
          <dgm:chPref val="2"/>
        </dgm:presLayoutVars>
      </dgm:prSet>
      <dgm:spPr/>
    </dgm:pt>
    <dgm:pt modelId="{14C5AB3C-5009-FF42-8644-5C2711874EC0}" type="pres">
      <dgm:prSet presAssocID="{D56B5BFC-9748-C747-89BA-D6F96836A36B}" presName="RightText" presStyleLbl="revTx" presStyleIdx="0" presStyleCnt="0">
        <dgm:presLayoutVars>
          <dgm:bulletEnabled val="1"/>
        </dgm:presLayoutVars>
      </dgm:prSet>
      <dgm:spPr/>
    </dgm:pt>
    <dgm:pt modelId="{0E2DA8FB-AECE-0F4C-9C4E-B1417E2950C1}" type="pres">
      <dgm:prSet presAssocID="{D56B5BFC-9748-C747-89BA-D6F96836A36B}" presName="RightNode" presStyleLbl="bgImgPlace1" presStyleIdx="1" presStyleCnt="2">
        <dgm:presLayoutVars>
          <dgm:chMax val="0"/>
          <dgm:chPref val="0"/>
        </dgm:presLayoutVars>
      </dgm:prSet>
      <dgm:spPr/>
    </dgm:pt>
    <dgm:pt modelId="{02E0BD57-1387-ED4E-9D60-E17817CFC199}" type="pres">
      <dgm:prSet presAssocID="{D56B5BFC-9748-C747-89BA-D6F96836A36B}" presName="TopArrow" presStyleLbl="node1" presStyleIdx="0" presStyleCnt="2"/>
      <dgm:spPr>
        <a:solidFill>
          <a:schemeClr val="accent4">
            <a:lumMod val="75000"/>
          </a:schemeClr>
        </a:solidFill>
      </dgm:spPr>
    </dgm:pt>
    <dgm:pt modelId="{71477DFE-E5C6-CE41-A942-BB3565B37534}" type="pres">
      <dgm:prSet presAssocID="{D56B5BFC-9748-C747-89BA-D6F96836A36B}" presName="BottomArrow" presStyleLbl="node1" presStyleIdx="1" presStyleCnt="2"/>
      <dgm:spPr>
        <a:solidFill>
          <a:schemeClr val="accent4">
            <a:lumMod val="75000"/>
          </a:schemeClr>
        </a:solidFill>
      </dgm:spPr>
    </dgm:pt>
  </dgm:ptLst>
  <dgm:cxnLst>
    <dgm:cxn modelId="{F984911E-9CB4-A94F-A110-BDD54ABF3208}" type="presOf" srcId="{805F655F-B4D8-C045-B788-9E068A65163D}" destId="{47F158B2-9AD5-E54D-966E-5C5CC8265109}" srcOrd="1" destOrd="0" presId="urn:microsoft.com/office/officeart/2009/layout/ReverseList"/>
    <dgm:cxn modelId="{7E6B6F46-0C52-ED4D-9C1D-23EEC05A617C}" type="presOf" srcId="{FFD3C38A-AA94-8745-A49C-4B8EB1FE4CF2}" destId="{0E2DA8FB-AECE-0F4C-9C4E-B1417E2950C1}" srcOrd="1" destOrd="0" presId="urn:microsoft.com/office/officeart/2009/layout/ReverseList"/>
    <dgm:cxn modelId="{9504CF4C-D8A7-4546-BBA9-B9F2269A9D22}" type="presOf" srcId="{FFD3C38A-AA94-8745-A49C-4B8EB1FE4CF2}" destId="{14C5AB3C-5009-FF42-8644-5C2711874EC0}" srcOrd="0" destOrd="0" presId="urn:microsoft.com/office/officeart/2009/layout/ReverseList"/>
    <dgm:cxn modelId="{F934C4AA-F381-3548-B5E4-68EDEE1CDE0B}" srcId="{D56B5BFC-9748-C747-89BA-D6F96836A36B}" destId="{FFD3C38A-AA94-8745-A49C-4B8EB1FE4CF2}" srcOrd="1" destOrd="0" parTransId="{9A7640F9-8E7B-C745-A28C-33D77BDAE404}" sibTransId="{54CF7EA9-976A-6846-A97A-7C74C8A3DAEE}"/>
    <dgm:cxn modelId="{35B321AB-243E-F44E-AC92-5DF78F634732}" type="presOf" srcId="{805F655F-B4D8-C045-B788-9E068A65163D}" destId="{6146C157-132A-8A45-AE92-7B78F7534D0A}" srcOrd="0" destOrd="0" presId="urn:microsoft.com/office/officeart/2009/layout/ReverseList"/>
    <dgm:cxn modelId="{2430F2F4-1941-1847-B63B-2F46AF8E6206}" srcId="{D56B5BFC-9748-C747-89BA-D6F96836A36B}" destId="{805F655F-B4D8-C045-B788-9E068A65163D}" srcOrd="0" destOrd="0" parTransId="{F2D2C313-0E84-8D47-839B-2F87B5203DA7}" sibTransId="{55E6CF42-5CCE-E24F-8BB0-21D2C6350793}"/>
    <dgm:cxn modelId="{B9E2F4F6-D1D1-F24B-9673-F8411A6C1340}" type="presOf" srcId="{D56B5BFC-9748-C747-89BA-D6F96836A36B}" destId="{ED57AC3F-3133-EF48-BAFA-50654C34CFB5}" srcOrd="0" destOrd="0" presId="urn:microsoft.com/office/officeart/2009/layout/ReverseList"/>
    <dgm:cxn modelId="{33E75DCE-E23D-4544-9442-037C0F41907B}" type="presParOf" srcId="{ED57AC3F-3133-EF48-BAFA-50654C34CFB5}" destId="{6146C157-132A-8A45-AE92-7B78F7534D0A}" srcOrd="0" destOrd="0" presId="urn:microsoft.com/office/officeart/2009/layout/ReverseList"/>
    <dgm:cxn modelId="{8FEA87DB-A06B-A343-957C-AB216F5E7F6B}" type="presParOf" srcId="{ED57AC3F-3133-EF48-BAFA-50654C34CFB5}" destId="{47F158B2-9AD5-E54D-966E-5C5CC8265109}" srcOrd="1" destOrd="0" presId="urn:microsoft.com/office/officeart/2009/layout/ReverseList"/>
    <dgm:cxn modelId="{3333DD15-3265-3B44-A974-DAB766C1E233}" type="presParOf" srcId="{ED57AC3F-3133-EF48-BAFA-50654C34CFB5}" destId="{14C5AB3C-5009-FF42-8644-5C2711874EC0}" srcOrd="2" destOrd="0" presId="urn:microsoft.com/office/officeart/2009/layout/ReverseList"/>
    <dgm:cxn modelId="{7FC06F84-0B64-1F4C-B61B-33EDF9C5722F}" type="presParOf" srcId="{ED57AC3F-3133-EF48-BAFA-50654C34CFB5}" destId="{0E2DA8FB-AECE-0F4C-9C4E-B1417E2950C1}" srcOrd="3" destOrd="0" presId="urn:microsoft.com/office/officeart/2009/layout/ReverseList"/>
    <dgm:cxn modelId="{5108367B-3666-5E4D-8357-5D2D84AE9C03}" type="presParOf" srcId="{ED57AC3F-3133-EF48-BAFA-50654C34CFB5}" destId="{02E0BD57-1387-ED4E-9D60-E17817CFC199}" srcOrd="4" destOrd="0" presId="urn:microsoft.com/office/officeart/2009/layout/ReverseList"/>
    <dgm:cxn modelId="{427FDB64-8A96-094B-9717-48BD1F6ED985}" type="presParOf" srcId="{ED57AC3F-3133-EF48-BAFA-50654C34CFB5}" destId="{71477DFE-E5C6-CE41-A942-BB3565B37534}"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158B2-9AD5-E54D-966E-5C5CC8265109}">
      <dsp:nvSpPr>
        <dsp:cNvPr id="0" name=""/>
        <dsp:cNvSpPr/>
      </dsp:nvSpPr>
      <dsp:spPr>
        <a:xfrm rot="16200000">
          <a:off x="526299" y="1150558"/>
          <a:ext cx="2436329" cy="1488855"/>
        </a:xfrm>
        <a:prstGeom prst="round2SameRect">
          <a:avLst>
            <a:gd name="adj1" fmla="val 16670"/>
            <a:gd name="adj2" fmla="val 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88900" rIns="80010" bIns="88900" numCol="1" spcCol="1270" anchor="t" anchorCtr="0">
          <a:noAutofit/>
        </a:bodyPr>
        <a:lstStyle/>
        <a:p>
          <a:pPr marL="0" lvl="0" indent="0" algn="ctr" defTabSz="622300">
            <a:lnSpc>
              <a:spcPct val="90000"/>
            </a:lnSpc>
            <a:spcBef>
              <a:spcPct val="0"/>
            </a:spcBef>
            <a:spcAft>
              <a:spcPct val="35000"/>
            </a:spcAft>
            <a:buNone/>
          </a:pPr>
          <a:endParaRPr lang="en-GB" sz="1400" b="1" kern="1200"/>
        </a:p>
        <a:p>
          <a:pPr marL="0" lvl="0" indent="0" algn="ctr" defTabSz="622300">
            <a:lnSpc>
              <a:spcPct val="90000"/>
            </a:lnSpc>
            <a:spcBef>
              <a:spcPct val="0"/>
            </a:spcBef>
            <a:spcAft>
              <a:spcPct val="35000"/>
            </a:spcAft>
            <a:buNone/>
          </a:pPr>
          <a:endParaRPr lang="en-GB" sz="1400" b="1" kern="1200"/>
        </a:p>
        <a:p>
          <a:pPr marL="0" lvl="0" indent="0" algn="ctr" defTabSz="622300">
            <a:lnSpc>
              <a:spcPct val="90000"/>
            </a:lnSpc>
            <a:spcBef>
              <a:spcPct val="0"/>
            </a:spcBef>
            <a:spcAft>
              <a:spcPct val="35000"/>
            </a:spcAft>
            <a:buNone/>
          </a:pPr>
          <a:endParaRPr lang="en-GB" sz="1400" b="1" kern="1200"/>
        </a:p>
        <a:p>
          <a:pPr marL="0" lvl="0" indent="0" algn="ctr" defTabSz="622300">
            <a:lnSpc>
              <a:spcPct val="90000"/>
            </a:lnSpc>
            <a:spcBef>
              <a:spcPct val="0"/>
            </a:spcBef>
            <a:spcAft>
              <a:spcPct val="35000"/>
            </a:spcAft>
            <a:buNone/>
          </a:pPr>
          <a:r>
            <a:rPr lang="en-GB" sz="1400" b="1" kern="1200"/>
            <a:t>Customer expectations</a:t>
          </a:r>
        </a:p>
      </dsp:txBody>
      <dsp:txXfrm rot="5400000">
        <a:off x="1072729" y="749515"/>
        <a:ext cx="1416162" cy="2290943"/>
      </dsp:txXfrm>
    </dsp:sp>
    <dsp:sp modelId="{0E2DA8FB-AECE-0F4C-9C4E-B1417E2950C1}">
      <dsp:nvSpPr>
        <dsp:cNvPr id="0" name=""/>
        <dsp:cNvSpPr/>
      </dsp:nvSpPr>
      <dsp:spPr>
        <a:xfrm rot="5400000">
          <a:off x="2082761" y="1150558"/>
          <a:ext cx="2436329" cy="1488855"/>
        </a:xfrm>
        <a:prstGeom prst="round2SameRect">
          <a:avLst>
            <a:gd name="adj1" fmla="val 16670"/>
            <a:gd name="adj2" fmla="val 0"/>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8900" rIns="53340" bIns="88900" numCol="1" spcCol="1270" anchor="t" anchorCtr="0">
          <a:noAutofit/>
        </a:bodyPr>
        <a:lstStyle/>
        <a:p>
          <a:pPr marL="0" lvl="0" indent="0" algn="ctr" defTabSz="622300">
            <a:lnSpc>
              <a:spcPct val="90000"/>
            </a:lnSpc>
            <a:spcBef>
              <a:spcPct val="0"/>
            </a:spcBef>
            <a:spcAft>
              <a:spcPct val="35000"/>
            </a:spcAft>
            <a:buNone/>
          </a:pPr>
          <a:r>
            <a:rPr lang="en-GB" sz="1400" b="1" kern="1200"/>
            <a:t> </a:t>
          </a:r>
        </a:p>
        <a:p>
          <a:pPr marL="0" lvl="0" indent="0" algn="ctr" defTabSz="622300">
            <a:lnSpc>
              <a:spcPct val="90000"/>
            </a:lnSpc>
            <a:spcBef>
              <a:spcPct val="0"/>
            </a:spcBef>
            <a:spcAft>
              <a:spcPct val="35000"/>
            </a:spcAft>
            <a:buNone/>
          </a:pPr>
          <a:endParaRPr lang="en-GB" sz="1400" b="1" kern="1200"/>
        </a:p>
        <a:p>
          <a:pPr marL="0" lvl="0" indent="0" algn="ctr" defTabSz="622300">
            <a:lnSpc>
              <a:spcPct val="90000"/>
            </a:lnSpc>
            <a:spcBef>
              <a:spcPct val="0"/>
            </a:spcBef>
            <a:spcAft>
              <a:spcPct val="35000"/>
            </a:spcAft>
            <a:buNone/>
          </a:pPr>
          <a:endParaRPr lang="en-GB" sz="1400" b="1" kern="1200"/>
        </a:p>
        <a:p>
          <a:pPr marL="0" lvl="0" indent="0" algn="ctr" defTabSz="622300">
            <a:lnSpc>
              <a:spcPct val="90000"/>
            </a:lnSpc>
            <a:spcBef>
              <a:spcPct val="0"/>
            </a:spcBef>
            <a:spcAft>
              <a:spcPct val="35000"/>
            </a:spcAft>
            <a:buNone/>
          </a:pPr>
          <a:r>
            <a:rPr lang="en-GB" sz="1400" b="1" kern="1200"/>
            <a:t>Customer reality</a:t>
          </a:r>
        </a:p>
      </dsp:txBody>
      <dsp:txXfrm rot="-5400000">
        <a:off x="2556498" y="749515"/>
        <a:ext cx="1416162" cy="2290943"/>
      </dsp:txXfrm>
    </dsp:sp>
    <dsp:sp modelId="{02E0BD57-1387-ED4E-9D60-E17817CFC199}">
      <dsp:nvSpPr>
        <dsp:cNvPr id="0" name=""/>
        <dsp:cNvSpPr/>
      </dsp:nvSpPr>
      <dsp:spPr>
        <a:xfrm>
          <a:off x="1744311" y="0"/>
          <a:ext cx="1556461" cy="1556385"/>
        </a:xfrm>
        <a:prstGeom prst="circularArrow">
          <a:avLst>
            <a:gd name="adj1" fmla="val 12500"/>
            <a:gd name="adj2" fmla="val 1142322"/>
            <a:gd name="adj3" fmla="val 20457678"/>
            <a:gd name="adj4" fmla="val 10800000"/>
            <a:gd name="adj5" fmla="val 125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477DFE-E5C6-CE41-A942-BB3565B37534}">
      <dsp:nvSpPr>
        <dsp:cNvPr id="0" name=""/>
        <dsp:cNvSpPr/>
      </dsp:nvSpPr>
      <dsp:spPr>
        <a:xfrm rot="10800000">
          <a:off x="1744311" y="2233207"/>
          <a:ext cx="1556461" cy="1556385"/>
        </a:xfrm>
        <a:prstGeom prst="circularArrow">
          <a:avLst>
            <a:gd name="adj1" fmla="val 12500"/>
            <a:gd name="adj2" fmla="val 1142322"/>
            <a:gd name="adj3" fmla="val 20457678"/>
            <a:gd name="adj4" fmla="val 10800000"/>
            <a:gd name="adj5" fmla="val 125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E7DD4-EE0E-4DEB-BFAD-58E690A47FC9}" type="datetimeFigureOut">
              <a:rPr lang="en-GB" smtClean="0"/>
              <a:t>26/11/2024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BD0E0-D041-4130-82AA-7BE7401FCF73}" type="slidenum">
              <a:rPr lang="en-GB" smtClean="0"/>
              <a:t>‹#›</a:t>
            </a:fld>
            <a:endParaRPr lang="en-GB"/>
          </a:p>
        </p:txBody>
      </p:sp>
    </p:spTree>
    <p:extLst>
      <p:ext uri="{BB962C8B-B14F-4D97-AF65-F5344CB8AC3E}">
        <p14:creationId xmlns:p14="http://schemas.microsoft.com/office/powerpoint/2010/main" val="21073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4</a:t>
            </a:fld>
            <a:endParaRPr lang="en-GB"/>
          </a:p>
        </p:txBody>
      </p:sp>
    </p:spTree>
    <p:extLst>
      <p:ext uri="{BB962C8B-B14F-4D97-AF65-F5344CB8AC3E}">
        <p14:creationId xmlns:p14="http://schemas.microsoft.com/office/powerpoint/2010/main" val="3587489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B3583-FA4C-B539-845A-73DFA676C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F0D3F-2CE7-B871-0920-695340516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8EAF0C-3697-B5F7-544C-977C6BF0D9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A280EE-D68C-063C-3D01-4322F2206644}"/>
              </a:ext>
            </a:extLst>
          </p:cNvPr>
          <p:cNvSpPr>
            <a:spLocks noGrp="1"/>
          </p:cNvSpPr>
          <p:nvPr>
            <p:ph type="sldNum" sz="quarter" idx="5"/>
          </p:nvPr>
        </p:nvSpPr>
        <p:spPr/>
        <p:txBody>
          <a:bodyPr/>
          <a:lstStyle/>
          <a:p>
            <a:fld id="{1B2BD0E0-D041-4130-82AA-7BE7401FCF73}" type="slidenum">
              <a:rPr lang="en-GB" smtClean="0"/>
              <a:t>16</a:t>
            </a:fld>
            <a:endParaRPr lang="en-GB"/>
          </a:p>
        </p:txBody>
      </p:sp>
    </p:spTree>
    <p:extLst>
      <p:ext uri="{BB962C8B-B14F-4D97-AF65-F5344CB8AC3E}">
        <p14:creationId xmlns:p14="http://schemas.microsoft.com/office/powerpoint/2010/main" val="150877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24</a:t>
            </a:fld>
            <a:endParaRPr lang="en-GB"/>
          </a:p>
        </p:txBody>
      </p:sp>
    </p:spTree>
    <p:extLst>
      <p:ext uri="{BB962C8B-B14F-4D97-AF65-F5344CB8AC3E}">
        <p14:creationId xmlns:p14="http://schemas.microsoft.com/office/powerpoint/2010/main" val="171852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26</a:t>
            </a:fld>
            <a:endParaRPr lang="en-GB"/>
          </a:p>
        </p:txBody>
      </p:sp>
    </p:spTree>
    <p:extLst>
      <p:ext uri="{BB962C8B-B14F-4D97-AF65-F5344CB8AC3E}">
        <p14:creationId xmlns:p14="http://schemas.microsoft.com/office/powerpoint/2010/main" val="2561823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4B537-7A9F-FC03-E324-C91AE840F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6CDD4-B7B4-74A3-E57E-2DAD92DC2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9644A-9767-8AD0-A7D3-F7416557F5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75CB31-3CFE-54F0-1964-E5FDF52198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D0E0-D041-4130-82AA-7BE7401FCF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473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AF0C5-94A8-3B3F-E451-F89A93BE4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A5D3E-7917-EDC2-EF49-4D2DE1382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FAB47-5938-5574-5C81-4DC814AB61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E7C424-E5E4-5D02-6D85-850E40920E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D0E0-D041-4130-82AA-7BE7401FCF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33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30</a:t>
            </a:fld>
            <a:endParaRPr lang="en-GB"/>
          </a:p>
        </p:txBody>
      </p:sp>
    </p:spTree>
    <p:extLst>
      <p:ext uri="{BB962C8B-B14F-4D97-AF65-F5344CB8AC3E}">
        <p14:creationId xmlns:p14="http://schemas.microsoft.com/office/powerpoint/2010/main" val="86481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31</a:t>
            </a:fld>
            <a:endParaRPr lang="en-GB"/>
          </a:p>
        </p:txBody>
      </p:sp>
    </p:spTree>
    <p:extLst>
      <p:ext uri="{BB962C8B-B14F-4D97-AF65-F5344CB8AC3E}">
        <p14:creationId xmlns:p14="http://schemas.microsoft.com/office/powerpoint/2010/main" val="1242182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33</a:t>
            </a:fld>
            <a:endParaRPr lang="en-GB"/>
          </a:p>
        </p:txBody>
      </p:sp>
    </p:spTree>
    <p:extLst>
      <p:ext uri="{BB962C8B-B14F-4D97-AF65-F5344CB8AC3E}">
        <p14:creationId xmlns:p14="http://schemas.microsoft.com/office/powerpoint/2010/main" val="1597142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D0E0-D041-4130-82AA-7BE7401FCF73}" type="slidenum">
              <a:rPr lang="en-GB" smtClean="0"/>
              <a:t>34</a:t>
            </a:fld>
            <a:endParaRPr lang="en-GB"/>
          </a:p>
        </p:txBody>
      </p:sp>
    </p:spTree>
    <p:extLst>
      <p:ext uri="{BB962C8B-B14F-4D97-AF65-F5344CB8AC3E}">
        <p14:creationId xmlns:p14="http://schemas.microsoft.com/office/powerpoint/2010/main" val="3430734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36</a:t>
            </a:fld>
            <a:endParaRPr lang="en-GB"/>
          </a:p>
        </p:txBody>
      </p:sp>
    </p:spTree>
    <p:extLst>
      <p:ext uri="{BB962C8B-B14F-4D97-AF65-F5344CB8AC3E}">
        <p14:creationId xmlns:p14="http://schemas.microsoft.com/office/powerpoint/2010/main" val="2835409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5</a:t>
            </a:fld>
            <a:endParaRPr lang="en-GB"/>
          </a:p>
        </p:txBody>
      </p:sp>
    </p:spTree>
    <p:extLst>
      <p:ext uri="{BB962C8B-B14F-4D97-AF65-F5344CB8AC3E}">
        <p14:creationId xmlns:p14="http://schemas.microsoft.com/office/powerpoint/2010/main" val="3918278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37</a:t>
            </a:fld>
            <a:endParaRPr lang="en-GB"/>
          </a:p>
        </p:txBody>
      </p:sp>
    </p:spTree>
    <p:extLst>
      <p:ext uri="{BB962C8B-B14F-4D97-AF65-F5344CB8AC3E}">
        <p14:creationId xmlns:p14="http://schemas.microsoft.com/office/powerpoint/2010/main" val="748651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D0E0-D041-4130-82AA-7BE7401FCF73}" type="slidenum">
              <a:rPr lang="en-GB" smtClean="0"/>
              <a:t>39</a:t>
            </a:fld>
            <a:endParaRPr lang="en-GB"/>
          </a:p>
        </p:txBody>
      </p:sp>
    </p:spTree>
    <p:extLst>
      <p:ext uri="{BB962C8B-B14F-4D97-AF65-F5344CB8AC3E}">
        <p14:creationId xmlns:p14="http://schemas.microsoft.com/office/powerpoint/2010/main" val="831356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40</a:t>
            </a:fld>
            <a:endParaRPr lang="en-GB"/>
          </a:p>
        </p:txBody>
      </p:sp>
    </p:spTree>
    <p:extLst>
      <p:ext uri="{BB962C8B-B14F-4D97-AF65-F5344CB8AC3E}">
        <p14:creationId xmlns:p14="http://schemas.microsoft.com/office/powerpoint/2010/main" val="918155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43</a:t>
            </a:fld>
            <a:endParaRPr lang="en-GB"/>
          </a:p>
        </p:txBody>
      </p:sp>
    </p:spTree>
    <p:extLst>
      <p:ext uri="{BB962C8B-B14F-4D97-AF65-F5344CB8AC3E}">
        <p14:creationId xmlns:p14="http://schemas.microsoft.com/office/powerpoint/2010/main" val="1038381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46</a:t>
            </a:fld>
            <a:endParaRPr lang="en-GB"/>
          </a:p>
        </p:txBody>
      </p:sp>
    </p:spTree>
    <p:extLst>
      <p:ext uri="{BB962C8B-B14F-4D97-AF65-F5344CB8AC3E}">
        <p14:creationId xmlns:p14="http://schemas.microsoft.com/office/powerpoint/2010/main" val="1835686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47</a:t>
            </a:fld>
            <a:endParaRPr lang="en-GB"/>
          </a:p>
        </p:txBody>
      </p:sp>
    </p:spTree>
    <p:extLst>
      <p:ext uri="{BB962C8B-B14F-4D97-AF65-F5344CB8AC3E}">
        <p14:creationId xmlns:p14="http://schemas.microsoft.com/office/powerpoint/2010/main" val="2336768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48</a:t>
            </a:fld>
            <a:endParaRPr lang="en-GB"/>
          </a:p>
        </p:txBody>
      </p:sp>
    </p:spTree>
    <p:extLst>
      <p:ext uri="{BB962C8B-B14F-4D97-AF65-F5344CB8AC3E}">
        <p14:creationId xmlns:p14="http://schemas.microsoft.com/office/powerpoint/2010/main" val="4226423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49</a:t>
            </a:fld>
            <a:endParaRPr lang="en-GB"/>
          </a:p>
        </p:txBody>
      </p:sp>
    </p:spTree>
    <p:extLst>
      <p:ext uri="{BB962C8B-B14F-4D97-AF65-F5344CB8AC3E}">
        <p14:creationId xmlns:p14="http://schemas.microsoft.com/office/powerpoint/2010/main" val="2361329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51</a:t>
            </a:fld>
            <a:endParaRPr lang="en-GB"/>
          </a:p>
        </p:txBody>
      </p:sp>
    </p:spTree>
    <p:extLst>
      <p:ext uri="{BB962C8B-B14F-4D97-AF65-F5344CB8AC3E}">
        <p14:creationId xmlns:p14="http://schemas.microsoft.com/office/powerpoint/2010/main" val="4143028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fld id="{63B8DAFF-D85B-F447-A77C-5FC8620A3D29}" type="slidenum">
              <a:rPr lang="en-US" smtClean="0"/>
              <a:t>54</a:t>
            </a:fld>
            <a:endParaRPr lang="en-US"/>
          </a:p>
        </p:txBody>
      </p:sp>
    </p:spTree>
    <p:extLst>
      <p:ext uri="{BB962C8B-B14F-4D97-AF65-F5344CB8AC3E}">
        <p14:creationId xmlns:p14="http://schemas.microsoft.com/office/powerpoint/2010/main" val="409104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6</a:t>
            </a:fld>
            <a:endParaRPr lang="en-GB"/>
          </a:p>
        </p:txBody>
      </p:sp>
    </p:spTree>
    <p:extLst>
      <p:ext uri="{BB962C8B-B14F-4D97-AF65-F5344CB8AC3E}">
        <p14:creationId xmlns:p14="http://schemas.microsoft.com/office/powerpoint/2010/main" val="3912052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57</a:t>
            </a:fld>
            <a:endParaRPr lang="en-GB"/>
          </a:p>
        </p:txBody>
      </p:sp>
    </p:spTree>
    <p:extLst>
      <p:ext uri="{BB962C8B-B14F-4D97-AF65-F5344CB8AC3E}">
        <p14:creationId xmlns:p14="http://schemas.microsoft.com/office/powerpoint/2010/main" val="685710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a:ea typeface="Calibri"/>
              <a:cs typeface="Calibri"/>
            </a:endParaRPr>
          </a:p>
        </p:txBody>
      </p:sp>
      <p:sp>
        <p:nvSpPr>
          <p:cNvPr id="4" name="Slide Number Placeholder 3"/>
          <p:cNvSpPr>
            <a:spLocks noGrp="1"/>
          </p:cNvSpPr>
          <p:nvPr>
            <p:ph type="sldNum" sz="quarter" idx="5"/>
          </p:nvPr>
        </p:nvSpPr>
        <p:spPr/>
        <p:txBody>
          <a:bodyPr/>
          <a:lstStyle/>
          <a:p>
            <a:fld id="{1B2BD0E0-D041-4130-82AA-7BE7401FCF73}" type="slidenum">
              <a:rPr lang="en-GB" smtClean="0"/>
              <a:t>60</a:t>
            </a:fld>
            <a:endParaRPr lang="en-GB"/>
          </a:p>
        </p:txBody>
      </p:sp>
    </p:spTree>
    <p:extLst>
      <p:ext uri="{BB962C8B-B14F-4D97-AF65-F5344CB8AC3E}">
        <p14:creationId xmlns:p14="http://schemas.microsoft.com/office/powerpoint/2010/main" val="2676783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a:ea typeface="Calibri"/>
              <a:cs typeface="Calibri"/>
            </a:endParaRPr>
          </a:p>
        </p:txBody>
      </p:sp>
      <p:sp>
        <p:nvSpPr>
          <p:cNvPr id="4" name="Slide Number Placeholder 3"/>
          <p:cNvSpPr>
            <a:spLocks noGrp="1"/>
          </p:cNvSpPr>
          <p:nvPr>
            <p:ph type="sldNum" sz="quarter" idx="5"/>
          </p:nvPr>
        </p:nvSpPr>
        <p:spPr/>
        <p:txBody>
          <a:bodyPr/>
          <a:lstStyle/>
          <a:p>
            <a:fld id="{1B2BD0E0-D041-4130-82AA-7BE7401FCF73}" type="slidenum">
              <a:rPr lang="en-GB" smtClean="0"/>
              <a:t>7</a:t>
            </a:fld>
            <a:endParaRPr lang="en-GB"/>
          </a:p>
        </p:txBody>
      </p:sp>
    </p:spTree>
    <p:extLst>
      <p:ext uri="{BB962C8B-B14F-4D97-AF65-F5344CB8AC3E}">
        <p14:creationId xmlns:p14="http://schemas.microsoft.com/office/powerpoint/2010/main" val="234311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Bef>
                <a:spcPts val="600"/>
              </a:spcBef>
              <a:spcAft>
                <a:spcPts val="600"/>
              </a:spcAft>
              <a:buFont typeface="+mj-lt"/>
              <a:buAutoNum type="arabicPeriod"/>
            </a:pPr>
            <a:endParaRPr lang="en-GB"/>
          </a:p>
        </p:txBody>
      </p:sp>
      <p:sp>
        <p:nvSpPr>
          <p:cNvPr id="4" name="Slide Number Placeholder 3"/>
          <p:cNvSpPr>
            <a:spLocks noGrp="1"/>
          </p:cNvSpPr>
          <p:nvPr>
            <p:ph type="sldNum" sz="quarter" idx="5"/>
          </p:nvPr>
        </p:nvSpPr>
        <p:spPr/>
        <p:txBody>
          <a:bodyPr/>
          <a:lstStyle/>
          <a:p>
            <a:fld id="{1B2BD0E0-D041-4130-82AA-7BE7401FCF73}" type="slidenum">
              <a:rPr lang="en-GB" smtClean="0"/>
              <a:t>9</a:t>
            </a:fld>
            <a:endParaRPr lang="en-GB"/>
          </a:p>
        </p:txBody>
      </p:sp>
    </p:spTree>
    <p:extLst>
      <p:ext uri="{BB962C8B-B14F-4D97-AF65-F5344CB8AC3E}">
        <p14:creationId xmlns:p14="http://schemas.microsoft.com/office/powerpoint/2010/main" val="2010996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D0E0-D041-4130-82AA-7BE7401FCF73}" type="slidenum">
              <a:rPr lang="en-GB" smtClean="0"/>
              <a:t>10</a:t>
            </a:fld>
            <a:endParaRPr lang="en-GB"/>
          </a:p>
        </p:txBody>
      </p:sp>
    </p:spTree>
    <p:extLst>
      <p:ext uri="{BB962C8B-B14F-4D97-AF65-F5344CB8AC3E}">
        <p14:creationId xmlns:p14="http://schemas.microsoft.com/office/powerpoint/2010/main" val="2299583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12</a:t>
            </a:fld>
            <a:endParaRPr lang="en-GB"/>
          </a:p>
        </p:txBody>
      </p:sp>
    </p:spTree>
    <p:extLst>
      <p:ext uri="{BB962C8B-B14F-4D97-AF65-F5344CB8AC3E}">
        <p14:creationId xmlns:p14="http://schemas.microsoft.com/office/powerpoint/2010/main" val="3656692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14</a:t>
            </a:fld>
            <a:endParaRPr lang="en-GB"/>
          </a:p>
        </p:txBody>
      </p:sp>
    </p:spTree>
    <p:extLst>
      <p:ext uri="{BB962C8B-B14F-4D97-AF65-F5344CB8AC3E}">
        <p14:creationId xmlns:p14="http://schemas.microsoft.com/office/powerpoint/2010/main" val="3337570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15</a:t>
            </a:fld>
            <a:endParaRPr lang="en-GB"/>
          </a:p>
        </p:txBody>
      </p:sp>
    </p:spTree>
    <p:extLst>
      <p:ext uri="{BB962C8B-B14F-4D97-AF65-F5344CB8AC3E}">
        <p14:creationId xmlns:p14="http://schemas.microsoft.com/office/powerpoint/2010/main" val="2038101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tx2"/>
                </a:solidFill>
              </a:defRPr>
            </a:lvl1pPr>
          </a:lstStyle>
          <a:p>
            <a:r>
              <a:rPr lang="en-US"/>
              <a:t>Logo</a:t>
            </a:r>
          </a:p>
        </p:txBody>
      </p:sp>
      <p:sp>
        <p:nvSpPr>
          <p:cNvPr id="7" name="Text Placeholder 8">
            <a:extLst>
              <a:ext uri="{FF2B5EF4-FFF2-40B4-BE49-F238E27FC236}">
                <a16:creationId xmlns:a16="http://schemas.microsoft.com/office/drawing/2014/main" id="{51235184-38BF-6F23-1B92-41A26D444EF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9" name="Footer Placeholder 8">
            <a:extLst>
              <a:ext uri="{FF2B5EF4-FFF2-40B4-BE49-F238E27FC236}">
                <a16:creationId xmlns:a16="http://schemas.microsoft.com/office/drawing/2014/main" id="{2173B4AB-E088-A757-0DEB-264B509EF23F}"/>
              </a:ext>
            </a:extLst>
          </p:cNvPr>
          <p:cNvSpPr>
            <a:spLocks noGrp="1"/>
          </p:cNvSpPr>
          <p:nvPr>
            <p:ph type="ftr" sz="quarter" idx="15"/>
          </p:nvPr>
        </p:nvSpPr>
        <p:spPr/>
        <p:txBody>
          <a:bodyPr/>
          <a:lstStyle>
            <a:lvl1pPr>
              <a:defRPr>
                <a:solidFill>
                  <a:schemeClr val="tx2"/>
                </a:solidFill>
              </a:defRPr>
            </a:lvl1pPr>
          </a:lstStyle>
          <a:p>
            <a:r>
              <a:rPr lang="en-GB"/>
              <a:t>Private &amp; Confidential</a:t>
            </a:r>
          </a:p>
        </p:txBody>
      </p:sp>
    </p:spTree>
    <p:extLst>
      <p:ext uri="{BB962C8B-B14F-4D97-AF65-F5344CB8AC3E}">
        <p14:creationId xmlns:p14="http://schemas.microsoft.com/office/powerpoint/2010/main" val="9198385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hite Text">
    <p:bg>
      <p:bgPr>
        <a:solidFill>
          <a:schemeClr val="bg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7" name="Picture 6" descr="A picture containing icon&#10;&#10;Description automatically generated">
            <a:extLst>
              <a:ext uri="{FF2B5EF4-FFF2-40B4-BE49-F238E27FC236}">
                <a16:creationId xmlns:a16="http://schemas.microsoft.com/office/drawing/2014/main" id="{1A04FC7B-0035-4F02-9521-D9B4226DF720}"/>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itle 1">
            <a:extLst>
              <a:ext uri="{FF2B5EF4-FFF2-40B4-BE49-F238E27FC236}">
                <a16:creationId xmlns:a16="http://schemas.microsoft.com/office/drawing/2014/main" id="{2CA4B3F4-9586-6AE0-0CAA-A9D8CB1CED4D}"/>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11" name="Text Placeholder 8">
            <a:extLst>
              <a:ext uri="{FF2B5EF4-FFF2-40B4-BE49-F238E27FC236}">
                <a16:creationId xmlns:a16="http://schemas.microsoft.com/office/drawing/2014/main" id="{E31886C6-B143-D360-23C7-D934C6B41BD4}"/>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2" name="Subtitle 2">
            <a:extLst>
              <a:ext uri="{FF2B5EF4-FFF2-40B4-BE49-F238E27FC236}">
                <a16:creationId xmlns:a16="http://schemas.microsoft.com/office/drawing/2014/main" id="{3221DFC6-1089-AA6E-9093-B53C32A541F3}"/>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1979637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Devic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p>
            <a:fld id="{CBA53E11-492D-48B3-9F9B-09541CA2A39A}" type="slidenum">
              <a:rPr lang="en-GB" smtClean="0"/>
              <a:t>‹#›</a:t>
            </a:fld>
            <a:endParaRPr lang="en-GB"/>
          </a:p>
        </p:txBody>
      </p:sp>
      <p:pic>
        <p:nvPicPr>
          <p:cNvPr id="10" name="Picture 9" descr="Shape&#10;&#10;Description automatically generated">
            <a:extLst>
              <a:ext uri="{FF2B5EF4-FFF2-40B4-BE49-F238E27FC236}">
                <a16:creationId xmlns:a16="http://schemas.microsoft.com/office/drawing/2014/main" id="{01DACAC2-22E7-6296-008C-314A317877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9323349" y="48023"/>
            <a:ext cx="2924011" cy="2826000"/>
          </a:xfrm>
          <a:prstGeom prst="rect">
            <a:avLst/>
          </a:prstGeom>
        </p:spPr>
      </p:pic>
      <p:sp>
        <p:nvSpPr>
          <p:cNvPr id="9" name="Title 1">
            <a:extLst>
              <a:ext uri="{FF2B5EF4-FFF2-40B4-BE49-F238E27FC236}">
                <a16:creationId xmlns:a16="http://schemas.microsoft.com/office/drawing/2014/main" id="{D64D3C99-BDA3-6C83-0A8C-81F373138AC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p>
        </p:txBody>
      </p:sp>
      <p:sp>
        <p:nvSpPr>
          <p:cNvPr id="11" name="Text Placeholder 8">
            <a:extLst>
              <a:ext uri="{FF2B5EF4-FFF2-40B4-BE49-F238E27FC236}">
                <a16:creationId xmlns:a16="http://schemas.microsoft.com/office/drawing/2014/main" id="{5BCF5F3E-4276-22A3-1D2A-F62ECE9CE48A}"/>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2" name="Subtitle 2">
            <a:extLst>
              <a:ext uri="{FF2B5EF4-FFF2-40B4-BE49-F238E27FC236}">
                <a16:creationId xmlns:a16="http://schemas.microsoft.com/office/drawing/2014/main" id="{CA4F50D0-D3E9-0A8A-DA5C-71A4E63F1ABE}"/>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20498633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Device White Text">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7" name="Picture 6" descr="A picture containing icon&#10;&#10;Description automatically generated">
            <a:extLst>
              <a:ext uri="{FF2B5EF4-FFF2-40B4-BE49-F238E27FC236}">
                <a16:creationId xmlns:a16="http://schemas.microsoft.com/office/drawing/2014/main" id="{1A04FC7B-0035-4F02-9521-D9B4226DF720}"/>
              </a:ext>
            </a:extLst>
          </p:cNvPr>
          <p:cNvPicPr>
            <a:picLocks noChangeAspect="1"/>
          </p:cNvPicPr>
          <p:nvPr userDrawn="1"/>
        </p:nvPicPr>
        <p:blipFill>
          <a:blip r:embed="rId2"/>
          <a:stretch>
            <a:fillRect/>
          </a:stretch>
        </p:blipFill>
        <p:spPr>
          <a:xfrm>
            <a:off x="11208331" y="6490800"/>
            <a:ext cx="744959" cy="266851"/>
          </a:xfrm>
          <a:prstGeom prst="rect">
            <a:avLst/>
          </a:prstGeom>
        </p:spPr>
      </p:pic>
      <p:pic>
        <p:nvPicPr>
          <p:cNvPr id="9" name="Picture 8" descr="Shape&#10;&#10;Description automatically generated">
            <a:extLst>
              <a:ext uri="{FF2B5EF4-FFF2-40B4-BE49-F238E27FC236}">
                <a16:creationId xmlns:a16="http://schemas.microsoft.com/office/drawing/2014/main" id="{82893688-885A-C8E6-3739-D9DC4C136C45}"/>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0058" y="48954"/>
            <a:ext cx="2920895" cy="2822988"/>
          </a:xfrm>
          <a:prstGeom prst="rect">
            <a:avLst/>
          </a:prstGeom>
        </p:spPr>
      </p:pic>
      <p:sp>
        <p:nvSpPr>
          <p:cNvPr id="11" name="Title 1">
            <a:extLst>
              <a:ext uri="{FF2B5EF4-FFF2-40B4-BE49-F238E27FC236}">
                <a16:creationId xmlns:a16="http://schemas.microsoft.com/office/drawing/2014/main" id="{316E67C2-787B-E68D-23E2-25A4DE63E7B8}"/>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12" name="Text Placeholder 8">
            <a:extLst>
              <a:ext uri="{FF2B5EF4-FFF2-40B4-BE49-F238E27FC236}">
                <a16:creationId xmlns:a16="http://schemas.microsoft.com/office/drawing/2014/main" id="{3699495D-5C75-712A-7DE3-9EA3EEDB0BCB}"/>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3" name="Subtitle 2">
            <a:extLst>
              <a:ext uri="{FF2B5EF4-FFF2-40B4-BE49-F238E27FC236}">
                <a16:creationId xmlns:a16="http://schemas.microsoft.com/office/drawing/2014/main" id="{7594DCDC-43CA-036F-4B20-FD19D1EE5211}"/>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02739581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6098-9F28-E9DD-63BB-0E46F24BBA5D}"/>
              </a:ext>
            </a:extLst>
          </p:cNvPr>
          <p:cNvSpPr>
            <a:spLocks noGrp="1"/>
          </p:cNvSpPr>
          <p:nvPr>
            <p:ph type="title"/>
          </p:nvPr>
        </p:nvSpPr>
        <p:spPr>
          <a:xfrm>
            <a:off x="611188" y="360363"/>
            <a:ext cx="10969625" cy="944562"/>
          </a:xfrm>
        </p:spPr>
        <p:txBody>
          <a:bodyPr/>
          <a:lstStyle/>
          <a:p>
            <a:r>
              <a:rPr lang="en-GB"/>
              <a:t>Click to edit Master title style</a:t>
            </a:r>
          </a:p>
        </p:txBody>
      </p:sp>
      <p:sp>
        <p:nvSpPr>
          <p:cNvPr id="3" name="Date Placeholder 2">
            <a:extLst>
              <a:ext uri="{FF2B5EF4-FFF2-40B4-BE49-F238E27FC236}">
                <a16:creationId xmlns:a16="http://schemas.microsoft.com/office/drawing/2014/main" id="{C66129BB-DDD7-A670-8239-B5C4EAF2F3B0}"/>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76B2F568-FA93-C14F-B70A-F8808B70EB04}"/>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1C3A2CD-09E6-198C-690B-DF77261F96E5}"/>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Text Placeholder 24">
            <a:extLst>
              <a:ext uri="{FF2B5EF4-FFF2-40B4-BE49-F238E27FC236}">
                <a16:creationId xmlns:a16="http://schemas.microsoft.com/office/drawing/2014/main" id="{507EEF9B-0C91-CC33-D25D-670101BFA1D1}"/>
              </a:ext>
            </a:extLst>
          </p:cNvPr>
          <p:cNvSpPr>
            <a:spLocks noGrp="1"/>
          </p:cNvSpPr>
          <p:nvPr>
            <p:ph type="body" sz="quarter" idx="20"/>
          </p:nvPr>
        </p:nvSpPr>
        <p:spPr>
          <a:xfrm>
            <a:off x="2513495" y="4368389"/>
            <a:ext cx="1476000" cy="1689510"/>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7" name="Text Placeholder 24">
            <a:extLst>
              <a:ext uri="{FF2B5EF4-FFF2-40B4-BE49-F238E27FC236}">
                <a16:creationId xmlns:a16="http://schemas.microsoft.com/office/drawing/2014/main" id="{50B87917-274C-527A-71A1-0D85AA0310AB}"/>
              </a:ext>
            </a:extLst>
          </p:cNvPr>
          <p:cNvSpPr>
            <a:spLocks noGrp="1"/>
          </p:cNvSpPr>
          <p:nvPr>
            <p:ph type="body" sz="quarter" idx="21" hasCustomPrompt="1"/>
          </p:nvPr>
        </p:nvSpPr>
        <p:spPr>
          <a:xfrm>
            <a:off x="2509913" y="3264213"/>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8" name="Text Placeholder 24">
            <a:extLst>
              <a:ext uri="{FF2B5EF4-FFF2-40B4-BE49-F238E27FC236}">
                <a16:creationId xmlns:a16="http://schemas.microsoft.com/office/drawing/2014/main" id="{B6ABE06F-75D1-30B6-9FB8-E105502C6AA9}"/>
              </a:ext>
            </a:extLst>
          </p:cNvPr>
          <p:cNvSpPr>
            <a:spLocks noGrp="1"/>
          </p:cNvSpPr>
          <p:nvPr>
            <p:ph type="body" sz="quarter" idx="22"/>
          </p:nvPr>
        </p:nvSpPr>
        <p:spPr>
          <a:xfrm>
            <a:off x="10104813" y="4368389"/>
            <a:ext cx="1476000" cy="1689510"/>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9" name="Text Placeholder 24">
            <a:extLst>
              <a:ext uri="{FF2B5EF4-FFF2-40B4-BE49-F238E27FC236}">
                <a16:creationId xmlns:a16="http://schemas.microsoft.com/office/drawing/2014/main" id="{8F1F06C7-42E6-664C-E0AA-436D27CA931C}"/>
              </a:ext>
            </a:extLst>
          </p:cNvPr>
          <p:cNvSpPr>
            <a:spLocks noGrp="1"/>
          </p:cNvSpPr>
          <p:nvPr>
            <p:ph type="body" sz="quarter" idx="23" hasCustomPrompt="1"/>
          </p:nvPr>
        </p:nvSpPr>
        <p:spPr>
          <a:xfrm>
            <a:off x="10104813" y="3264212"/>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0" name="Text Placeholder 24">
            <a:extLst>
              <a:ext uri="{FF2B5EF4-FFF2-40B4-BE49-F238E27FC236}">
                <a16:creationId xmlns:a16="http://schemas.microsoft.com/office/drawing/2014/main" id="{C5B136C4-A429-9189-5561-AD09D6D189FA}"/>
              </a:ext>
            </a:extLst>
          </p:cNvPr>
          <p:cNvSpPr>
            <a:spLocks noGrp="1"/>
          </p:cNvSpPr>
          <p:nvPr>
            <p:ph type="body" sz="quarter" idx="18"/>
          </p:nvPr>
        </p:nvSpPr>
        <p:spPr>
          <a:xfrm>
            <a:off x="820698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1" name="Text Placeholder 24">
            <a:extLst>
              <a:ext uri="{FF2B5EF4-FFF2-40B4-BE49-F238E27FC236}">
                <a16:creationId xmlns:a16="http://schemas.microsoft.com/office/drawing/2014/main" id="{82582194-017D-95C3-BD36-DB11BB5D960C}"/>
              </a:ext>
            </a:extLst>
          </p:cNvPr>
          <p:cNvSpPr>
            <a:spLocks noGrp="1"/>
          </p:cNvSpPr>
          <p:nvPr>
            <p:ph type="body" sz="quarter" idx="19" hasCustomPrompt="1"/>
          </p:nvPr>
        </p:nvSpPr>
        <p:spPr>
          <a:xfrm>
            <a:off x="820608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2" name="Text Placeholder 24">
            <a:extLst>
              <a:ext uri="{FF2B5EF4-FFF2-40B4-BE49-F238E27FC236}">
                <a16:creationId xmlns:a16="http://schemas.microsoft.com/office/drawing/2014/main" id="{F9D18DFC-262F-FE69-B422-5846307D90C9}"/>
              </a:ext>
            </a:extLst>
          </p:cNvPr>
          <p:cNvSpPr>
            <a:spLocks noGrp="1"/>
          </p:cNvSpPr>
          <p:nvPr>
            <p:ph type="body" sz="quarter" idx="16"/>
          </p:nvPr>
        </p:nvSpPr>
        <p:spPr>
          <a:xfrm>
            <a:off x="441132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3" name="Text Placeholder 24">
            <a:extLst>
              <a:ext uri="{FF2B5EF4-FFF2-40B4-BE49-F238E27FC236}">
                <a16:creationId xmlns:a16="http://schemas.microsoft.com/office/drawing/2014/main" id="{B57C168F-90DD-82F9-4B8D-620D847C839A}"/>
              </a:ext>
            </a:extLst>
          </p:cNvPr>
          <p:cNvSpPr>
            <a:spLocks noGrp="1"/>
          </p:cNvSpPr>
          <p:nvPr>
            <p:ph type="body" sz="quarter" idx="17" hasCustomPrompt="1"/>
          </p:nvPr>
        </p:nvSpPr>
        <p:spPr>
          <a:xfrm>
            <a:off x="440863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4" name="Text Placeholder 24">
            <a:extLst>
              <a:ext uri="{FF2B5EF4-FFF2-40B4-BE49-F238E27FC236}">
                <a16:creationId xmlns:a16="http://schemas.microsoft.com/office/drawing/2014/main" id="{2F862D7C-5C2C-C39B-4105-2C1BF9BF5CEC}"/>
              </a:ext>
            </a:extLst>
          </p:cNvPr>
          <p:cNvSpPr>
            <a:spLocks noGrp="1"/>
          </p:cNvSpPr>
          <p:nvPr>
            <p:ph type="body" sz="quarter" idx="14"/>
          </p:nvPr>
        </p:nvSpPr>
        <p:spPr>
          <a:xfrm>
            <a:off x="61566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5" name="Text Placeholder 24">
            <a:extLst>
              <a:ext uri="{FF2B5EF4-FFF2-40B4-BE49-F238E27FC236}">
                <a16:creationId xmlns:a16="http://schemas.microsoft.com/office/drawing/2014/main" id="{37101D76-2EAE-CA3D-FEBC-A34DD9BFB82D}"/>
              </a:ext>
            </a:extLst>
          </p:cNvPr>
          <p:cNvSpPr>
            <a:spLocks noGrp="1"/>
          </p:cNvSpPr>
          <p:nvPr>
            <p:ph type="body" sz="quarter" idx="15" hasCustomPrompt="1"/>
          </p:nvPr>
        </p:nvSpPr>
        <p:spPr>
          <a:xfrm>
            <a:off x="61118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6" name="Text Placeholder 24">
            <a:extLst>
              <a:ext uri="{FF2B5EF4-FFF2-40B4-BE49-F238E27FC236}">
                <a16:creationId xmlns:a16="http://schemas.microsoft.com/office/drawing/2014/main" id="{2ACAB011-B5EC-B678-C651-CB3F2A9300FB}"/>
              </a:ext>
            </a:extLst>
          </p:cNvPr>
          <p:cNvSpPr>
            <a:spLocks noGrp="1"/>
          </p:cNvSpPr>
          <p:nvPr>
            <p:ph type="body" sz="quarter" idx="24"/>
          </p:nvPr>
        </p:nvSpPr>
        <p:spPr>
          <a:xfrm>
            <a:off x="6309155" y="4368390"/>
            <a:ext cx="1476000" cy="1689510"/>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7" name="Text Placeholder 24">
            <a:extLst>
              <a:ext uri="{FF2B5EF4-FFF2-40B4-BE49-F238E27FC236}">
                <a16:creationId xmlns:a16="http://schemas.microsoft.com/office/drawing/2014/main" id="{BDCE4DBD-AA80-BC42-B5F0-F5875F7CD265}"/>
              </a:ext>
            </a:extLst>
          </p:cNvPr>
          <p:cNvSpPr>
            <a:spLocks noGrp="1"/>
          </p:cNvSpPr>
          <p:nvPr>
            <p:ph type="body" sz="quarter" idx="25" hasCustomPrompt="1"/>
          </p:nvPr>
        </p:nvSpPr>
        <p:spPr>
          <a:xfrm>
            <a:off x="6307363" y="3264213"/>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8" name="Text Placeholder 8">
            <a:extLst>
              <a:ext uri="{FF2B5EF4-FFF2-40B4-BE49-F238E27FC236}">
                <a16:creationId xmlns:a16="http://schemas.microsoft.com/office/drawing/2014/main" id="{CD82DF7B-033A-CD53-C495-522F6DE1620A}"/>
              </a:ext>
            </a:extLst>
          </p:cNvPr>
          <p:cNvSpPr>
            <a:spLocks noGrp="1"/>
          </p:cNvSpPr>
          <p:nvPr>
            <p:ph type="body" sz="quarter" idx="13" hasCustomPrompt="1"/>
          </p:nvPr>
        </p:nvSpPr>
        <p:spPr>
          <a:xfrm>
            <a:off x="611188"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9" name="Text Placeholder 8">
            <a:extLst>
              <a:ext uri="{FF2B5EF4-FFF2-40B4-BE49-F238E27FC236}">
                <a16:creationId xmlns:a16="http://schemas.microsoft.com/office/drawing/2014/main" id="{3893BED1-F835-9D50-9732-DCB378D5717D}"/>
              </a:ext>
            </a:extLst>
          </p:cNvPr>
          <p:cNvSpPr>
            <a:spLocks noGrp="1"/>
          </p:cNvSpPr>
          <p:nvPr>
            <p:ph type="body" sz="quarter" idx="26" hasCustomPrompt="1"/>
          </p:nvPr>
        </p:nvSpPr>
        <p:spPr>
          <a:xfrm>
            <a:off x="2517077"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0" name="Text Placeholder 8">
            <a:extLst>
              <a:ext uri="{FF2B5EF4-FFF2-40B4-BE49-F238E27FC236}">
                <a16:creationId xmlns:a16="http://schemas.microsoft.com/office/drawing/2014/main" id="{CB400374-1F6F-AE8C-D741-4571E3E8088C}"/>
              </a:ext>
            </a:extLst>
          </p:cNvPr>
          <p:cNvSpPr>
            <a:spLocks noGrp="1"/>
          </p:cNvSpPr>
          <p:nvPr>
            <p:ph type="body" sz="quarter" idx="27" hasCustomPrompt="1"/>
          </p:nvPr>
        </p:nvSpPr>
        <p:spPr>
          <a:xfrm>
            <a:off x="4411325"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1" name="Text Placeholder 8">
            <a:extLst>
              <a:ext uri="{FF2B5EF4-FFF2-40B4-BE49-F238E27FC236}">
                <a16:creationId xmlns:a16="http://schemas.microsoft.com/office/drawing/2014/main" id="{3FB44B33-67EE-43D9-7A43-B6E30BD00658}"/>
              </a:ext>
            </a:extLst>
          </p:cNvPr>
          <p:cNvSpPr>
            <a:spLocks noGrp="1"/>
          </p:cNvSpPr>
          <p:nvPr>
            <p:ph type="body" sz="quarter" idx="28" hasCustomPrompt="1"/>
          </p:nvPr>
        </p:nvSpPr>
        <p:spPr>
          <a:xfrm>
            <a:off x="6317214"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2" name="Text Placeholder 8">
            <a:extLst>
              <a:ext uri="{FF2B5EF4-FFF2-40B4-BE49-F238E27FC236}">
                <a16:creationId xmlns:a16="http://schemas.microsoft.com/office/drawing/2014/main" id="{0A37C675-144D-59C9-EFFF-ED7907FD29F6}"/>
              </a:ext>
            </a:extLst>
          </p:cNvPr>
          <p:cNvSpPr>
            <a:spLocks noGrp="1"/>
          </p:cNvSpPr>
          <p:nvPr>
            <p:ph type="body" sz="quarter" idx="29" hasCustomPrompt="1"/>
          </p:nvPr>
        </p:nvSpPr>
        <p:spPr>
          <a:xfrm>
            <a:off x="8211462"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3" name="Text Placeholder 8">
            <a:extLst>
              <a:ext uri="{FF2B5EF4-FFF2-40B4-BE49-F238E27FC236}">
                <a16:creationId xmlns:a16="http://schemas.microsoft.com/office/drawing/2014/main" id="{F3796B1C-DE76-886F-2B90-E785B7BD1DFE}"/>
              </a:ext>
            </a:extLst>
          </p:cNvPr>
          <p:cNvSpPr>
            <a:spLocks noGrp="1"/>
          </p:cNvSpPr>
          <p:nvPr>
            <p:ph type="body" sz="quarter" idx="30" hasCustomPrompt="1"/>
          </p:nvPr>
        </p:nvSpPr>
        <p:spPr>
          <a:xfrm>
            <a:off x="10117351"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Tree>
    <p:extLst>
      <p:ext uri="{BB962C8B-B14F-4D97-AF65-F5344CB8AC3E}">
        <p14:creationId xmlns:p14="http://schemas.microsoft.com/office/powerpoint/2010/main" val="324744678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a:xfrm>
            <a:off x="238707" y="6457729"/>
            <a:ext cx="372481" cy="210705"/>
          </a:xfrm>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5EA9F028-AE55-CBFA-3245-6CDD3B8CD79F}"/>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hite Tex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8" name="Picture 7" descr="A picture containing icon&#10;&#10;Description automatically generated">
            <a:extLst>
              <a:ext uri="{FF2B5EF4-FFF2-40B4-BE49-F238E27FC236}">
                <a16:creationId xmlns:a16="http://schemas.microsoft.com/office/drawing/2014/main" id="{E49A417A-BB0B-DC1C-CD58-76EBFC00DB6E}"/>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3132E9C9-669B-14F1-5998-11E6DA6D68E4}"/>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8623372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311900" y="1700213"/>
            <a:ext cx="5260201" cy="43576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Private &amp; Confidential</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9" name="Text Placeholder 7">
            <a:extLst>
              <a:ext uri="{FF2B5EF4-FFF2-40B4-BE49-F238E27FC236}">
                <a16:creationId xmlns:a16="http://schemas.microsoft.com/office/drawing/2014/main" id="{DEB4217F-E134-F1E7-41F1-F2957CD15C75}"/>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White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Content Placeholder 2">
            <a:extLst>
              <a:ext uri="{FF2B5EF4-FFF2-40B4-BE49-F238E27FC236}">
                <a16:creationId xmlns:a16="http://schemas.microsoft.com/office/drawing/2014/main" id="{93E4D5F1-E018-05A4-9B3E-8B0BE6E0982C}"/>
              </a:ext>
            </a:extLst>
          </p:cNvPr>
          <p:cNvSpPr>
            <a:spLocks noGrp="1"/>
          </p:cNvSpPr>
          <p:nvPr>
            <p:ph sz="half" idx="1"/>
          </p:nvPr>
        </p:nvSpPr>
        <p:spPr>
          <a:xfrm>
            <a:off x="619799"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18EB0DA6-280B-E38A-99AB-850B7BB0D294}"/>
              </a:ext>
            </a:extLst>
          </p:cNvPr>
          <p:cNvSpPr>
            <a:spLocks noGrp="1"/>
          </p:cNvSpPr>
          <p:nvPr>
            <p:ph sz="half" idx="2"/>
          </p:nvPr>
        </p:nvSpPr>
        <p:spPr>
          <a:xfrm>
            <a:off x="6311900"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 name="Picture 2" descr="A picture containing icon&#10;&#10;Description automatically generated">
            <a:extLst>
              <a:ext uri="{FF2B5EF4-FFF2-40B4-BE49-F238E27FC236}">
                <a16:creationId xmlns:a16="http://schemas.microsoft.com/office/drawing/2014/main" id="{5D568DF6-BDD4-F25A-179B-C206D5256326}"/>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1" name="Text Placeholder 7">
            <a:extLst>
              <a:ext uri="{FF2B5EF4-FFF2-40B4-BE49-F238E27FC236}">
                <a16:creationId xmlns:a16="http://schemas.microsoft.com/office/drawing/2014/main" id="{B709EE08-CA68-2268-C85A-B5341A8A2FB3}"/>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5731663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DC0981-B496-1DF3-DB2F-6D6021BC3B7A}"/>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611189" y="360363"/>
            <a:ext cx="5260202" cy="944562"/>
          </a:xfrm>
        </p:spPr>
        <p:txBody>
          <a:bodyPr/>
          <a:lstStyle>
            <a:lvl1pPr>
              <a:defRPr>
                <a:solidFill>
                  <a:schemeClr val="tx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8" name="Text Placeholder 7">
            <a:extLst>
              <a:ext uri="{FF2B5EF4-FFF2-40B4-BE49-F238E27FC236}">
                <a16:creationId xmlns:a16="http://schemas.microsoft.com/office/drawing/2014/main" id="{68A8D478-16CF-C4F1-53C3-E1BC09C24DA8}"/>
              </a:ext>
            </a:extLst>
          </p:cNvPr>
          <p:cNvSpPr>
            <a:spLocks noGrp="1"/>
          </p:cNvSpPr>
          <p:nvPr>
            <p:ph type="body" sz="quarter" idx="14"/>
          </p:nvPr>
        </p:nvSpPr>
        <p:spPr>
          <a:xfrm>
            <a:off x="611189" y="6457729"/>
            <a:ext cx="5268912"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927709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Image White Text">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DC0981-B496-1DF3-DB2F-6D6021BC3B7A}"/>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611189" y="360363"/>
            <a:ext cx="5260202" cy="944562"/>
          </a:xfrm>
        </p:spPr>
        <p:txBody>
          <a:bodyPr/>
          <a:lstStyle>
            <a:lvl1pPr>
              <a:defRPr>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4" name="Text Placeholder 7">
            <a:extLst>
              <a:ext uri="{FF2B5EF4-FFF2-40B4-BE49-F238E27FC236}">
                <a16:creationId xmlns:a16="http://schemas.microsoft.com/office/drawing/2014/main" id="{9975643F-20A3-5661-E8D1-482E06DE9840}"/>
              </a:ext>
            </a:extLst>
          </p:cNvPr>
          <p:cNvSpPr>
            <a:spLocks noGrp="1"/>
          </p:cNvSpPr>
          <p:nvPr>
            <p:ph type="body" sz="quarter" idx="14"/>
          </p:nvPr>
        </p:nvSpPr>
        <p:spPr>
          <a:xfrm>
            <a:off x="611189" y="6457729"/>
            <a:ext cx="5268912"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1E2BAE87-939B-5295-29E5-54C376AA7F19}"/>
              </a:ext>
            </a:extLst>
          </p:cNvPr>
          <p:cNvSpPr>
            <a:spLocks noGrp="1"/>
          </p:cNvSpPr>
          <p:nvPr>
            <p:ph type="sldNum" sz="quarter" idx="15"/>
          </p:nvPr>
        </p:nvSpPr>
        <p:spPr/>
        <p:txBody>
          <a:bodyPr/>
          <a:lstStyle>
            <a:lvl1pPr>
              <a:defRPr>
                <a:solidFill>
                  <a:schemeClr val="bg1"/>
                </a:solidFill>
              </a:defRPr>
            </a:lvl1pPr>
          </a:lstStyle>
          <a:p>
            <a:fld id="{CBA53E11-492D-48B3-9F9B-09541CA2A39A}" type="slidenum">
              <a:rPr lang="en-GB" smtClean="0"/>
              <a:pPr/>
              <a:t>‹#›</a:t>
            </a:fld>
            <a:endParaRPr lang="en-GB"/>
          </a:p>
        </p:txBody>
      </p:sp>
    </p:spTree>
    <p:extLst>
      <p:ext uri="{BB962C8B-B14F-4D97-AF65-F5344CB8AC3E}">
        <p14:creationId xmlns:p14="http://schemas.microsoft.com/office/powerpoint/2010/main" val="42726028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bg1"/>
                </a:solidFill>
              </a:defRPr>
            </a:lvl1pPr>
          </a:lstStyle>
          <a:p>
            <a:r>
              <a:rPr lang="en-US"/>
              <a:t>Logo</a:t>
            </a:r>
          </a:p>
        </p:txBody>
      </p:sp>
      <p:sp>
        <p:nvSpPr>
          <p:cNvPr id="9" name="Footer Placeholder 11">
            <a:extLst>
              <a:ext uri="{FF2B5EF4-FFF2-40B4-BE49-F238E27FC236}">
                <a16:creationId xmlns:a16="http://schemas.microsoft.com/office/drawing/2014/main" id="{10AD8052-DE63-111D-A1A7-090EEE50EF2B}"/>
              </a:ext>
            </a:extLst>
          </p:cNvPr>
          <p:cNvSpPr>
            <a:spLocks noGrp="1"/>
          </p:cNvSpPr>
          <p:nvPr>
            <p:ph type="ftr" sz="quarter" idx="15"/>
          </p:nvPr>
        </p:nvSpPr>
        <p:spPr>
          <a:xfrm>
            <a:off x="611188" y="6242482"/>
            <a:ext cx="5400000" cy="210705"/>
          </a:xfrm>
        </p:spPr>
        <p:txBody>
          <a:bodyPr/>
          <a:lstStyle>
            <a:lvl1pPr>
              <a:defRPr>
                <a:solidFill>
                  <a:schemeClr val="bg1"/>
                </a:solidFill>
              </a:defRPr>
            </a:lvl1pPr>
          </a:lstStyle>
          <a:p>
            <a:r>
              <a:rPr lang="en-GB"/>
              <a:t>Private &amp; Confidential</a:t>
            </a:r>
          </a:p>
        </p:txBody>
      </p:sp>
      <p:sp>
        <p:nvSpPr>
          <p:cNvPr id="8" name="Text Placeholder 8">
            <a:extLst>
              <a:ext uri="{FF2B5EF4-FFF2-40B4-BE49-F238E27FC236}">
                <a16:creationId xmlns:a16="http://schemas.microsoft.com/office/drawing/2014/main" id="{DC425EF4-CA0E-918D-D64E-DBAAF08789D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pic>
        <p:nvPicPr>
          <p:cNvPr id="4" name="Picture 3" descr="A picture containing icon&#10;&#10;Description automatically generated">
            <a:extLst>
              <a:ext uri="{FF2B5EF4-FFF2-40B4-BE49-F238E27FC236}">
                <a16:creationId xmlns:a16="http://schemas.microsoft.com/office/drawing/2014/main" id="{6B0A6459-15F7-3BA3-AEFC-23A32031B1D1}"/>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175115876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240D-CC59-E4F3-05C7-3FA7A027223F}"/>
              </a:ext>
            </a:extLst>
          </p:cNvPr>
          <p:cNvSpPr>
            <a:spLocks noGrp="1"/>
          </p:cNvSpPr>
          <p:nvPr>
            <p:ph type="title"/>
          </p:nvPr>
        </p:nvSpPr>
        <p:spPr>
          <a:xfrm>
            <a:off x="6804000" y="360363"/>
            <a:ext cx="4776813" cy="944562"/>
          </a:xfrm>
        </p:spPr>
        <p:txBody>
          <a:bodyPr/>
          <a:lstStyle>
            <a:lvl1pPr>
              <a:defRPr sz="2800"/>
            </a:lvl1pPr>
          </a:lstStyle>
          <a:p>
            <a:r>
              <a:rPr lang="en-GB"/>
              <a:t>Click to edit Master title style</a:t>
            </a:r>
          </a:p>
        </p:txBody>
      </p:sp>
      <p:sp>
        <p:nvSpPr>
          <p:cNvPr id="3" name="Date Placeholder 2">
            <a:extLst>
              <a:ext uri="{FF2B5EF4-FFF2-40B4-BE49-F238E27FC236}">
                <a16:creationId xmlns:a16="http://schemas.microsoft.com/office/drawing/2014/main" id="{A6742817-1E36-45B9-61DD-4B37BAB7DD63}"/>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CBE72213-ED42-31B1-8E83-DD2A62FEC4B2}"/>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213FCB2-E76F-40C2-4952-7EA4E7F8F922}"/>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ext Placeholder 8">
            <a:extLst>
              <a:ext uri="{FF2B5EF4-FFF2-40B4-BE49-F238E27FC236}">
                <a16:creationId xmlns:a16="http://schemas.microsoft.com/office/drawing/2014/main" id="{F8412493-9F6D-783E-3D30-234F98D9B28A}"/>
              </a:ext>
            </a:extLst>
          </p:cNvPr>
          <p:cNvSpPr>
            <a:spLocks noGrp="1"/>
          </p:cNvSpPr>
          <p:nvPr>
            <p:ph type="body" sz="quarter" idx="13" hasCustomPrompt="1"/>
          </p:nvPr>
        </p:nvSpPr>
        <p:spPr>
          <a:xfrm>
            <a:off x="6804000" y="1304925"/>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9" name="Picture Placeholder 8">
            <a:extLst>
              <a:ext uri="{FF2B5EF4-FFF2-40B4-BE49-F238E27FC236}">
                <a16:creationId xmlns:a16="http://schemas.microsoft.com/office/drawing/2014/main" id="{7F73B85E-C377-B75C-C65D-D58570AEE2A1}"/>
              </a:ext>
            </a:extLst>
          </p:cNvPr>
          <p:cNvSpPr>
            <a:spLocks noGrp="1"/>
          </p:cNvSpPr>
          <p:nvPr>
            <p:ph type="pic" sz="quarter" idx="14"/>
          </p:nvPr>
        </p:nvSpPr>
        <p:spPr>
          <a:xfrm>
            <a:off x="0" y="0"/>
            <a:ext cx="5880100" cy="6057900"/>
          </a:xfrm>
          <a:solidFill>
            <a:schemeClr val="bg1">
              <a:lumMod val="85000"/>
            </a:schemeClr>
          </a:solidFill>
        </p:spPr>
        <p:txBody>
          <a:bodyPr/>
          <a:lstStyle/>
          <a:p>
            <a:r>
              <a:rPr lang="en-GB"/>
              <a:t>Click icon to add picture</a:t>
            </a:r>
          </a:p>
        </p:txBody>
      </p:sp>
      <p:sp>
        <p:nvSpPr>
          <p:cNvPr id="11" name="Content Placeholder 10">
            <a:extLst>
              <a:ext uri="{FF2B5EF4-FFF2-40B4-BE49-F238E27FC236}">
                <a16:creationId xmlns:a16="http://schemas.microsoft.com/office/drawing/2014/main" id="{9F3108CC-5838-6B75-4BA3-E497C7966526}"/>
              </a:ext>
            </a:extLst>
          </p:cNvPr>
          <p:cNvSpPr>
            <a:spLocks noGrp="1"/>
          </p:cNvSpPr>
          <p:nvPr>
            <p:ph sz="quarter" idx="15"/>
          </p:nvPr>
        </p:nvSpPr>
        <p:spPr>
          <a:xfrm>
            <a:off x="6804000" y="1700213"/>
            <a:ext cx="4776813" cy="35140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9">
            <a:extLst>
              <a:ext uri="{FF2B5EF4-FFF2-40B4-BE49-F238E27FC236}">
                <a16:creationId xmlns:a16="http://schemas.microsoft.com/office/drawing/2014/main" id="{A4E1E9C0-0533-C3DE-66F8-0BBCC15A7D7B}"/>
              </a:ext>
            </a:extLst>
          </p:cNvPr>
          <p:cNvSpPr>
            <a:spLocks noGrp="1"/>
          </p:cNvSpPr>
          <p:nvPr>
            <p:ph type="pic" sz="quarter" idx="16"/>
          </p:nvPr>
        </p:nvSpPr>
        <p:spPr>
          <a:xfrm>
            <a:off x="6804000" y="5337900"/>
            <a:ext cx="1512000" cy="720000"/>
          </a:xfrm>
        </p:spPr>
        <p:txBody>
          <a:bodyPr/>
          <a:lstStyle>
            <a:lvl1pPr>
              <a:defRPr>
                <a:solidFill>
                  <a:schemeClr val="tx2"/>
                </a:solidFill>
              </a:defRPr>
            </a:lvl1pPr>
          </a:lstStyle>
          <a:p>
            <a:r>
              <a:rPr lang="en-GB"/>
              <a:t>Click icon to add picture</a:t>
            </a:r>
            <a:endParaRPr lang="en-US"/>
          </a:p>
        </p:txBody>
      </p:sp>
      <p:sp>
        <p:nvSpPr>
          <p:cNvPr id="13" name="Picture Placeholder 9">
            <a:extLst>
              <a:ext uri="{FF2B5EF4-FFF2-40B4-BE49-F238E27FC236}">
                <a16:creationId xmlns:a16="http://schemas.microsoft.com/office/drawing/2014/main" id="{611CD316-BC04-33AC-EF4D-E02A11A64CBA}"/>
              </a:ext>
            </a:extLst>
          </p:cNvPr>
          <p:cNvSpPr>
            <a:spLocks noGrp="1"/>
          </p:cNvSpPr>
          <p:nvPr>
            <p:ph type="pic" sz="quarter" idx="17"/>
          </p:nvPr>
        </p:nvSpPr>
        <p:spPr>
          <a:xfrm>
            <a:off x="8436406" y="5337900"/>
            <a:ext cx="1512000" cy="720000"/>
          </a:xfrm>
        </p:spPr>
        <p:txBody>
          <a:bodyPr/>
          <a:lstStyle>
            <a:lvl1pPr>
              <a:defRPr>
                <a:solidFill>
                  <a:schemeClr val="tx2"/>
                </a:solidFill>
              </a:defRPr>
            </a:lvl1pPr>
          </a:lstStyle>
          <a:p>
            <a:r>
              <a:rPr lang="en-GB"/>
              <a:t>Click icon to add picture</a:t>
            </a:r>
            <a:endParaRPr lang="en-US"/>
          </a:p>
        </p:txBody>
      </p:sp>
      <p:sp>
        <p:nvSpPr>
          <p:cNvPr id="14" name="Picture Placeholder 9">
            <a:extLst>
              <a:ext uri="{FF2B5EF4-FFF2-40B4-BE49-F238E27FC236}">
                <a16:creationId xmlns:a16="http://schemas.microsoft.com/office/drawing/2014/main" id="{A9E1FCD8-C54E-37FA-2D29-6161D2F31CD5}"/>
              </a:ext>
            </a:extLst>
          </p:cNvPr>
          <p:cNvSpPr>
            <a:spLocks noGrp="1"/>
          </p:cNvSpPr>
          <p:nvPr>
            <p:ph type="pic" sz="quarter" idx="18"/>
          </p:nvPr>
        </p:nvSpPr>
        <p:spPr>
          <a:xfrm>
            <a:off x="10068812" y="5337900"/>
            <a:ext cx="1512000" cy="720000"/>
          </a:xfrm>
        </p:spPr>
        <p:txBody>
          <a:bodyPr/>
          <a:lstStyle>
            <a:lvl1pPr>
              <a:defRPr>
                <a:solidFill>
                  <a:schemeClr val="tx2"/>
                </a:solidFill>
              </a:defRPr>
            </a:lvl1pPr>
          </a:lstStyle>
          <a:p>
            <a:r>
              <a:rPr lang="en-GB"/>
              <a:t>Click icon to add picture</a:t>
            </a:r>
            <a:endParaRPr lang="en-US"/>
          </a:p>
        </p:txBody>
      </p:sp>
      <p:sp>
        <p:nvSpPr>
          <p:cNvPr id="6" name="Text Placeholder 7">
            <a:extLst>
              <a:ext uri="{FF2B5EF4-FFF2-40B4-BE49-F238E27FC236}">
                <a16:creationId xmlns:a16="http://schemas.microsoft.com/office/drawing/2014/main" id="{5671EB41-0299-7947-156D-171B141D4A62}"/>
              </a:ext>
            </a:extLst>
          </p:cNvPr>
          <p:cNvSpPr>
            <a:spLocks noGrp="1"/>
          </p:cNvSpPr>
          <p:nvPr>
            <p:ph type="body" sz="quarter" idx="19"/>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5498156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Image Panel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p>
            <a:r>
              <a:rPr lang="en-GB"/>
              <a:t>Private &amp; Confidential</a:t>
            </a:r>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100" y="1413001"/>
            <a:ext cx="6096100" cy="2016000"/>
          </a:xfrm>
        </p:spPr>
        <p:txBody>
          <a:bodyPr lIns="612000" tIns="180000" rIns="612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43E80E3F-A047-75FA-0564-D3F4340D1B2A}"/>
              </a:ext>
            </a:extLst>
          </p:cNvPr>
          <p:cNvSpPr>
            <a:spLocks noGrp="1"/>
          </p:cNvSpPr>
          <p:nvPr>
            <p:ph type="pic" sz="quarter" idx="15"/>
          </p:nvPr>
        </p:nvSpPr>
        <p:spPr>
          <a:xfrm>
            <a:off x="6096000" y="0"/>
            <a:ext cx="6096100" cy="3429000"/>
          </a:xfrm>
          <a:solidFill>
            <a:schemeClr val="bg1">
              <a:lumMod val="85000"/>
            </a:schemeClr>
          </a:solidFill>
        </p:spPr>
        <p:txBody>
          <a:bodyPr/>
          <a:lstStyle/>
          <a:p>
            <a:r>
              <a:rPr lang="en-GB"/>
              <a:t>Click icon to add picture</a:t>
            </a:r>
          </a:p>
        </p:txBody>
      </p:sp>
      <p:sp>
        <p:nvSpPr>
          <p:cNvPr id="12" name="Picture Placeholder 10">
            <a:extLst>
              <a:ext uri="{FF2B5EF4-FFF2-40B4-BE49-F238E27FC236}">
                <a16:creationId xmlns:a16="http://schemas.microsoft.com/office/drawing/2014/main" id="{083DF8A5-D93E-0AD0-38C0-8FF35FA20B96}"/>
              </a:ext>
            </a:extLst>
          </p:cNvPr>
          <p:cNvSpPr>
            <a:spLocks noGrp="1"/>
          </p:cNvSpPr>
          <p:nvPr>
            <p:ph type="pic" sz="quarter" idx="16"/>
          </p:nvPr>
        </p:nvSpPr>
        <p:spPr>
          <a:xfrm>
            <a:off x="-100" y="3429000"/>
            <a:ext cx="6096100" cy="3429000"/>
          </a:xfrm>
          <a:solidFill>
            <a:schemeClr val="bg1">
              <a:lumMod val="85000"/>
            </a:schemeClr>
          </a:solidFill>
        </p:spPr>
        <p:txBody>
          <a:bodyPr/>
          <a:lstStyle/>
          <a:p>
            <a:r>
              <a:rPr lang="en-GB"/>
              <a:t>Click icon to add picture</a:t>
            </a:r>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8" y="360363"/>
            <a:ext cx="4873524" cy="944562"/>
          </a:xfrm>
        </p:spPr>
        <p:txBody>
          <a:bodyPr/>
          <a:lstStyle/>
          <a:p>
            <a:r>
              <a:rPr lang="en-GB"/>
              <a:t>Click to edit Master title style</a:t>
            </a:r>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096000" y="4842000"/>
            <a:ext cx="6096000" cy="2016000"/>
          </a:xfrm>
        </p:spPr>
        <p:txBody>
          <a:bodyPr lIns="612000" tIns="180000" rIns="612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21">
            <a:extLst>
              <a:ext uri="{FF2B5EF4-FFF2-40B4-BE49-F238E27FC236}">
                <a16:creationId xmlns:a16="http://schemas.microsoft.com/office/drawing/2014/main" id="{885FD0B7-E1EA-D221-CCB0-4765252C4580}"/>
              </a:ext>
            </a:extLst>
          </p:cNvPr>
          <p:cNvSpPr>
            <a:spLocks noGrp="1"/>
          </p:cNvSpPr>
          <p:nvPr>
            <p:ph type="body" sz="quarter" idx="18"/>
          </p:nvPr>
        </p:nvSpPr>
        <p:spPr>
          <a:xfrm>
            <a:off x="6707289" y="3644901"/>
            <a:ext cx="4873524" cy="965200"/>
          </a:xfrm>
        </p:spPr>
        <p:txBody>
          <a:bodyPr anchor="b"/>
          <a:lstStyle>
            <a:lvl1pPr>
              <a:lnSpc>
                <a:spcPct val="90000"/>
              </a:lnSpc>
              <a:defRPr sz="3500" b="1"/>
            </a:lvl1pPr>
          </a:lstStyle>
          <a:p>
            <a:pPr lvl="0"/>
            <a:r>
              <a:rPr lang="en-GB"/>
              <a:t>Click to edit Master text styles</a:t>
            </a:r>
          </a:p>
        </p:txBody>
      </p:sp>
    </p:spTree>
    <p:extLst>
      <p:ext uri="{BB962C8B-B14F-4D97-AF65-F5344CB8AC3E}">
        <p14:creationId xmlns:p14="http://schemas.microsoft.com/office/powerpoint/2010/main" val="395257111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anel Content">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tx2"/>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tx2"/>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3040063"/>
            <a:ext cx="4874400" cy="146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9" y="1700213"/>
            <a:ext cx="4874400" cy="944562"/>
          </a:xfrm>
        </p:spPr>
        <p:txBody>
          <a:bodyPr anchor="b"/>
          <a:lstStyle>
            <a:lvl1pPr>
              <a:defRPr>
                <a:solidFill>
                  <a:schemeClr val="tx2"/>
                </a:solidFill>
              </a:defRPr>
            </a:lvl1pPr>
          </a:lstStyle>
          <a:p>
            <a:r>
              <a:rPr lang="en-GB"/>
              <a:t>Click to edit Master title style</a:t>
            </a:r>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706413" y="3040063"/>
            <a:ext cx="4874400" cy="146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21">
            <a:extLst>
              <a:ext uri="{FF2B5EF4-FFF2-40B4-BE49-F238E27FC236}">
                <a16:creationId xmlns:a16="http://schemas.microsoft.com/office/drawing/2014/main" id="{BC6CCAB0-1BE7-EB3D-7057-43B21510577A}"/>
              </a:ext>
            </a:extLst>
          </p:cNvPr>
          <p:cNvSpPr>
            <a:spLocks noGrp="1"/>
          </p:cNvSpPr>
          <p:nvPr>
            <p:ph type="body" sz="quarter" idx="18"/>
          </p:nvPr>
        </p:nvSpPr>
        <p:spPr>
          <a:xfrm>
            <a:off x="6706414" y="1700214"/>
            <a:ext cx="4874400" cy="944562"/>
          </a:xfrm>
        </p:spPr>
        <p:txBody>
          <a:bodyPr anchor="b"/>
          <a:lstStyle>
            <a:lvl1pPr>
              <a:lnSpc>
                <a:spcPct val="90000"/>
              </a:lnSpc>
              <a:defRPr sz="3500" b="1"/>
            </a:lvl1pPr>
          </a:lstStyle>
          <a:p>
            <a:pPr lvl="0"/>
            <a:r>
              <a:rPr lang="en-GB"/>
              <a:t>Click to edit Master text styles</a:t>
            </a:r>
          </a:p>
        </p:txBody>
      </p:sp>
      <p:sp>
        <p:nvSpPr>
          <p:cNvPr id="2" name="Text Placeholder 7">
            <a:extLst>
              <a:ext uri="{FF2B5EF4-FFF2-40B4-BE49-F238E27FC236}">
                <a16:creationId xmlns:a16="http://schemas.microsoft.com/office/drawing/2014/main" id="{D18DFF80-EB9E-8F92-DB70-18806310DD40}"/>
              </a:ext>
            </a:extLst>
          </p:cNvPr>
          <p:cNvSpPr>
            <a:spLocks noGrp="1"/>
          </p:cNvSpPr>
          <p:nvPr>
            <p:ph type="body" sz="quarter" idx="19"/>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9703382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wo Panel Content Colour">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700CB6D-55EE-5478-D363-DFE3098B3EC4}"/>
              </a:ext>
            </a:extLst>
          </p:cNvPr>
          <p:cNvSpPr>
            <a:spLocks noGrp="1"/>
          </p:cNvSpPr>
          <p:nvPr>
            <p:ph type="body" sz="quarter" idx="20" hasCustomPrompt="1"/>
          </p:nvPr>
        </p:nvSpPr>
        <p:spPr>
          <a:xfrm>
            <a:off x="0" y="0"/>
            <a:ext cx="6096000" cy="6858000"/>
          </a:xfrm>
          <a:solidFill>
            <a:schemeClr val="accent4"/>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en-US"/>
              <a:t> </a:t>
            </a:r>
            <a:endParaRPr lang="en-GB"/>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7" y="3040063"/>
            <a:ext cx="4874400" cy="1467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8" y="1700213"/>
            <a:ext cx="4874400" cy="944562"/>
          </a:xfrm>
        </p:spPr>
        <p:txBody>
          <a:bodyPr anchor="b"/>
          <a:lstStyle>
            <a:lvl1pPr>
              <a:defRPr>
                <a:solidFill>
                  <a:schemeClr val="bg1"/>
                </a:solidFill>
              </a:defRPr>
            </a:lvl1pPr>
          </a:lstStyle>
          <a:p>
            <a:r>
              <a:rPr lang="en-GB"/>
              <a:t>Click to edit Master title style</a:t>
            </a:r>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706410" y="3040063"/>
            <a:ext cx="4874400" cy="1467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21">
            <a:extLst>
              <a:ext uri="{FF2B5EF4-FFF2-40B4-BE49-F238E27FC236}">
                <a16:creationId xmlns:a16="http://schemas.microsoft.com/office/drawing/2014/main" id="{54991C91-0A84-AB43-82A5-71A28AC46D53}"/>
              </a:ext>
            </a:extLst>
          </p:cNvPr>
          <p:cNvSpPr>
            <a:spLocks noGrp="1"/>
          </p:cNvSpPr>
          <p:nvPr>
            <p:ph type="body" sz="quarter" idx="19"/>
          </p:nvPr>
        </p:nvSpPr>
        <p:spPr>
          <a:xfrm>
            <a:off x="6706412" y="1689640"/>
            <a:ext cx="4874400" cy="955136"/>
          </a:xfrm>
        </p:spPr>
        <p:txBody>
          <a:bodyPr anchor="b"/>
          <a:lstStyle>
            <a:lvl1pPr rtl="0">
              <a:lnSpc>
                <a:spcPct val="90000"/>
              </a:lnSpc>
              <a:defRPr sz="3500" b="1">
                <a:solidFill>
                  <a:schemeClr val="bg1"/>
                </a:solidFill>
              </a:defRPr>
            </a:lvl1pPr>
          </a:lstStyle>
          <a:p>
            <a:pPr lvl="0"/>
            <a:r>
              <a:rPr lang="en-GB"/>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EA0DC652-BC27-46F3-887C-603FD9D6DCA4}"/>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8" name="Text Placeholder 7">
            <a:extLst>
              <a:ext uri="{FF2B5EF4-FFF2-40B4-BE49-F238E27FC236}">
                <a16:creationId xmlns:a16="http://schemas.microsoft.com/office/drawing/2014/main" id="{E89474AB-AB21-ABAE-727A-DD1CB8D2FD4E}"/>
              </a:ext>
            </a:extLst>
          </p:cNvPr>
          <p:cNvSpPr>
            <a:spLocks noGrp="1"/>
          </p:cNvSpPr>
          <p:nvPr>
            <p:ph type="body" sz="quarter" idx="21"/>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8898602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Images and Captions">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0D1D2D-1ED0-2797-D8C2-5FADD9FAC4FF}"/>
              </a:ext>
            </a:extLst>
          </p:cNvPr>
          <p:cNvSpPr/>
          <p:nvPr userDrawn="1"/>
        </p:nvSpPr>
        <p:spPr>
          <a:xfrm>
            <a:off x="0" y="0"/>
            <a:ext cx="12192000" cy="170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tx2"/>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tx2"/>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1922277"/>
            <a:ext cx="4873624" cy="150672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501970" y="1922277"/>
            <a:ext cx="4873624" cy="150672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F69AE18A-B3D3-2382-0994-5DE5ED3AE058}"/>
              </a:ext>
            </a:extLst>
          </p:cNvPr>
          <p:cNvSpPr>
            <a:spLocks noGrp="1"/>
          </p:cNvSpPr>
          <p:nvPr>
            <p:ph type="title"/>
          </p:nvPr>
        </p:nvSpPr>
        <p:spPr/>
        <p:txBody>
          <a:bodyPr/>
          <a:lstStyle/>
          <a:p>
            <a:r>
              <a:rPr lang="en-GB"/>
              <a:t>Click to edit Master title style</a:t>
            </a:r>
          </a:p>
        </p:txBody>
      </p:sp>
      <p:sp>
        <p:nvSpPr>
          <p:cNvPr id="11" name="Picture Placeholder 10">
            <a:extLst>
              <a:ext uri="{FF2B5EF4-FFF2-40B4-BE49-F238E27FC236}">
                <a16:creationId xmlns:a16="http://schemas.microsoft.com/office/drawing/2014/main" id="{F20C17B8-9CD2-FB2A-6C78-F44FDB5BC4B4}"/>
              </a:ext>
            </a:extLst>
          </p:cNvPr>
          <p:cNvSpPr>
            <a:spLocks noGrp="1"/>
          </p:cNvSpPr>
          <p:nvPr>
            <p:ph type="pic" sz="quarter" idx="15"/>
          </p:nvPr>
        </p:nvSpPr>
        <p:spPr>
          <a:xfrm>
            <a:off x="611189" y="3788658"/>
            <a:ext cx="864000" cy="864000"/>
          </a:xfrm>
          <a:solidFill>
            <a:schemeClr val="bg1">
              <a:lumMod val="85000"/>
            </a:schemeClr>
          </a:solidFill>
        </p:spPr>
        <p:txBody>
          <a:bodyPr/>
          <a:lstStyle/>
          <a:p>
            <a:r>
              <a:rPr lang="en-GB"/>
              <a:t>Click icon to add picture</a:t>
            </a:r>
          </a:p>
        </p:txBody>
      </p:sp>
      <p:sp>
        <p:nvSpPr>
          <p:cNvPr id="14" name="Content Placeholder 6">
            <a:extLst>
              <a:ext uri="{FF2B5EF4-FFF2-40B4-BE49-F238E27FC236}">
                <a16:creationId xmlns:a16="http://schemas.microsoft.com/office/drawing/2014/main" id="{E759B863-1D8F-A8F3-D72C-D2D299E4CA2D}"/>
              </a:ext>
            </a:extLst>
          </p:cNvPr>
          <p:cNvSpPr>
            <a:spLocks noGrp="1"/>
          </p:cNvSpPr>
          <p:nvPr>
            <p:ph sz="quarter" idx="18"/>
          </p:nvPr>
        </p:nvSpPr>
        <p:spPr>
          <a:xfrm>
            <a:off x="611188" y="4796107"/>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10">
            <a:extLst>
              <a:ext uri="{FF2B5EF4-FFF2-40B4-BE49-F238E27FC236}">
                <a16:creationId xmlns:a16="http://schemas.microsoft.com/office/drawing/2014/main" id="{D4AEA5FA-61AE-BD21-7A44-6CF042834B7B}"/>
              </a:ext>
            </a:extLst>
          </p:cNvPr>
          <p:cNvSpPr>
            <a:spLocks noGrp="1"/>
          </p:cNvSpPr>
          <p:nvPr>
            <p:ph type="pic" sz="quarter" idx="19"/>
          </p:nvPr>
        </p:nvSpPr>
        <p:spPr>
          <a:xfrm>
            <a:off x="3252813" y="3788658"/>
            <a:ext cx="864000" cy="864000"/>
          </a:xfrm>
          <a:solidFill>
            <a:schemeClr val="bg1">
              <a:lumMod val="85000"/>
            </a:schemeClr>
          </a:solidFill>
        </p:spPr>
        <p:txBody>
          <a:bodyPr/>
          <a:lstStyle/>
          <a:p>
            <a:r>
              <a:rPr lang="en-GB"/>
              <a:t>Click icon to add picture</a:t>
            </a:r>
          </a:p>
        </p:txBody>
      </p:sp>
      <p:sp>
        <p:nvSpPr>
          <p:cNvPr id="17" name="Content Placeholder 6">
            <a:extLst>
              <a:ext uri="{FF2B5EF4-FFF2-40B4-BE49-F238E27FC236}">
                <a16:creationId xmlns:a16="http://schemas.microsoft.com/office/drawing/2014/main" id="{2ABEF2B4-CDFA-FDA0-C45B-31427266D506}"/>
              </a:ext>
            </a:extLst>
          </p:cNvPr>
          <p:cNvSpPr>
            <a:spLocks noGrp="1"/>
          </p:cNvSpPr>
          <p:nvPr>
            <p:ph sz="quarter" idx="20"/>
          </p:nvPr>
        </p:nvSpPr>
        <p:spPr>
          <a:xfrm>
            <a:off x="3252812" y="4796107"/>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Picture Placeholder 10">
            <a:extLst>
              <a:ext uri="{FF2B5EF4-FFF2-40B4-BE49-F238E27FC236}">
                <a16:creationId xmlns:a16="http://schemas.microsoft.com/office/drawing/2014/main" id="{7667EFA2-6AA5-2117-7449-D83A12EABEB0}"/>
              </a:ext>
            </a:extLst>
          </p:cNvPr>
          <p:cNvSpPr>
            <a:spLocks noGrp="1"/>
          </p:cNvSpPr>
          <p:nvPr>
            <p:ph type="pic" sz="quarter" idx="21"/>
          </p:nvPr>
        </p:nvSpPr>
        <p:spPr>
          <a:xfrm>
            <a:off x="6501971" y="3788657"/>
            <a:ext cx="864000" cy="864000"/>
          </a:xfrm>
          <a:solidFill>
            <a:schemeClr val="bg1">
              <a:lumMod val="85000"/>
            </a:schemeClr>
          </a:solidFill>
        </p:spPr>
        <p:txBody>
          <a:bodyPr/>
          <a:lstStyle/>
          <a:p>
            <a:r>
              <a:rPr lang="en-GB"/>
              <a:t>Click icon to add picture</a:t>
            </a:r>
          </a:p>
        </p:txBody>
      </p:sp>
      <p:sp>
        <p:nvSpPr>
          <p:cNvPr id="20" name="Content Placeholder 6">
            <a:extLst>
              <a:ext uri="{FF2B5EF4-FFF2-40B4-BE49-F238E27FC236}">
                <a16:creationId xmlns:a16="http://schemas.microsoft.com/office/drawing/2014/main" id="{B21581E8-25D6-3875-0C69-B53789CED027}"/>
              </a:ext>
            </a:extLst>
          </p:cNvPr>
          <p:cNvSpPr>
            <a:spLocks noGrp="1"/>
          </p:cNvSpPr>
          <p:nvPr>
            <p:ph sz="quarter" idx="22"/>
          </p:nvPr>
        </p:nvSpPr>
        <p:spPr>
          <a:xfrm>
            <a:off x="6501970" y="4796106"/>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0">
            <a:extLst>
              <a:ext uri="{FF2B5EF4-FFF2-40B4-BE49-F238E27FC236}">
                <a16:creationId xmlns:a16="http://schemas.microsoft.com/office/drawing/2014/main" id="{34131EA2-1DB8-AB38-BE90-9D13FF0F1C50}"/>
              </a:ext>
            </a:extLst>
          </p:cNvPr>
          <p:cNvSpPr>
            <a:spLocks noGrp="1"/>
          </p:cNvSpPr>
          <p:nvPr>
            <p:ph type="pic" sz="quarter" idx="23"/>
          </p:nvPr>
        </p:nvSpPr>
        <p:spPr>
          <a:xfrm>
            <a:off x="9143595" y="3788657"/>
            <a:ext cx="864000" cy="864000"/>
          </a:xfrm>
          <a:solidFill>
            <a:schemeClr val="bg1">
              <a:lumMod val="85000"/>
            </a:schemeClr>
          </a:solidFill>
        </p:spPr>
        <p:txBody>
          <a:bodyPr/>
          <a:lstStyle/>
          <a:p>
            <a:r>
              <a:rPr lang="en-GB"/>
              <a:t>Click icon to add picture</a:t>
            </a:r>
          </a:p>
        </p:txBody>
      </p:sp>
      <p:sp>
        <p:nvSpPr>
          <p:cNvPr id="22" name="Content Placeholder 6">
            <a:extLst>
              <a:ext uri="{FF2B5EF4-FFF2-40B4-BE49-F238E27FC236}">
                <a16:creationId xmlns:a16="http://schemas.microsoft.com/office/drawing/2014/main" id="{AFBEF903-9CEE-F19E-A029-69263864D182}"/>
              </a:ext>
            </a:extLst>
          </p:cNvPr>
          <p:cNvSpPr>
            <a:spLocks noGrp="1"/>
          </p:cNvSpPr>
          <p:nvPr>
            <p:ph sz="quarter" idx="24"/>
          </p:nvPr>
        </p:nvSpPr>
        <p:spPr>
          <a:xfrm>
            <a:off x="9143594" y="4796106"/>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7">
            <a:extLst>
              <a:ext uri="{FF2B5EF4-FFF2-40B4-BE49-F238E27FC236}">
                <a16:creationId xmlns:a16="http://schemas.microsoft.com/office/drawing/2014/main" id="{1C82B92D-7AAA-7AE2-4F66-1B57EA93A9F7}"/>
              </a:ext>
            </a:extLst>
          </p:cNvPr>
          <p:cNvSpPr>
            <a:spLocks noGrp="1"/>
          </p:cNvSpPr>
          <p:nvPr>
            <p:ph type="body" sz="quarter" idx="25"/>
          </p:nvPr>
        </p:nvSpPr>
        <p:spPr>
          <a:xfrm>
            <a:off x="611188" y="6457729"/>
            <a:ext cx="10410825" cy="287337"/>
          </a:xfrm>
        </p:spPr>
        <p:txBody>
          <a:bodyPr/>
          <a:lstStyle>
            <a:lvl1pPr>
              <a:spcAft>
                <a:spcPts val="0"/>
              </a:spcAft>
              <a:defRPr sz="600">
                <a:solidFill>
                  <a:schemeClr val="tx2"/>
                </a:solidFill>
              </a:defRPr>
            </a:lvl1pPr>
            <a:lvl2pPr>
              <a:spcAft>
                <a:spcPts val="0"/>
              </a:spcAft>
              <a:defRPr sz="600">
                <a:solidFill>
                  <a:schemeClr val="tx2"/>
                </a:solidFill>
              </a:defRPr>
            </a:lvl2pPr>
            <a:lvl3pPr>
              <a:spcAft>
                <a:spcPts val="0"/>
              </a:spcAft>
              <a:defRPr sz="600">
                <a:solidFill>
                  <a:schemeClr val="tx2"/>
                </a:solidFill>
              </a:defRPr>
            </a:lvl3pPr>
            <a:lvl4pPr>
              <a:spcAft>
                <a:spcPts val="0"/>
              </a:spcAft>
              <a:defRPr sz="600">
                <a:solidFill>
                  <a:schemeClr val="tx2"/>
                </a:solidFill>
              </a:defRPr>
            </a:lvl4pPr>
            <a:lvl5pPr>
              <a:spcAft>
                <a:spcPts val="0"/>
              </a:spcAft>
              <a:defRPr sz="6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3312316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Images and Captions Colour">
    <p:bg>
      <p:bgPr>
        <a:solidFill>
          <a:schemeClr val="accent4"/>
        </a:solidFill>
        <a:effectLst/>
      </p:bgPr>
    </p:bg>
    <p:spTree>
      <p:nvGrpSpPr>
        <p:cNvPr id="1" name=""/>
        <p:cNvGrpSpPr/>
        <p:nvPr/>
      </p:nvGrpSpPr>
      <p:grpSpPr>
        <a:xfrm>
          <a:off x="0" y="0"/>
          <a:ext cx="0" cy="0"/>
          <a:chOff x="0" y="0"/>
          <a:chExt cx="0" cy="0"/>
        </a:xfrm>
      </p:grpSpPr>
      <p:sp>
        <p:nvSpPr>
          <p:cNvPr id="23" name="Text Placeholder 15">
            <a:extLst>
              <a:ext uri="{FF2B5EF4-FFF2-40B4-BE49-F238E27FC236}">
                <a16:creationId xmlns:a16="http://schemas.microsoft.com/office/drawing/2014/main" id="{B0E9B4C8-F9C5-43B9-A997-6EEA1CA46179}"/>
              </a:ext>
            </a:extLst>
          </p:cNvPr>
          <p:cNvSpPr>
            <a:spLocks noGrp="1"/>
          </p:cNvSpPr>
          <p:nvPr>
            <p:ph type="body" sz="quarter" idx="25" hasCustomPrompt="1"/>
          </p:nvPr>
        </p:nvSpPr>
        <p:spPr>
          <a:xfrm>
            <a:off x="0" y="1700212"/>
            <a:ext cx="6096000" cy="5157787"/>
          </a:xfrm>
          <a:solidFill>
            <a:schemeClr val="bg2"/>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en-US"/>
              <a:t> </a:t>
            </a:r>
            <a:endParaRPr lang="en-GB"/>
          </a:p>
        </p:txBody>
      </p:sp>
      <p:sp>
        <p:nvSpPr>
          <p:cNvPr id="10" name="Rectangle 9">
            <a:extLst>
              <a:ext uri="{FF2B5EF4-FFF2-40B4-BE49-F238E27FC236}">
                <a16:creationId xmlns:a16="http://schemas.microsoft.com/office/drawing/2014/main" id="{300D1D2D-1ED0-2797-D8C2-5FADD9FAC4FF}"/>
              </a:ext>
            </a:extLst>
          </p:cNvPr>
          <p:cNvSpPr/>
          <p:nvPr userDrawn="1"/>
        </p:nvSpPr>
        <p:spPr>
          <a:xfrm>
            <a:off x="0" y="0"/>
            <a:ext cx="12192000" cy="170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1922277"/>
            <a:ext cx="4873624" cy="15067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501970" y="1922277"/>
            <a:ext cx="4873624" cy="15067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F69AE18A-B3D3-2382-0994-5DE5ED3AE058}"/>
              </a:ext>
            </a:extLst>
          </p:cNvPr>
          <p:cNvSpPr>
            <a:spLocks noGrp="1"/>
          </p:cNvSpPr>
          <p:nvPr>
            <p:ph type="title"/>
          </p:nvPr>
        </p:nvSpPr>
        <p:spPr/>
        <p:txBody>
          <a:bodyPr/>
          <a:lstStyle/>
          <a:p>
            <a:r>
              <a:rPr lang="en-GB"/>
              <a:t>Click to edit Master title style</a:t>
            </a:r>
          </a:p>
        </p:txBody>
      </p:sp>
      <p:sp>
        <p:nvSpPr>
          <p:cNvPr id="11" name="Picture Placeholder 10">
            <a:extLst>
              <a:ext uri="{FF2B5EF4-FFF2-40B4-BE49-F238E27FC236}">
                <a16:creationId xmlns:a16="http://schemas.microsoft.com/office/drawing/2014/main" id="{F20C17B8-9CD2-FB2A-6C78-F44FDB5BC4B4}"/>
              </a:ext>
            </a:extLst>
          </p:cNvPr>
          <p:cNvSpPr>
            <a:spLocks noGrp="1"/>
          </p:cNvSpPr>
          <p:nvPr>
            <p:ph type="pic" sz="quarter" idx="15"/>
          </p:nvPr>
        </p:nvSpPr>
        <p:spPr>
          <a:xfrm>
            <a:off x="611189" y="3788658"/>
            <a:ext cx="864000" cy="864000"/>
          </a:xfrm>
          <a:solidFill>
            <a:schemeClr val="bg1">
              <a:lumMod val="85000"/>
            </a:schemeClr>
          </a:solidFill>
        </p:spPr>
        <p:txBody>
          <a:bodyPr/>
          <a:lstStyle/>
          <a:p>
            <a:r>
              <a:rPr lang="en-GB"/>
              <a:t>Click icon to add picture</a:t>
            </a:r>
          </a:p>
        </p:txBody>
      </p:sp>
      <p:sp>
        <p:nvSpPr>
          <p:cNvPr id="14" name="Content Placeholder 6">
            <a:extLst>
              <a:ext uri="{FF2B5EF4-FFF2-40B4-BE49-F238E27FC236}">
                <a16:creationId xmlns:a16="http://schemas.microsoft.com/office/drawing/2014/main" id="{E759B863-1D8F-A8F3-D72C-D2D299E4CA2D}"/>
              </a:ext>
            </a:extLst>
          </p:cNvPr>
          <p:cNvSpPr>
            <a:spLocks noGrp="1"/>
          </p:cNvSpPr>
          <p:nvPr>
            <p:ph sz="quarter" idx="18"/>
          </p:nvPr>
        </p:nvSpPr>
        <p:spPr>
          <a:xfrm>
            <a:off x="611188" y="4796107"/>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10">
            <a:extLst>
              <a:ext uri="{FF2B5EF4-FFF2-40B4-BE49-F238E27FC236}">
                <a16:creationId xmlns:a16="http://schemas.microsoft.com/office/drawing/2014/main" id="{D4AEA5FA-61AE-BD21-7A44-6CF042834B7B}"/>
              </a:ext>
            </a:extLst>
          </p:cNvPr>
          <p:cNvSpPr>
            <a:spLocks noGrp="1"/>
          </p:cNvSpPr>
          <p:nvPr>
            <p:ph type="pic" sz="quarter" idx="19"/>
          </p:nvPr>
        </p:nvSpPr>
        <p:spPr>
          <a:xfrm>
            <a:off x="3252813" y="3788658"/>
            <a:ext cx="864000" cy="864000"/>
          </a:xfrm>
          <a:solidFill>
            <a:schemeClr val="bg1">
              <a:lumMod val="85000"/>
            </a:schemeClr>
          </a:solidFill>
        </p:spPr>
        <p:txBody>
          <a:bodyPr/>
          <a:lstStyle/>
          <a:p>
            <a:r>
              <a:rPr lang="en-GB"/>
              <a:t>Click icon to add picture</a:t>
            </a:r>
          </a:p>
        </p:txBody>
      </p:sp>
      <p:sp>
        <p:nvSpPr>
          <p:cNvPr id="17" name="Content Placeholder 6">
            <a:extLst>
              <a:ext uri="{FF2B5EF4-FFF2-40B4-BE49-F238E27FC236}">
                <a16:creationId xmlns:a16="http://schemas.microsoft.com/office/drawing/2014/main" id="{2ABEF2B4-CDFA-FDA0-C45B-31427266D506}"/>
              </a:ext>
            </a:extLst>
          </p:cNvPr>
          <p:cNvSpPr>
            <a:spLocks noGrp="1"/>
          </p:cNvSpPr>
          <p:nvPr>
            <p:ph sz="quarter" idx="20"/>
          </p:nvPr>
        </p:nvSpPr>
        <p:spPr>
          <a:xfrm>
            <a:off x="3252812" y="4796107"/>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Picture Placeholder 10">
            <a:extLst>
              <a:ext uri="{FF2B5EF4-FFF2-40B4-BE49-F238E27FC236}">
                <a16:creationId xmlns:a16="http://schemas.microsoft.com/office/drawing/2014/main" id="{7667EFA2-6AA5-2117-7449-D83A12EABEB0}"/>
              </a:ext>
            </a:extLst>
          </p:cNvPr>
          <p:cNvSpPr>
            <a:spLocks noGrp="1"/>
          </p:cNvSpPr>
          <p:nvPr>
            <p:ph type="pic" sz="quarter" idx="21"/>
          </p:nvPr>
        </p:nvSpPr>
        <p:spPr>
          <a:xfrm>
            <a:off x="6501971" y="3788657"/>
            <a:ext cx="864000" cy="864000"/>
          </a:xfrm>
          <a:solidFill>
            <a:schemeClr val="bg1">
              <a:lumMod val="85000"/>
            </a:schemeClr>
          </a:solidFill>
        </p:spPr>
        <p:txBody>
          <a:bodyPr/>
          <a:lstStyle/>
          <a:p>
            <a:r>
              <a:rPr lang="en-GB"/>
              <a:t>Click icon to add picture</a:t>
            </a:r>
          </a:p>
        </p:txBody>
      </p:sp>
      <p:sp>
        <p:nvSpPr>
          <p:cNvPr id="20" name="Content Placeholder 6">
            <a:extLst>
              <a:ext uri="{FF2B5EF4-FFF2-40B4-BE49-F238E27FC236}">
                <a16:creationId xmlns:a16="http://schemas.microsoft.com/office/drawing/2014/main" id="{B21581E8-25D6-3875-0C69-B53789CED027}"/>
              </a:ext>
            </a:extLst>
          </p:cNvPr>
          <p:cNvSpPr>
            <a:spLocks noGrp="1"/>
          </p:cNvSpPr>
          <p:nvPr>
            <p:ph sz="quarter" idx="22"/>
          </p:nvPr>
        </p:nvSpPr>
        <p:spPr>
          <a:xfrm>
            <a:off x="6501970" y="4796106"/>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0">
            <a:extLst>
              <a:ext uri="{FF2B5EF4-FFF2-40B4-BE49-F238E27FC236}">
                <a16:creationId xmlns:a16="http://schemas.microsoft.com/office/drawing/2014/main" id="{34131EA2-1DB8-AB38-BE90-9D13FF0F1C50}"/>
              </a:ext>
            </a:extLst>
          </p:cNvPr>
          <p:cNvSpPr>
            <a:spLocks noGrp="1"/>
          </p:cNvSpPr>
          <p:nvPr>
            <p:ph type="pic" sz="quarter" idx="23"/>
          </p:nvPr>
        </p:nvSpPr>
        <p:spPr>
          <a:xfrm>
            <a:off x="9143595" y="3788657"/>
            <a:ext cx="864000" cy="864000"/>
          </a:xfrm>
          <a:solidFill>
            <a:schemeClr val="bg1">
              <a:lumMod val="85000"/>
            </a:schemeClr>
          </a:solidFill>
        </p:spPr>
        <p:txBody>
          <a:bodyPr/>
          <a:lstStyle/>
          <a:p>
            <a:r>
              <a:rPr lang="en-GB"/>
              <a:t>Click icon to add picture</a:t>
            </a:r>
          </a:p>
        </p:txBody>
      </p:sp>
      <p:sp>
        <p:nvSpPr>
          <p:cNvPr id="22" name="Content Placeholder 6">
            <a:extLst>
              <a:ext uri="{FF2B5EF4-FFF2-40B4-BE49-F238E27FC236}">
                <a16:creationId xmlns:a16="http://schemas.microsoft.com/office/drawing/2014/main" id="{AFBEF903-9CEE-F19E-A029-69263864D182}"/>
              </a:ext>
            </a:extLst>
          </p:cNvPr>
          <p:cNvSpPr>
            <a:spLocks noGrp="1"/>
          </p:cNvSpPr>
          <p:nvPr>
            <p:ph sz="quarter" idx="24"/>
          </p:nvPr>
        </p:nvSpPr>
        <p:spPr>
          <a:xfrm>
            <a:off x="9143594" y="4796106"/>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picture containing icon&#10;&#10;Description automatically generated">
            <a:extLst>
              <a:ext uri="{FF2B5EF4-FFF2-40B4-BE49-F238E27FC236}">
                <a16:creationId xmlns:a16="http://schemas.microsoft.com/office/drawing/2014/main" id="{7DFD5DFD-C2FF-72F4-9C78-BF7561AABA63}"/>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8" name="Text Placeholder 7">
            <a:extLst>
              <a:ext uri="{FF2B5EF4-FFF2-40B4-BE49-F238E27FC236}">
                <a16:creationId xmlns:a16="http://schemas.microsoft.com/office/drawing/2014/main" id="{78DA7A88-AF1A-D4DA-F5DE-030A4F196ADB}"/>
              </a:ext>
            </a:extLst>
          </p:cNvPr>
          <p:cNvSpPr>
            <a:spLocks noGrp="1"/>
          </p:cNvSpPr>
          <p:nvPr>
            <p:ph type="body" sz="quarter" idx="26"/>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2523600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Horizontal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65D6-D879-47CC-D664-CD2AFDA445A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E732B2D-24E4-1A17-1764-E9CD1EC819B9}"/>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86595049-0F04-E60D-3DD1-7A2473E130C3}"/>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FFD8845-6B5C-E2B5-65C1-AF4C14FCF3AE}"/>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16A2BD30-9957-9E0D-7B68-36C7C912F9FD}"/>
              </a:ext>
            </a:extLst>
          </p:cNvPr>
          <p:cNvSpPr>
            <a:spLocks noGrp="1"/>
          </p:cNvSpPr>
          <p:nvPr>
            <p:ph type="pic" sz="quarter" idx="13"/>
          </p:nvPr>
        </p:nvSpPr>
        <p:spPr>
          <a:xfrm>
            <a:off x="611188" y="1700213"/>
            <a:ext cx="10969625" cy="1116000"/>
          </a:xfrm>
          <a:solidFill>
            <a:schemeClr val="bg1">
              <a:lumMod val="85000"/>
            </a:schemeClr>
          </a:solidFill>
        </p:spPr>
        <p:txBody>
          <a:bodyPr/>
          <a:lstStyle/>
          <a:p>
            <a:r>
              <a:rPr lang="en-GB"/>
              <a:t>Click icon to add picture</a:t>
            </a:r>
          </a:p>
        </p:txBody>
      </p:sp>
      <p:sp>
        <p:nvSpPr>
          <p:cNvPr id="8" name="Picture Placeholder 6">
            <a:extLst>
              <a:ext uri="{FF2B5EF4-FFF2-40B4-BE49-F238E27FC236}">
                <a16:creationId xmlns:a16="http://schemas.microsoft.com/office/drawing/2014/main" id="{8A6D86D4-BA72-C035-2213-DF7388E55CBC}"/>
              </a:ext>
            </a:extLst>
          </p:cNvPr>
          <p:cNvSpPr>
            <a:spLocks noGrp="1"/>
          </p:cNvSpPr>
          <p:nvPr>
            <p:ph type="pic" sz="quarter" idx="14"/>
          </p:nvPr>
        </p:nvSpPr>
        <p:spPr>
          <a:xfrm>
            <a:off x="611187" y="3321057"/>
            <a:ext cx="10969625" cy="1116000"/>
          </a:xfrm>
          <a:solidFill>
            <a:schemeClr val="bg1">
              <a:lumMod val="85000"/>
            </a:schemeClr>
          </a:solidFill>
        </p:spPr>
        <p:txBody>
          <a:bodyPr/>
          <a:lstStyle/>
          <a:p>
            <a:r>
              <a:rPr lang="en-GB"/>
              <a:t>Click icon to add picture</a:t>
            </a:r>
          </a:p>
        </p:txBody>
      </p:sp>
      <p:sp>
        <p:nvSpPr>
          <p:cNvPr id="9" name="Picture Placeholder 6">
            <a:extLst>
              <a:ext uri="{FF2B5EF4-FFF2-40B4-BE49-F238E27FC236}">
                <a16:creationId xmlns:a16="http://schemas.microsoft.com/office/drawing/2014/main" id="{1A2F46F4-F0C0-E390-4B7B-9B677525C0E4}"/>
              </a:ext>
            </a:extLst>
          </p:cNvPr>
          <p:cNvSpPr>
            <a:spLocks noGrp="1"/>
          </p:cNvSpPr>
          <p:nvPr>
            <p:ph type="pic" sz="quarter" idx="15"/>
          </p:nvPr>
        </p:nvSpPr>
        <p:spPr>
          <a:xfrm>
            <a:off x="611187" y="4941900"/>
            <a:ext cx="5268812" cy="1116000"/>
          </a:xfrm>
          <a:solidFill>
            <a:schemeClr val="bg1">
              <a:lumMod val="85000"/>
            </a:schemeClr>
          </a:solidFill>
        </p:spPr>
        <p:txBody>
          <a:bodyPr/>
          <a:lstStyle/>
          <a:p>
            <a:r>
              <a:rPr lang="en-GB"/>
              <a:t>Click icon to add picture</a:t>
            </a:r>
          </a:p>
        </p:txBody>
      </p:sp>
      <p:sp>
        <p:nvSpPr>
          <p:cNvPr id="10" name="Picture Placeholder 6">
            <a:extLst>
              <a:ext uri="{FF2B5EF4-FFF2-40B4-BE49-F238E27FC236}">
                <a16:creationId xmlns:a16="http://schemas.microsoft.com/office/drawing/2014/main" id="{804874E6-91D6-B543-E163-1AB0AB189286}"/>
              </a:ext>
            </a:extLst>
          </p:cNvPr>
          <p:cNvSpPr>
            <a:spLocks noGrp="1"/>
          </p:cNvSpPr>
          <p:nvPr>
            <p:ph type="pic" sz="quarter" idx="16"/>
          </p:nvPr>
        </p:nvSpPr>
        <p:spPr>
          <a:xfrm>
            <a:off x="6312001" y="4941900"/>
            <a:ext cx="5268812" cy="1116000"/>
          </a:xfrm>
          <a:solidFill>
            <a:schemeClr val="bg1">
              <a:lumMod val="85000"/>
            </a:schemeClr>
          </a:solidFill>
        </p:spPr>
        <p:txBody>
          <a:bodyPr/>
          <a:lstStyle/>
          <a:p>
            <a:r>
              <a:rPr lang="en-GB"/>
              <a:t>Click icon to add picture</a:t>
            </a:r>
          </a:p>
        </p:txBody>
      </p:sp>
      <p:sp>
        <p:nvSpPr>
          <p:cNvPr id="6" name="Text Placeholder 7">
            <a:extLst>
              <a:ext uri="{FF2B5EF4-FFF2-40B4-BE49-F238E27FC236}">
                <a16:creationId xmlns:a16="http://schemas.microsoft.com/office/drawing/2014/main" id="{6C0A6DF3-6A55-8855-A3D3-0AEE89700F3D}"/>
              </a:ext>
            </a:extLst>
          </p:cNvPr>
          <p:cNvSpPr>
            <a:spLocks noGrp="1"/>
          </p:cNvSpPr>
          <p:nvPr>
            <p:ph type="body" sz="quarter" idx="17"/>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8870506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E2E6-75F8-F4DC-E8A9-E905023E548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B929089-1B5D-6E5A-E20B-C0A5457ED10E}"/>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BE1B644B-C2FE-65DE-C3E1-64184C7509A8}"/>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6EA07F10-16AE-7846-32E8-3493F5E63E1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Text Placeholder 32">
            <a:extLst>
              <a:ext uri="{FF2B5EF4-FFF2-40B4-BE49-F238E27FC236}">
                <a16:creationId xmlns:a16="http://schemas.microsoft.com/office/drawing/2014/main" id="{2DF7B9C0-A310-FEEF-99D5-1C06093F60A4}"/>
              </a:ext>
            </a:extLst>
          </p:cNvPr>
          <p:cNvSpPr>
            <a:spLocks noGrp="1"/>
          </p:cNvSpPr>
          <p:nvPr>
            <p:ph type="body" sz="quarter" idx="15" hasCustomPrompt="1"/>
          </p:nvPr>
        </p:nvSpPr>
        <p:spPr>
          <a:xfrm>
            <a:off x="611189" y="1700213"/>
            <a:ext cx="1436656" cy="1552057"/>
          </a:xfrm>
        </p:spPr>
        <p:txBody>
          <a:bodyPr>
            <a:noAutofit/>
          </a:bodyPr>
          <a:lstStyle>
            <a:lvl1pPr marL="0" indent="0" algn="l">
              <a:lnSpc>
                <a:spcPct val="85000"/>
              </a:lnSpc>
              <a:buNone/>
              <a:defRPr sz="13000" b="1">
                <a:solidFill>
                  <a:srgbClr val="9BC8ED"/>
                </a:solidFill>
              </a:defRPr>
            </a:lvl1pPr>
          </a:lstStyle>
          <a:p>
            <a:pPr lvl="0"/>
            <a:r>
              <a:rPr lang="en-GB"/>
              <a:t>0</a:t>
            </a:r>
          </a:p>
        </p:txBody>
      </p:sp>
      <p:sp>
        <p:nvSpPr>
          <p:cNvPr id="7" name="Text Placeholder 32">
            <a:extLst>
              <a:ext uri="{FF2B5EF4-FFF2-40B4-BE49-F238E27FC236}">
                <a16:creationId xmlns:a16="http://schemas.microsoft.com/office/drawing/2014/main" id="{75934488-7832-DB2D-EFC9-62E93E981924}"/>
              </a:ext>
            </a:extLst>
          </p:cNvPr>
          <p:cNvSpPr>
            <a:spLocks noGrp="1"/>
          </p:cNvSpPr>
          <p:nvPr>
            <p:ph type="body" sz="quarter" idx="16"/>
          </p:nvPr>
        </p:nvSpPr>
        <p:spPr>
          <a:xfrm>
            <a:off x="611189" y="3252271"/>
            <a:ext cx="1436656" cy="307254"/>
          </a:xfrm>
        </p:spPr>
        <p:txBody>
          <a:bodyPr>
            <a:noAutofit/>
          </a:bodyPr>
          <a:lstStyle>
            <a:lvl1pPr marL="0" indent="0" algn="r">
              <a:buNone/>
              <a:defRPr sz="1400" b="1">
                <a:solidFill>
                  <a:srgbClr val="9BC8ED"/>
                </a:solidFill>
              </a:defRPr>
            </a:lvl1pPr>
          </a:lstStyle>
          <a:p>
            <a:pPr lvl="0"/>
            <a:r>
              <a:rPr lang="en-GB"/>
              <a:t>Click to edit Master text styles</a:t>
            </a:r>
          </a:p>
        </p:txBody>
      </p:sp>
      <p:sp>
        <p:nvSpPr>
          <p:cNvPr id="8" name="Picture Placeholder 9">
            <a:extLst>
              <a:ext uri="{FF2B5EF4-FFF2-40B4-BE49-F238E27FC236}">
                <a16:creationId xmlns:a16="http://schemas.microsoft.com/office/drawing/2014/main" id="{6586D6ED-81B9-5B4B-D8E5-8F149FD8ABD3}"/>
              </a:ext>
            </a:extLst>
          </p:cNvPr>
          <p:cNvSpPr>
            <a:spLocks noGrp="1"/>
          </p:cNvSpPr>
          <p:nvPr>
            <p:ph type="pic" sz="quarter" idx="23" hasCustomPrompt="1"/>
          </p:nvPr>
        </p:nvSpPr>
        <p:spPr>
          <a:xfrm>
            <a:off x="611188" y="3909981"/>
            <a:ext cx="580798" cy="560274"/>
          </a:xfrm>
        </p:spPr>
        <p:txBody>
          <a:bodyPr/>
          <a:lstStyle>
            <a:lvl1pPr marL="0" indent="0">
              <a:buNone/>
              <a:defRPr/>
            </a:lvl1pPr>
          </a:lstStyle>
          <a:p>
            <a:r>
              <a:rPr lang="en-GB"/>
              <a:t>Image</a:t>
            </a:r>
            <a:endParaRPr lang="en-US"/>
          </a:p>
        </p:txBody>
      </p:sp>
      <p:sp>
        <p:nvSpPr>
          <p:cNvPr id="38" name="Picture Placeholder 9">
            <a:extLst>
              <a:ext uri="{FF2B5EF4-FFF2-40B4-BE49-F238E27FC236}">
                <a16:creationId xmlns:a16="http://schemas.microsoft.com/office/drawing/2014/main" id="{033F41F9-11B2-7743-4FDE-50420C704EA5}"/>
              </a:ext>
            </a:extLst>
          </p:cNvPr>
          <p:cNvSpPr>
            <a:spLocks noGrp="1"/>
          </p:cNvSpPr>
          <p:nvPr>
            <p:ph type="pic" sz="quarter" idx="32" hasCustomPrompt="1"/>
          </p:nvPr>
        </p:nvSpPr>
        <p:spPr>
          <a:xfrm>
            <a:off x="3459616" y="3909981"/>
            <a:ext cx="580798" cy="560274"/>
          </a:xfrm>
        </p:spPr>
        <p:txBody>
          <a:bodyPr/>
          <a:lstStyle>
            <a:lvl1pPr marL="0" indent="0">
              <a:buNone/>
              <a:defRPr/>
            </a:lvl1pPr>
          </a:lstStyle>
          <a:p>
            <a:r>
              <a:rPr lang="en-GB"/>
              <a:t>Image</a:t>
            </a:r>
            <a:endParaRPr lang="en-US"/>
          </a:p>
        </p:txBody>
      </p:sp>
      <p:sp>
        <p:nvSpPr>
          <p:cNvPr id="39" name="Picture Placeholder 9">
            <a:extLst>
              <a:ext uri="{FF2B5EF4-FFF2-40B4-BE49-F238E27FC236}">
                <a16:creationId xmlns:a16="http://schemas.microsoft.com/office/drawing/2014/main" id="{453E8A45-DC86-4E4B-9DA7-0E0682629581}"/>
              </a:ext>
            </a:extLst>
          </p:cNvPr>
          <p:cNvSpPr>
            <a:spLocks noGrp="1"/>
          </p:cNvSpPr>
          <p:nvPr>
            <p:ph type="pic" sz="quarter" idx="33" hasCustomPrompt="1"/>
          </p:nvPr>
        </p:nvSpPr>
        <p:spPr>
          <a:xfrm>
            <a:off x="6308044" y="3909981"/>
            <a:ext cx="580798" cy="560274"/>
          </a:xfrm>
        </p:spPr>
        <p:txBody>
          <a:bodyPr/>
          <a:lstStyle>
            <a:lvl1pPr marL="0" indent="0">
              <a:buNone/>
              <a:defRPr/>
            </a:lvl1pPr>
          </a:lstStyle>
          <a:p>
            <a:r>
              <a:rPr lang="en-GB"/>
              <a:t>Image</a:t>
            </a:r>
            <a:endParaRPr lang="en-US"/>
          </a:p>
        </p:txBody>
      </p:sp>
      <p:sp>
        <p:nvSpPr>
          <p:cNvPr id="40" name="Picture Placeholder 9">
            <a:extLst>
              <a:ext uri="{FF2B5EF4-FFF2-40B4-BE49-F238E27FC236}">
                <a16:creationId xmlns:a16="http://schemas.microsoft.com/office/drawing/2014/main" id="{B25BFEC5-C41A-1412-1DD1-66968D6B7839}"/>
              </a:ext>
            </a:extLst>
          </p:cNvPr>
          <p:cNvSpPr>
            <a:spLocks noGrp="1"/>
          </p:cNvSpPr>
          <p:nvPr>
            <p:ph type="pic" sz="quarter" idx="34" hasCustomPrompt="1"/>
          </p:nvPr>
        </p:nvSpPr>
        <p:spPr>
          <a:xfrm>
            <a:off x="9156472" y="3909981"/>
            <a:ext cx="580798" cy="560274"/>
          </a:xfrm>
        </p:spPr>
        <p:txBody>
          <a:bodyPr/>
          <a:lstStyle>
            <a:lvl1pPr marL="0" indent="0">
              <a:buNone/>
              <a:defRPr/>
            </a:lvl1pPr>
          </a:lstStyle>
          <a:p>
            <a:r>
              <a:rPr lang="en-GB"/>
              <a:t>Image</a:t>
            </a:r>
            <a:endParaRPr lang="en-US"/>
          </a:p>
        </p:txBody>
      </p:sp>
      <p:sp>
        <p:nvSpPr>
          <p:cNvPr id="41" name="Text Placeholder 32">
            <a:extLst>
              <a:ext uri="{FF2B5EF4-FFF2-40B4-BE49-F238E27FC236}">
                <a16:creationId xmlns:a16="http://schemas.microsoft.com/office/drawing/2014/main" id="{C603E25C-8865-D80D-DB0F-C752B1EEBD55}"/>
              </a:ext>
            </a:extLst>
          </p:cNvPr>
          <p:cNvSpPr>
            <a:spLocks noGrp="1"/>
          </p:cNvSpPr>
          <p:nvPr>
            <p:ph type="body" sz="quarter" idx="35" hasCustomPrompt="1"/>
          </p:nvPr>
        </p:nvSpPr>
        <p:spPr>
          <a:xfrm>
            <a:off x="3459616" y="1700213"/>
            <a:ext cx="1436656" cy="1552057"/>
          </a:xfrm>
        </p:spPr>
        <p:txBody>
          <a:bodyPr>
            <a:noAutofit/>
          </a:bodyPr>
          <a:lstStyle>
            <a:lvl1pPr marL="0" indent="0" algn="l">
              <a:lnSpc>
                <a:spcPct val="85000"/>
              </a:lnSpc>
              <a:buNone/>
              <a:defRPr sz="13000" b="1">
                <a:solidFill>
                  <a:schemeClr val="accent6"/>
                </a:solidFill>
              </a:defRPr>
            </a:lvl1pPr>
          </a:lstStyle>
          <a:p>
            <a:pPr lvl="0"/>
            <a:r>
              <a:rPr lang="en-GB"/>
              <a:t>0</a:t>
            </a:r>
          </a:p>
        </p:txBody>
      </p:sp>
      <p:sp>
        <p:nvSpPr>
          <p:cNvPr id="42" name="Text Placeholder 32">
            <a:extLst>
              <a:ext uri="{FF2B5EF4-FFF2-40B4-BE49-F238E27FC236}">
                <a16:creationId xmlns:a16="http://schemas.microsoft.com/office/drawing/2014/main" id="{E5AD2828-5B90-B312-1A04-015BD6698B10}"/>
              </a:ext>
            </a:extLst>
          </p:cNvPr>
          <p:cNvSpPr>
            <a:spLocks noGrp="1"/>
          </p:cNvSpPr>
          <p:nvPr>
            <p:ph type="body" sz="quarter" idx="36"/>
          </p:nvPr>
        </p:nvSpPr>
        <p:spPr>
          <a:xfrm>
            <a:off x="3459616" y="3252271"/>
            <a:ext cx="1436656" cy="307254"/>
          </a:xfrm>
        </p:spPr>
        <p:txBody>
          <a:bodyPr>
            <a:noAutofit/>
          </a:bodyPr>
          <a:lstStyle>
            <a:lvl1pPr marL="0" indent="0" algn="r">
              <a:buNone/>
              <a:defRPr sz="1400" b="1">
                <a:solidFill>
                  <a:schemeClr val="accent6"/>
                </a:solidFill>
              </a:defRPr>
            </a:lvl1pPr>
          </a:lstStyle>
          <a:p>
            <a:pPr lvl="0"/>
            <a:r>
              <a:rPr lang="en-GB"/>
              <a:t>Click to edit Master text styles</a:t>
            </a:r>
          </a:p>
        </p:txBody>
      </p:sp>
      <p:sp>
        <p:nvSpPr>
          <p:cNvPr id="43" name="Text Placeholder 32">
            <a:extLst>
              <a:ext uri="{FF2B5EF4-FFF2-40B4-BE49-F238E27FC236}">
                <a16:creationId xmlns:a16="http://schemas.microsoft.com/office/drawing/2014/main" id="{C3D3BE60-0E34-2FDF-B54A-1D89D22E2A47}"/>
              </a:ext>
            </a:extLst>
          </p:cNvPr>
          <p:cNvSpPr>
            <a:spLocks noGrp="1"/>
          </p:cNvSpPr>
          <p:nvPr>
            <p:ph type="body" sz="quarter" idx="37" hasCustomPrompt="1"/>
          </p:nvPr>
        </p:nvSpPr>
        <p:spPr>
          <a:xfrm>
            <a:off x="6308043" y="1700213"/>
            <a:ext cx="1436656" cy="1552057"/>
          </a:xfrm>
        </p:spPr>
        <p:txBody>
          <a:bodyPr>
            <a:noAutofit/>
          </a:bodyPr>
          <a:lstStyle>
            <a:lvl1pPr marL="0" indent="0" algn="l">
              <a:lnSpc>
                <a:spcPct val="85000"/>
              </a:lnSpc>
              <a:buNone/>
              <a:defRPr sz="13000" b="1">
                <a:solidFill>
                  <a:schemeClr val="accent5"/>
                </a:solidFill>
              </a:defRPr>
            </a:lvl1pPr>
          </a:lstStyle>
          <a:p>
            <a:pPr lvl="0"/>
            <a:r>
              <a:rPr lang="en-GB"/>
              <a:t>0</a:t>
            </a:r>
          </a:p>
        </p:txBody>
      </p:sp>
      <p:sp>
        <p:nvSpPr>
          <p:cNvPr id="44" name="Text Placeholder 32">
            <a:extLst>
              <a:ext uri="{FF2B5EF4-FFF2-40B4-BE49-F238E27FC236}">
                <a16:creationId xmlns:a16="http://schemas.microsoft.com/office/drawing/2014/main" id="{6408521B-C7F6-E0CB-8F20-5976527B5B76}"/>
              </a:ext>
            </a:extLst>
          </p:cNvPr>
          <p:cNvSpPr>
            <a:spLocks noGrp="1"/>
          </p:cNvSpPr>
          <p:nvPr>
            <p:ph type="body" sz="quarter" idx="38"/>
          </p:nvPr>
        </p:nvSpPr>
        <p:spPr>
          <a:xfrm>
            <a:off x="6308043" y="3252271"/>
            <a:ext cx="1436656" cy="307254"/>
          </a:xfrm>
        </p:spPr>
        <p:txBody>
          <a:bodyPr>
            <a:noAutofit/>
          </a:bodyPr>
          <a:lstStyle>
            <a:lvl1pPr marL="0" indent="0" algn="r">
              <a:buNone/>
              <a:defRPr sz="1400" b="1">
                <a:solidFill>
                  <a:schemeClr val="accent5"/>
                </a:solidFill>
              </a:defRPr>
            </a:lvl1pPr>
          </a:lstStyle>
          <a:p>
            <a:pPr lvl="0"/>
            <a:r>
              <a:rPr lang="en-GB"/>
              <a:t>Click to edit Master text styles</a:t>
            </a:r>
          </a:p>
        </p:txBody>
      </p:sp>
      <p:sp>
        <p:nvSpPr>
          <p:cNvPr id="45" name="Text Placeholder 32">
            <a:extLst>
              <a:ext uri="{FF2B5EF4-FFF2-40B4-BE49-F238E27FC236}">
                <a16:creationId xmlns:a16="http://schemas.microsoft.com/office/drawing/2014/main" id="{44D26C08-DD41-DA20-6A08-4A0D77D69F1A}"/>
              </a:ext>
            </a:extLst>
          </p:cNvPr>
          <p:cNvSpPr>
            <a:spLocks noGrp="1"/>
          </p:cNvSpPr>
          <p:nvPr>
            <p:ph type="body" sz="quarter" idx="39" hasCustomPrompt="1"/>
          </p:nvPr>
        </p:nvSpPr>
        <p:spPr>
          <a:xfrm>
            <a:off x="9156470" y="1700213"/>
            <a:ext cx="1436656" cy="1552057"/>
          </a:xfrm>
        </p:spPr>
        <p:txBody>
          <a:bodyPr>
            <a:noAutofit/>
          </a:bodyPr>
          <a:lstStyle>
            <a:lvl1pPr marL="0" indent="0" algn="l">
              <a:lnSpc>
                <a:spcPct val="85000"/>
              </a:lnSpc>
              <a:buNone/>
              <a:defRPr sz="13000" b="1">
                <a:solidFill>
                  <a:schemeClr val="accent5"/>
                </a:solidFill>
              </a:defRPr>
            </a:lvl1pPr>
          </a:lstStyle>
          <a:p>
            <a:pPr lvl="0"/>
            <a:r>
              <a:rPr lang="en-GB"/>
              <a:t>0</a:t>
            </a:r>
          </a:p>
        </p:txBody>
      </p:sp>
      <p:sp>
        <p:nvSpPr>
          <p:cNvPr id="46" name="Text Placeholder 32">
            <a:extLst>
              <a:ext uri="{FF2B5EF4-FFF2-40B4-BE49-F238E27FC236}">
                <a16:creationId xmlns:a16="http://schemas.microsoft.com/office/drawing/2014/main" id="{04D30138-928D-CCF2-83F1-757F47B7B3E0}"/>
              </a:ext>
            </a:extLst>
          </p:cNvPr>
          <p:cNvSpPr>
            <a:spLocks noGrp="1"/>
          </p:cNvSpPr>
          <p:nvPr>
            <p:ph type="body" sz="quarter" idx="40"/>
          </p:nvPr>
        </p:nvSpPr>
        <p:spPr>
          <a:xfrm>
            <a:off x="9156470" y="3252271"/>
            <a:ext cx="1436656" cy="307254"/>
          </a:xfrm>
        </p:spPr>
        <p:txBody>
          <a:bodyPr>
            <a:noAutofit/>
          </a:bodyPr>
          <a:lstStyle>
            <a:lvl1pPr marL="0" indent="0" algn="r">
              <a:buNone/>
              <a:defRPr sz="1400" b="1">
                <a:solidFill>
                  <a:schemeClr val="accent5"/>
                </a:solidFill>
              </a:defRPr>
            </a:lvl1pPr>
          </a:lstStyle>
          <a:p>
            <a:pPr lvl="0"/>
            <a:r>
              <a:rPr lang="en-GB"/>
              <a:t>Click to edit Master text styles</a:t>
            </a:r>
          </a:p>
        </p:txBody>
      </p:sp>
      <p:sp>
        <p:nvSpPr>
          <p:cNvPr id="15" name="Content Placeholder 6">
            <a:extLst>
              <a:ext uri="{FF2B5EF4-FFF2-40B4-BE49-F238E27FC236}">
                <a16:creationId xmlns:a16="http://schemas.microsoft.com/office/drawing/2014/main" id="{55913D26-4303-49D3-E412-54CA9960896F}"/>
              </a:ext>
            </a:extLst>
          </p:cNvPr>
          <p:cNvSpPr>
            <a:spLocks noGrp="1"/>
          </p:cNvSpPr>
          <p:nvPr>
            <p:ph sz="quarter" idx="18"/>
          </p:nvPr>
        </p:nvSpPr>
        <p:spPr>
          <a:xfrm>
            <a:off x="61118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Content Placeholder 6">
            <a:extLst>
              <a:ext uri="{FF2B5EF4-FFF2-40B4-BE49-F238E27FC236}">
                <a16:creationId xmlns:a16="http://schemas.microsoft.com/office/drawing/2014/main" id="{D33F57CB-1B34-AF8F-BC80-F07C2A723E74}"/>
              </a:ext>
            </a:extLst>
          </p:cNvPr>
          <p:cNvSpPr>
            <a:spLocks noGrp="1"/>
          </p:cNvSpPr>
          <p:nvPr>
            <p:ph sz="quarter" idx="41"/>
          </p:nvPr>
        </p:nvSpPr>
        <p:spPr>
          <a:xfrm>
            <a:off x="345951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Content Placeholder 6">
            <a:extLst>
              <a:ext uri="{FF2B5EF4-FFF2-40B4-BE49-F238E27FC236}">
                <a16:creationId xmlns:a16="http://schemas.microsoft.com/office/drawing/2014/main" id="{C701AE99-347B-4227-FFC5-02A4877C7AC1}"/>
              </a:ext>
            </a:extLst>
          </p:cNvPr>
          <p:cNvSpPr>
            <a:spLocks noGrp="1"/>
          </p:cNvSpPr>
          <p:nvPr>
            <p:ph sz="quarter" idx="42"/>
          </p:nvPr>
        </p:nvSpPr>
        <p:spPr>
          <a:xfrm>
            <a:off x="630784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6">
            <a:extLst>
              <a:ext uri="{FF2B5EF4-FFF2-40B4-BE49-F238E27FC236}">
                <a16:creationId xmlns:a16="http://schemas.microsoft.com/office/drawing/2014/main" id="{017C2EA6-F663-2E9E-C133-B6965AAE4890}"/>
              </a:ext>
            </a:extLst>
          </p:cNvPr>
          <p:cNvSpPr>
            <a:spLocks noGrp="1"/>
          </p:cNvSpPr>
          <p:nvPr>
            <p:ph sz="quarter" idx="43"/>
          </p:nvPr>
        </p:nvSpPr>
        <p:spPr>
          <a:xfrm>
            <a:off x="915617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7">
            <a:extLst>
              <a:ext uri="{FF2B5EF4-FFF2-40B4-BE49-F238E27FC236}">
                <a16:creationId xmlns:a16="http://schemas.microsoft.com/office/drawing/2014/main" id="{29080857-729A-A544-8477-5228236E910F}"/>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223679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0303-CBB1-76A9-A798-E8970D802A4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D20F11-FD0E-5853-222B-BA2B497D6BD1}"/>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35A6C737-F363-DEEC-6318-D8D3E7AF3913}"/>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33FD85D-DD0F-2968-BA93-D88781EB972C}"/>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Picture Placeholder 25">
            <a:extLst>
              <a:ext uri="{FF2B5EF4-FFF2-40B4-BE49-F238E27FC236}">
                <a16:creationId xmlns:a16="http://schemas.microsoft.com/office/drawing/2014/main" id="{9BCA9C99-2889-8949-56D4-D824FB9A8C9D}"/>
              </a:ext>
            </a:extLst>
          </p:cNvPr>
          <p:cNvSpPr>
            <a:spLocks noGrp="1"/>
          </p:cNvSpPr>
          <p:nvPr>
            <p:ph type="pic" sz="quarter" idx="20"/>
          </p:nvPr>
        </p:nvSpPr>
        <p:spPr>
          <a:xfrm>
            <a:off x="0" y="1700213"/>
            <a:ext cx="4064400" cy="3090862"/>
          </a:xfrm>
          <a:solidFill>
            <a:schemeClr val="bg1">
              <a:lumMod val="85000"/>
            </a:schemeClr>
          </a:solidFill>
        </p:spPr>
        <p:txBody>
          <a:bodyPr/>
          <a:lstStyle/>
          <a:p>
            <a:r>
              <a:rPr lang="en-GB"/>
              <a:t>Click icon to add picture</a:t>
            </a:r>
            <a:endParaRPr lang="en-US"/>
          </a:p>
        </p:txBody>
      </p:sp>
      <p:sp>
        <p:nvSpPr>
          <p:cNvPr id="8" name="Picture Placeholder 25">
            <a:extLst>
              <a:ext uri="{FF2B5EF4-FFF2-40B4-BE49-F238E27FC236}">
                <a16:creationId xmlns:a16="http://schemas.microsoft.com/office/drawing/2014/main" id="{2016F199-B62F-4B18-480D-DE1FB213CA5F}"/>
              </a:ext>
            </a:extLst>
          </p:cNvPr>
          <p:cNvSpPr>
            <a:spLocks noGrp="1"/>
          </p:cNvSpPr>
          <p:nvPr>
            <p:ph type="pic" sz="quarter" idx="21"/>
          </p:nvPr>
        </p:nvSpPr>
        <p:spPr>
          <a:xfrm>
            <a:off x="4064400" y="1700213"/>
            <a:ext cx="4064400" cy="3090862"/>
          </a:xfrm>
          <a:solidFill>
            <a:schemeClr val="bg1">
              <a:lumMod val="95000"/>
            </a:schemeClr>
          </a:solidFill>
        </p:spPr>
        <p:txBody>
          <a:bodyPr/>
          <a:lstStyle/>
          <a:p>
            <a:r>
              <a:rPr lang="en-GB"/>
              <a:t>Click icon to add picture</a:t>
            </a:r>
            <a:endParaRPr lang="en-US"/>
          </a:p>
        </p:txBody>
      </p:sp>
      <p:sp>
        <p:nvSpPr>
          <p:cNvPr id="9" name="Picture Placeholder 25">
            <a:extLst>
              <a:ext uri="{FF2B5EF4-FFF2-40B4-BE49-F238E27FC236}">
                <a16:creationId xmlns:a16="http://schemas.microsoft.com/office/drawing/2014/main" id="{5F699B90-8A92-13A1-79F6-F379F6909B67}"/>
              </a:ext>
            </a:extLst>
          </p:cNvPr>
          <p:cNvSpPr>
            <a:spLocks noGrp="1"/>
          </p:cNvSpPr>
          <p:nvPr>
            <p:ph type="pic" sz="quarter" idx="22"/>
          </p:nvPr>
        </p:nvSpPr>
        <p:spPr>
          <a:xfrm>
            <a:off x="8128800" y="1700213"/>
            <a:ext cx="4064400" cy="3090862"/>
          </a:xfrm>
          <a:solidFill>
            <a:schemeClr val="bg1">
              <a:lumMod val="85000"/>
            </a:schemeClr>
          </a:solidFill>
        </p:spPr>
        <p:txBody>
          <a:bodyPr/>
          <a:lstStyle/>
          <a:p>
            <a:r>
              <a:rPr lang="en-GB"/>
              <a:t>Click icon to add picture</a:t>
            </a:r>
            <a:endParaRPr lang="en-US"/>
          </a:p>
        </p:txBody>
      </p:sp>
      <p:sp>
        <p:nvSpPr>
          <p:cNvPr id="11" name="Text Placeholder 10">
            <a:extLst>
              <a:ext uri="{FF2B5EF4-FFF2-40B4-BE49-F238E27FC236}">
                <a16:creationId xmlns:a16="http://schemas.microsoft.com/office/drawing/2014/main" id="{56B50B72-73D1-479B-0EB3-71EFFBF3D72C}"/>
              </a:ext>
            </a:extLst>
          </p:cNvPr>
          <p:cNvSpPr>
            <a:spLocks noGrp="1"/>
          </p:cNvSpPr>
          <p:nvPr>
            <p:ph type="body" sz="quarter" idx="23"/>
          </p:nvPr>
        </p:nvSpPr>
        <p:spPr>
          <a:xfrm>
            <a:off x="-1"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10">
            <a:extLst>
              <a:ext uri="{FF2B5EF4-FFF2-40B4-BE49-F238E27FC236}">
                <a16:creationId xmlns:a16="http://schemas.microsoft.com/office/drawing/2014/main" id="{CDBF64E2-FF49-F0E8-571C-9CAA7045D9A2}"/>
              </a:ext>
            </a:extLst>
          </p:cNvPr>
          <p:cNvSpPr>
            <a:spLocks noGrp="1"/>
          </p:cNvSpPr>
          <p:nvPr>
            <p:ph type="body" sz="quarter" idx="24"/>
          </p:nvPr>
        </p:nvSpPr>
        <p:spPr>
          <a:xfrm>
            <a:off x="4063799"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10">
            <a:extLst>
              <a:ext uri="{FF2B5EF4-FFF2-40B4-BE49-F238E27FC236}">
                <a16:creationId xmlns:a16="http://schemas.microsoft.com/office/drawing/2014/main" id="{DFF683A8-A6D5-48EC-3AA4-1880D3C50EB8}"/>
              </a:ext>
            </a:extLst>
          </p:cNvPr>
          <p:cNvSpPr>
            <a:spLocks noGrp="1"/>
          </p:cNvSpPr>
          <p:nvPr>
            <p:ph type="body" sz="quarter" idx="25"/>
          </p:nvPr>
        </p:nvSpPr>
        <p:spPr>
          <a:xfrm>
            <a:off x="8127600"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15">
            <a:extLst>
              <a:ext uri="{FF2B5EF4-FFF2-40B4-BE49-F238E27FC236}">
                <a16:creationId xmlns:a16="http://schemas.microsoft.com/office/drawing/2014/main" id="{EB81A35F-6E82-8F1D-3B33-B815AA9DDBBD}"/>
              </a:ext>
            </a:extLst>
          </p:cNvPr>
          <p:cNvSpPr>
            <a:spLocks noGrp="1"/>
          </p:cNvSpPr>
          <p:nvPr>
            <p:ph type="body" sz="quarter" idx="26"/>
          </p:nvPr>
        </p:nvSpPr>
        <p:spPr>
          <a:xfrm>
            <a:off x="-1"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8" name="Text Placeholder 15">
            <a:extLst>
              <a:ext uri="{FF2B5EF4-FFF2-40B4-BE49-F238E27FC236}">
                <a16:creationId xmlns:a16="http://schemas.microsoft.com/office/drawing/2014/main" id="{973B90B1-756E-0C83-F6D5-8E3E5EB62F86}"/>
              </a:ext>
            </a:extLst>
          </p:cNvPr>
          <p:cNvSpPr>
            <a:spLocks noGrp="1"/>
          </p:cNvSpPr>
          <p:nvPr>
            <p:ph type="body" sz="quarter" idx="27"/>
          </p:nvPr>
        </p:nvSpPr>
        <p:spPr>
          <a:xfrm>
            <a:off x="4063800"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9" name="Text Placeholder 15">
            <a:extLst>
              <a:ext uri="{FF2B5EF4-FFF2-40B4-BE49-F238E27FC236}">
                <a16:creationId xmlns:a16="http://schemas.microsoft.com/office/drawing/2014/main" id="{3430826A-8E3C-B2CD-69C8-D30DAEEAF8B9}"/>
              </a:ext>
            </a:extLst>
          </p:cNvPr>
          <p:cNvSpPr>
            <a:spLocks noGrp="1"/>
          </p:cNvSpPr>
          <p:nvPr>
            <p:ph type="body" sz="quarter" idx="28"/>
          </p:nvPr>
        </p:nvSpPr>
        <p:spPr>
          <a:xfrm>
            <a:off x="8127600"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7" name="Text Placeholder 7">
            <a:extLst>
              <a:ext uri="{FF2B5EF4-FFF2-40B4-BE49-F238E27FC236}">
                <a16:creationId xmlns:a16="http://schemas.microsoft.com/office/drawing/2014/main" id="{609B3D3F-690E-09B6-EDA3-F6B6A3CA8520}"/>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6794170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0303-CBB1-76A9-A798-E8970D802A4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D20F11-FD0E-5853-222B-BA2B497D6BD1}"/>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35A6C737-F363-DEEC-6318-D8D3E7AF3913}"/>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33FD85D-DD0F-2968-BA93-D88781EB972C}"/>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Picture Placeholder 25">
            <a:extLst>
              <a:ext uri="{FF2B5EF4-FFF2-40B4-BE49-F238E27FC236}">
                <a16:creationId xmlns:a16="http://schemas.microsoft.com/office/drawing/2014/main" id="{9BCA9C99-2889-8949-56D4-D824FB9A8C9D}"/>
              </a:ext>
            </a:extLst>
          </p:cNvPr>
          <p:cNvSpPr>
            <a:spLocks noGrp="1"/>
          </p:cNvSpPr>
          <p:nvPr>
            <p:ph type="pic" sz="quarter" idx="20"/>
          </p:nvPr>
        </p:nvSpPr>
        <p:spPr>
          <a:xfrm>
            <a:off x="0" y="1700213"/>
            <a:ext cx="3049200" cy="3090862"/>
          </a:xfrm>
          <a:solidFill>
            <a:schemeClr val="bg1">
              <a:lumMod val="85000"/>
            </a:schemeClr>
          </a:solidFill>
        </p:spPr>
        <p:txBody>
          <a:bodyPr/>
          <a:lstStyle/>
          <a:p>
            <a:r>
              <a:rPr lang="en-GB"/>
              <a:t>Click icon to add picture</a:t>
            </a:r>
            <a:endParaRPr lang="en-US"/>
          </a:p>
        </p:txBody>
      </p:sp>
      <p:sp>
        <p:nvSpPr>
          <p:cNvPr id="8" name="Picture Placeholder 25">
            <a:extLst>
              <a:ext uri="{FF2B5EF4-FFF2-40B4-BE49-F238E27FC236}">
                <a16:creationId xmlns:a16="http://schemas.microsoft.com/office/drawing/2014/main" id="{2016F199-B62F-4B18-480D-DE1FB213CA5F}"/>
              </a:ext>
            </a:extLst>
          </p:cNvPr>
          <p:cNvSpPr>
            <a:spLocks noGrp="1"/>
          </p:cNvSpPr>
          <p:nvPr>
            <p:ph type="pic" sz="quarter" idx="21"/>
          </p:nvPr>
        </p:nvSpPr>
        <p:spPr>
          <a:xfrm>
            <a:off x="3049800" y="1700213"/>
            <a:ext cx="3049200" cy="3090862"/>
          </a:xfrm>
          <a:solidFill>
            <a:schemeClr val="bg1">
              <a:lumMod val="95000"/>
            </a:schemeClr>
          </a:solidFill>
        </p:spPr>
        <p:txBody>
          <a:bodyPr/>
          <a:lstStyle/>
          <a:p>
            <a:r>
              <a:rPr lang="en-GB"/>
              <a:t>Click icon to add picture</a:t>
            </a:r>
            <a:endParaRPr lang="en-US"/>
          </a:p>
        </p:txBody>
      </p:sp>
      <p:sp>
        <p:nvSpPr>
          <p:cNvPr id="9" name="Picture Placeholder 25">
            <a:extLst>
              <a:ext uri="{FF2B5EF4-FFF2-40B4-BE49-F238E27FC236}">
                <a16:creationId xmlns:a16="http://schemas.microsoft.com/office/drawing/2014/main" id="{5F699B90-8A92-13A1-79F6-F379F6909B67}"/>
              </a:ext>
            </a:extLst>
          </p:cNvPr>
          <p:cNvSpPr>
            <a:spLocks noGrp="1"/>
          </p:cNvSpPr>
          <p:nvPr>
            <p:ph type="pic" sz="quarter" idx="22"/>
          </p:nvPr>
        </p:nvSpPr>
        <p:spPr>
          <a:xfrm>
            <a:off x="6098399" y="1700213"/>
            <a:ext cx="3049200" cy="3090862"/>
          </a:xfrm>
          <a:solidFill>
            <a:schemeClr val="bg1">
              <a:lumMod val="85000"/>
            </a:schemeClr>
          </a:solidFill>
        </p:spPr>
        <p:txBody>
          <a:bodyPr/>
          <a:lstStyle/>
          <a:p>
            <a:r>
              <a:rPr lang="en-GB"/>
              <a:t>Click icon to add picture</a:t>
            </a:r>
            <a:endParaRPr lang="en-US"/>
          </a:p>
        </p:txBody>
      </p:sp>
      <p:sp>
        <p:nvSpPr>
          <p:cNvPr id="11" name="Text Placeholder 10">
            <a:extLst>
              <a:ext uri="{FF2B5EF4-FFF2-40B4-BE49-F238E27FC236}">
                <a16:creationId xmlns:a16="http://schemas.microsoft.com/office/drawing/2014/main" id="{56B50B72-73D1-479B-0EB3-71EFFBF3D72C}"/>
              </a:ext>
            </a:extLst>
          </p:cNvPr>
          <p:cNvSpPr>
            <a:spLocks noGrp="1"/>
          </p:cNvSpPr>
          <p:nvPr>
            <p:ph type="body" sz="quarter" idx="23"/>
          </p:nvPr>
        </p:nvSpPr>
        <p:spPr>
          <a:xfrm>
            <a:off x="-1"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10">
            <a:extLst>
              <a:ext uri="{FF2B5EF4-FFF2-40B4-BE49-F238E27FC236}">
                <a16:creationId xmlns:a16="http://schemas.microsoft.com/office/drawing/2014/main" id="{CDBF64E2-FF49-F0E8-571C-9CAA7045D9A2}"/>
              </a:ext>
            </a:extLst>
          </p:cNvPr>
          <p:cNvSpPr>
            <a:spLocks noGrp="1"/>
          </p:cNvSpPr>
          <p:nvPr>
            <p:ph type="body" sz="quarter" idx="24"/>
          </p:nvPr>
        </p:nvSpPr>
        <p:spPr>
          <a:xfrm>
            <a:off x="3049199"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10">
            <a:extLst>
              <a:ext uri="{FF2B5EF4-FFF2-40B4-BE49-F238E27FC236}">
                <a16:creationId xmlns:a16="http://schemas.microsoft.com/office/drawing/2014/main" id="{DFF683A8-A6D5-48EC-3AA4-1880D3C50EB8}"/>
              </a:ext>
            </a:extLst>
          </p:cNvPr>
          <p:cNvSpPr>
            <a:spLocks noGrp="1"/>
          </p:cNvSpPr>
          <p:nvPr>
            <p:ph type="body" sz="quarter" idx="25"/>
          </p:nvPr>
        </p:nvSpPr>
        <p:spPr>
          <a:xfrm>
            <a:off x="6097199"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15">
            <a:extLst>
              <a:ext uri="{FF2B5EF4-FFF2-40B4-BE49-F238E27FC236}">
                <a16:creationId xmlns:a16="http://schemas.microsoft.com/office/drawing/2014/main" id="{EB81A35F-6E82-8F1D-3B33-B815AA9DDBBD}"/>
              </a:ext>
            </a:extLst>
          </p:cNvPr>
          <p:cNvSpPr>
            <a:spLocks noGrp="1"/>
          </p:cNvSpPr>
          <p:nvPr>
            <p:ph type="body" sz="quarter" idx="26"/>
          </p:nvPr>
        </p:nvSpPr>
        <p:spPr>
          <a:xfrm>
            <a:off x="-1"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8" name="Text Placeholder 15">
            <a:extLst>
              <a:ext uri="{FF2B5EF4-FFF2-40B4-BE49-F238E27FC236}">
                <a16:creationId xmlns:a16="http://schemas.microsoft.com/office/drawing/2014/main" id="{973B90B1-756E-0C83-F6D5-8E3E5EB62F86}"/>
              </a:ext>
            </a:extLst>
          </p:cNvPr>
          <p:cNvSpPr>
            <a:spLocks noGrp="1"/>
          </p:cNvSpPr>
          <p:nvPr>
            <p:ph type="body" sz="quarter" idx="27"/>
          </p:nvPr>
        </p:nvSpPr>
        <p:spPr>
          <a:xfrm>
            <a:off x="3049200"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9" name="Text Placeholder 15">
            <a:extLst>
              <a:ext uri="{FF2B5EF4-FFF2-40B4-BE49-F238E27FC236}">
                <a16:creationId xmlns:a16="http://schemas.microsoft.com/office/drawing/2014/main" id="{3430826A-8E3C-B2CD-69C8-D30DAEEAF8B9}"/>
              </a:ext>
            </a:extLst>
          </p:cNvPr>
          <p:cNvSpPr>
            <a:spLocks noGrp="1"/>
          </p:cNvSpPr>
          <p:nvPr>
            <p:ph type="body" sz="quarter" idx="28"/>
          </p:nvPr>
        </p:nvSpPr>
        <p:spPr>
          <a:xfrm>
            <a:off x="6097199"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7" name="Picture Placeholder 25">
            <a:extLst>
              <a:ext uri="{FF2B5EF4-FFF2-40B4-BE49-F238E27FC236}">
                <a16:creationId xmlns:a16="http://schemas.microsoft.com/office/drawing/2014/main" id="{9C6AAB6F-AF9C-70B4-6C42-B5FDE6FBE9ED}"/>
              </a:ext>
            </a:extLst>
          </p:cNvPr>
          <p:cNvSpPr>
            <a:spLocks noGrp="1"/>
          </p:cNvSpPr>
          <p:nvPr>
            <p:ph type="pic" sz="quarter" idx="29"/>
          </p:nvPr>
        </p:nvSpPr>
        <p:spPr>
          <a:xfrm>
            <a:off x="9146399" y="1700213"/>
            <a:ext cx="3049200" cy="3090862"/>
          </a:xfrm>
          <a:solidFill>
            <a:schemeClr val="bg1">
              <a:lumMod val="95000"/>
            </a:schemeClr>
          </a:solidFill>
        </p:spPr>
        <p:txBody>
          <a:bodyPr/>
          <a:lstStyle/>
          <a:p>
            <a:r>
              <a:rPr lang="en-GB"/>
              <a:t>Click icon to add picture</a:t>
            </a:r>
            <a:endParaRPr lang="en-US"/>
          </a:p>
        </p:txBody>
      </p:sp>
      <p:sp>
        <p:nvSpPr>
          <p:cNvPr id="10" name="Text Placeholder 10">
            <a:extLst>
              <a:ext uri="{FF2B5EF4-FFF2-40B4-BE49-F238E27FC236}">
                <a16:creationId xmlns:a16="http://schemas.microsoft.com/office/drawing/2014/main" id="{CE01EA0B-7E9B-70F3-ACAD-876A6903E4B7}"/>
              </a:ext>
            </a:extLst>
          </p:cNvPr>
          <p:cNvSpPr>
            <a:spLocks noGrp="1"/>
          </p:cNvSpPr>
          <p:nvPr>
            <p:ph type="body" sz="quarter" idx="30"/>
          </p:nvPr>
        </p:nvSpPr>
        <p:spPr>
          <a:xfrm>
            <a:off x="9145798"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15">
            <a:extLst>
              <a:ext uri="{FF2B5EF4-FFF2-40B4-BE49-F238E27FC236}">
                <a16:creationId xmlns:a16="http://schemas.microsoft.com/office/drawing/2014/main" id="{BDBF92E3-8AC6-CD20-34D0-CF5275752757}"/>
              </a:ext>
            </a:extLst>
          </p:cNvPr>
          <p:cNvSpPr>
            <a:spLocks noGrp="1"/>
          </p:cNvSpPr>
          <p:nvPr>
            <p:ph type="body" sz="quarter" idx="31"/>
          </p:nvPr>
        </p:nvSpPr>
        <p:spPr>
          <a:xfrm>
            <a:off x="9145799"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5" name="Text Placeholder 7">
            <a:extLst>
              <a:ext uri="{FF2B5EF4-FFF2-40B4-BE49-F238E27FC236}">
                <a16:creationId xmlns:a16="http://schemas.microsoft.com/office/drawing/2014/main" id="{7EE6889C-B2E0-D689-BC93-A89DBC84D453}"/>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6345354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tx2"/>
                </a:solidFill>
              </a:defRPr>
            </a:lvl1pPr>
          </a:lstStyle>
          <a:p>
            <a:r>
              <a:rPr lang="en-US"/>
              <a:t>Logo</a:t>
            </a:r>
          </a:p>
        </p:txBody>
      </p:sp>
      <p:sp>
        <p:nvSpPr>
          <p:cNvPr id="8" name="Picture Placeholder 7">
            <a:extLst>
              <a:ext uri="{FF2B5EF4-FFF2-40B4-BE49-F238E27FC236}">
                <a16:creationId xmlns:a16="http://schemas.microsoft.com/office/drawing/2014/main" id="{9176CDF8-E9FC-1871-6909-D60B92357BE3}"/>
              </a:ext>
            </a:extLst>
          </p:cNvPr>
          <p:cNvSpPr>
            <a:spLocks noGrp="1"/>
          </p:cNvSpPr>
          <p:nvPr>
            <p:ph type="pic" sz="quarter" idx="13"/>
          </p:nvPr>
        </p:nvSpPr>
        <p:spPr>
          <a:xfrm>
            <a:off x="0" y="0"/>
            <a:ext cx="12192000" cy="3271838"/>
          </a:xfrm>
          <a:solidFill>
            <a:schemeClr val="bg1">
              <a:lumMod val="85000"/>
            </a:schemeClr>
          </a:solidFill>
        </p:spPr>
        <p:txBody>
          <a:bodyPr/>
          <a:lstStyle>
            <a:lvl1pPr>
              <a:defRPr>
                <a:solidFill>
                  <a:schemeClr val="tx2"/>
                </a:solidFill>
              </a:defRPr>
            </a:lvl1pPr>
          </a:lstStyle>
          <a:p>
            <a:r>
              <a:rPr lang="en-GB"/>
              <a:t>Click icon to add picture</a:t>
            </a:r>
          </a:p>
        </p:txBody>
      </p:sp>
      <p:sp>
        <p:nvSpPr>
          <p:cNvPr id="7" name="Text Placeholder 8">
            <a:extLst>
              <a:ext uri="{FF2B5EF4-FFF2-40B4-BE49-F238E27FC236}">
                <a16:creationId xmlns:a16="http://schemas.microsoft.com/office/drawing/2014/main" id="{4C578D84-7A87-EDD2-E2B9-A82B2B37DA40}"/>
              </a:ext>
            </a:extLst>
          </p:cNvPr>
          <p:cNvSpPr>
            <a:spLocks noGrp="1"/>
          </p:cNvSpPr>
          <p:nvPr>
            <p:ph type="body" sz="quarter" idx="16"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2" name="Date Placeholder 11">
            <a:extLst>
              <a:ext uri="{FF2B5EF4-FFF2-40B4-BE49-F238E27FC236}">
                <a16:creationId xmlns:a16="http://schemas.microsoft.com/office/drawing/2014/main" id="{0C9BEF15-D156-2FD8-489D-707952961D08}"/>
              </a:ext>
            </a:extLst>
          </p:cNvPr>
          <p:cNvSpPr>
            <a:spLocks noGrp="1"/>
          </p:cNvSpPr>
          <p:nvPr>
            <p:ph type="dt" sz="half" idx="17"/>
          </p:nvPr>
        </p:nvSpPr>
        <p:spPr/>
        <p:txBody>
          <a:bodyPr/>
          <a:lstStyle/>
          <a:p>
            <a:r>
              <a:rPr lang="en-US"/>
              <a:t>DD/MM/YYYY</a:t>
            </a:r>
            <a:endParaRPr lang="en-GB"/>
          </a:p>
        </p:txBody>
      </p:sp>
      <p:sp>
        <p:nvSpPr>
          <p:cNvPr id="13" name="Footer Placeholder 12">
            <a:extLst>
              <a:ext uri="{FF2B5EF4-FFF2-40B4-BE49-F238E27FC236}">
                <a16:creationId xmlns:a16="http://schemas.microsoft.com/office/drawing/2014/main" id="{710A547F-D7EF-CEDB-532E-69A84A1622A5}"/>
              </a:ext>
            </a:extLst>
          </p:cNvPr>
          <p:cNvSpPr>
            <a:spLocks noGrp="1"/>
          </p:cNvSpPr>
          <p:nvPr>
            <p:ph type="ftr" sz="quarter" idx="18"/>
          </p:nvPr>
        </p:nvSpPr>
        <p:spPr/>
        <p:txBody>
          <a:bodyPr/>
          <a:lstStyle/>
          <a:p>
            <a:r>
              <a:rPr lang="en-GB"/>
              <a:t>Private &amp; Confidential</a:t>
            </a:r>
          </a:p>
        </p:txBody>
      </p:sp>
    </p:spTree>
    <p:extLst>
      <p:ext uri="{BB962C8B-B14F-4D97-AF65-F5344CB8AC3E}">
        <p14:creationId xmlns:p14="http://schemas.microsoft.com/office/powerpoint/2010/main" val="27362324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anel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26FA-D9F0-C65F-D77E-E2F745121BB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C79E159-1358-5B7C-75D5-7EB91A0DBD4D}"/>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FA629E81-815B-0B59-60F3-B233D33F19FF}"/>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F3E07085-57C0-53A7-A1AA-E34FABA01E68}"/>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ext Placeholder 6">
            <a:extLst>
              <a:ext uri="{FF2B5EF4-FFF2-40B4-BE49-F238E27FC236}">
                <a16:creationId xmlns:a16="http://schemas.microsoft.com/office/drawing/2014/main" id="{BAB4A1D8-ECB7-E533-BF14-65CEF32A775F}"/>
              </a:ext>
            </a:extLst>
          </p:cNvPr>
          <p:cNvSpPr>
            <a:spLocks noGrp="1"/>
          </p:cNvSpPr>
          <p:nvPr>
            <p:ph type="body" sz="quarter" idx="13"/>
          </p:nvPr>
        </p:nvSpPr>
        <p:spPr>
          <a:xfrm>
            <a:off x="-1" y="1700212"/>
            <a:ext cx="4064400" cy="3090860"/>
          </a:xfrm>
          <a:solidFill>
            <a:schemeClr val="accent3"/>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8" name="Text Placeholder 6">
            <a:extLst>
              <a:ext uri="{FF2B5EF4-FFF2-40B4-BE49-F238E27FC236}">
                <a16:creationId xmlns:a16="http://schemas.microsoft.com/office/drawing/2014/main" id="{DC692854-E424-698D-08B0-A378C30730CB}"/>
              </a:ext>
            </a:extLst>
          </p:cNvPr>
          <p:cNvSpPr>
            <a:spLocks noGrp="1"/>
          </p:cNvSpPr>
          <p:nvPr>
            <p:ph type="body" sz="quarter" idx="14"/>
          </p:nvPr>
        </p:nvSpPr>
        <p:spPr>
          <a:xfrm>
            <a:off x="4063203" y="1700212"/>
            <a:ext cx="4064400" cy="3090860"/>
          </a:xfrm>
          <a:solidFill>
            <a:schemeClr val="bg2"/>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9" name="Text Placeholder 6">
            <a:extLst>
              <a:ext uri="{FF2B5EF4-FFF2-40B4-BE49-F238E27FC236}">
                <a16:creationId xmlns:a16="http://schemas.microsoft.com/office/drawing/2014/main" id="{1E8584C6-E923-4DCC-0445-AF5EE2ACAE1F}"/>
              </a:ext>
            </a:extLst>
          </p:cNvPr>
          <p:cNvSpPr>
            <a:spLocks noGrp="1"/>
          </p:cNvSpPr>
          <p:nvPr>
            <p:ph type="body" sz="quarter" idx="15"/>
          </p:nvPr>
        </p:nvSpPr>
        <p:spPr>
          <a:xfrm>
            <a:off x="8126407" y="1700212"/>
            <a:ext cx="4064400" cy="3090860"/>
          </a:xfrm>
          <a:solidFill>
            <a:schemeClr val="accent4"/>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6" name="Text Placeholder 10">
            <a:extLst>
              <a:ext uri="{FF2B5EF4-FFF2-40B4-BE49-F238E27FC236}">
                <a16:creationId xmlns:a16="http://schemas.microsoft.com/office/drawing/2014/main" id="{66DB4491-3837-47C8-CD78-57A459C6B28C}"/>
              </a:ext>
            </a:extLst>
          </p:cNvPr>
          <p:cNvSpPr>
            <a:spLocks noGrp="1"/>
          </p:cNvSpPr>
          <p:nvPr>
            <p:ph type="body" sz="quarter" idx="23"/>
          </p:nvPr>
        </p:nvSpPr>
        <p:spPr>
          <a:xfrm>
            <a:off x="-1"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10">
            <a:extLst>
              <a:ext uri="{FF2B5EF4-FFF2-40B4-BE49-F238E27FC236}">
                <a16:creationId xmlns:a16="http://schemas.microsoft.com/office/drawing/2014/main" id="{6F169D55-9E9E-C183-5331-7F329C1E5DBF}"/>
              </a:ext>
            </a:extLst>
          </p:cNvPr>
          <p:cNvSpPr>
            <a:spLocks noGrp="1"/>
          </p:cNvSpPr>
          <p:nvPr>
            <p:ph type="body" sz="quarter" idx="24"/>
          </p:nvPr>
        </p:nvSpPr>
        <p:spPr>
          <a:xfrm>
            <a:off x="4063799"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10">
            <a:extLst>
              <a:ext uri="{FF2B5EF4-FFF2-40B4-BE49-F238E27FC236}">
                <a16:creationId xmlns:a16="http://schemas.microsoft.com/office/drawing/2014/main" id="{6450FC92-1339-1AF8-F1D6-0423B703C590}"/>
              </a:ext>
            </a:extLst>
          </p:cNvPr>
          <p:cNvSpPr>
            <a:spLocks noGrp="1"/>
          </p:cNvSpPr>
          <p:nvPr>
            <p:ph type="body" sz="quarter" idx="25"/>
          </p:nvPr>
        </p:nvSpPr>
        <p:spPr>
          <a:xfrm>
            <a:off x="8127600"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7">
            <a:extLst>
              <a:ext uri="{FF2B5EF4-FFF2-40B4-BE49-F238E27FC236}">
                <a16:creationId xmlns:a16="http://schemas.microsoft.com/office/drawing/2014/main" id="{E3382FB8-91E1-81FB-8E24-599F597203B5}"/>
              </a:ext>
            </a:extLst>
          </p:cNvPr>
          <p:cNvSpPr>
            <a:spLocks noGrp="1"/>
          </p:cNvSpPr>
          <p:nvPr>
            <p:ph type="body" sz="quarter" idx="26"/>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8931691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085658"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085657" y="1402043"/>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4085658"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4085657" y="4470680"/>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 Placeholder 7">
            <a:extLst>
              <a:ext uri="{FF2B5EF4-FFF2-40B4-BE49-F238E27FC236}">
                <a16:creationId xmlns:a16="http://schemas.microsoft.com/office/drawing/2014/main" id="{2C2B3DEC-A19D-306E-5322-DCBB7AE42D87}"/>
              </a:ext>
            </a:extLst>
          </p:cNvPr>
          <p:cNvSpPr>
            <a:spLocks noGrp="1"/>
          </p:cNvSpPr>
          <p:nvPr>
            <p:ph type="body" sz="quarter" idx="22"/>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3219337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our Bios or Points Colour">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085658"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085657" y="1402043"/>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4085658"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4085657" y="4470680"/>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descr="A picture containing icon&#10;&#10;Description automatically generated">
            <a:extLst>
              <a:ext uri="{FF2B5EF4-FFF2-40B4-BE49-F238E27FC236}">
                <a16:creationId xmlns:a16="http://schemas.microsoft.com/office/drawing/2014/main" id="{1122E8FA-1463-9890-A985-DB2D2D36F31B}"/>
              </a:ext>
            </a:extLst>
          </p:cNvPr>
          <p:cNvPicPr>
            <a:picLocks noChangeAspect="1"/>
          </p:cNvPicPr>
          <p:nvPr userDrawn="1"/>
        </p:nvPicPr>
        <p:blipFill>
          <a:blip r:embed="rId2"/>
          <a:stretch>
            <a:fillRect/>
          </a:stretch>
        </p:blipFill>
        <p:spPr>
          <a:xfrm>
            <a:off x="11185200" y="6490800"/>
            <a:ext cx="744959" cy="266851"/>
          </a:xfrm>
          <a:prstGeom prst="rect">
            <a:avLst/>
          </a:prstGeom>
        </p:spPr>
      </p:pic>
      <p:sp>
        <p:nvSpPr>
          <p:cNvPr id="6" name="Text Placeholder 7">
            <a:extLst>
              <a:ext uri="{FF2B5EF4-FFF2-40B4-BE49-F238E27FC236}">
                <a16:creationId xmlns:a16="http://schemas.microsoft.com/office/drawing/2014/main" id="{CA01AA03-8BDE-4F1C-FEE1-E737F14ADE5F}"/>
              </a:ext>
            </a:extLst>
          </p:cNvPr>
          <p:cNvSpPr>
            <a:spLocks noGrp="1"/>
          </p:cNvSpPr>
          <p:nvPr>
            <p:ph type="body" sz="quarter" idx="22"/>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2245074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x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8" y="4470680"/>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2884545"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2884545" y="1402043"/>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2884545"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2884545" y="4470680"/>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5157902" y="36036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5157902" y="1402043"/>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Picture Placeholder 8">
            <a:extLst>
              <a:ext uri="{FF2B5EF4-FFF2-40B4-BE49-F238E27FC236}">
                <a16:creationId xmlns:a16="http://schemas.microsoft.com/office/drawing/2014/main" id="{A2833492-7056-4D94-233A-B301E7AD6E96}"/>
              </a:ext>
            </a:extLst>
          </p:cNvPr>
          <p:cNvSpPr>
            <a:spLocks noGrp="1"/>
          </p:cNvSpPr>
          <p:nvPr>
            <p:ph type="pic" sz="quarter" idx="24"/>
          </p:nvPr>
        </p:nvSpPr>
        <p:spPr>
          <a:xfrm>
            <a:off x="5157902" y="3429000"/>
            <a:ext cx="912812" cy="813957"/>
          </a:xfrm>
          <a:solidFill>
            <a:schemeClr val="bg1">
              <a:lumMod val="85000"/>
            </a:schemeClr>
          </a:solidFill>
        </p:spPr>
        <p:txBody>
          <a:bodyPr/>
          <a:lstStyle/>
          <a:p>
            <a:r>
              <a:rPr lang="en-GB"/>
              <a:t>Click icon to add picture</a:t>
            </a:r>
          </a:p>
        </p:txBody>
      </p:sp>
      <p:sp>
        <p:nvSpPr>
          <p:cNvPr id="10" name="Text Placeholder 10">
            <a:extLst>
              <a:ext uri="{FF2B5EF4-FFF2-40B4-BE49-F238E27FC236}">
                <a16:creationId xmlns:a16="http://schemas.microsoft.com/office/drawing/2014/main" id="{5DC5F281-2419-2AAA-6718-4138A9C71C5D}"/>
              </a:ext>
            </a:extLst>
          </p:cNvPr>
          <p:cNvSpPr>
            <a:spLocks noGrp="1"/>
          </p:cNvSpPr>
          <p:nvPr>
            <p:ph type="body" sz="quarter" idx="25"/>
          </p:nvPr>
        </p:nvSpPr>
        <p:spPr>
          <a:xfrm>
            <a:off x="5157902" y="4470680"/>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 Placeholder 7">
            <a:extLst>
              <a:ext uri="{FF2B5EF4-FFF2-40B4-BE49-F238E27FC236}">
                <a16:creationId xmlns:a16="http://schemas.microsoft.com/office/drawing/2014/main" id="{2D6E414F-6227-9877-704A-CA539A9ED292}"/>
              </a:ext>
            </a:extLst>
          </p:cNvPr>
          <p:cNvSpPr>
            <a:spLocks noGrp="1"/>
          </p:cNvSpPr>
          <p:nvPr>
            <p:ph type="body" sz="quarter" idx="26"/>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9602079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ix Bios or Points Colour">
    <p:bg>
      <p:bgPr>
        <a:solidFill>
          <a:schemeClr val="accent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7"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7"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2884993"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2884993"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2884993"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2884993"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Picture Placeholder 8">
            <a:extLst>
              <a:ext uri="{FF2B5EF4-FFF2-40B4-BE49-F238E27FC236}">
                <a16:creationId xmlns:a16="http://schemas.microsoft.com/office/drawing/2014/main" id="{6D26F4A7-85E7-EFF5-2674-9D3EB77806CF}"/>
              </a:ext>
            </a:extLst>
          </p:cNvPr>
          <p:cNvSpPr>
            <a:spLocks noGrp="1"/>
          </p:cNvSpPr>
          <p:nvPr>
            <p:ph type="pic" sz="quarter" idx="22"/>
          </p:nvPr>
        </p:nvSpPr>
        <p:spPr>
          <a:xfrm>
            <a:off x="5158800" y="360363"/>
            <a:ext cx="912812" cy="944562"/>
          </a:xfrm>
          <a:solidFill>
            <a:schemeClr val="bg1">
              <a:lumMod val="85000"/>
            </a:schemeClr>
          </a:solidFill>
        </p:spPr>
        <p:txBody>
          <a:bodyPr/>
          <a:lstStyle/>
          <a:p>
            <a:r>
              <a:rPr lang="en-GB"/>
              <a:t>Click icon to add picture</a:t>
            </a:r>
          </a:p>
        </p:txBody>
      </p:sp>
      <p:sp>
        <p:nvSpPr>
          <p:cNvPr id="8" name="Text Placeholder 10">
            <a:extLst>
              <a:ext uri="{FF2B5EF4-FFF2-40B4-BE49-F238E27FC236}">
                <a16:creationId xmlns:a16="http://schemas.microsoft.com/office/drawing/2014/main" id="{505C3229-E616-5FC6-A49C-64DF93633D7F}"/>
              </a:ext>
            </a:extLst>
          </p:cNvPr>
          <p:cNvSpPr>
            <a:spLocks noGrp="1"/>
          </p:cNvSpPr>
          <p:nvPr>
            <p:ph type="body" sz="quarter" idx="23"/>
          </p:nvPr>
        </p:nvSpPr>
        <p:spPr>
          <a:xfrm>
            <a:off x="5158800"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8">
            <a:extLst>
              <a:ext uri="{FF2B5EF4-FFF2-40B4-BE49-F238E27FC236}">
                <a16:creationId xmlns:a16="http://schemas.microsoft.com/office/drawing/2014/main" id="{BE77885D-9E75-D01A-7919-50DD548B0D55}"/>
              </a:ext>
            </a:extLst>
          </p:cNvPr>
          <p:cNvSpPr>
            <a:spLocks noGrp="1"/>
          </p:cNvSpPr>
          <p:nvPr>
            <p:ph type="pic" sz="quarter" idx="24"/>
          </p:nvPr>
        </p:nvSpPr>
        <p:spPr>
          <a:xfrm>
            <a:off x="5158800" y="3429000"/>
            <a:ext cx="912812" cy="813957"/>
          </a:xfrm>
          <a:solidFill>
            <a:schemeClr val="bg1">
              <a:lumMod val="85000"/>
            </a:schemeClr>
          </a:solidFill>
        </p:spPr>
        <p:txBody>
          <a:bodyPr/>
          <a:lstStyle/>
          <a:p>
            <a:r>
              <a:rPr lang="en-GB"/>
              <a:t>Click icon to add picture</a:t>
            </a:r>
          </a:p>
        </p:txBody>
      </p:sp>
      <p:sp>
        <p:nvSpPr>
          <p:cNvPr id="18" name="Text Placeholder 10">
            <a:extLst>
              <a:ext uri="{FF2B5EF4-FFF2-40B4-BE49-F238E27FC236}">
                <a16:creationId xmlns:a16="http://schemas.microsoft.com/office/drawing/2014/main" id="{A65DA24C-CCEB-ED93-3696-18640743D977}"/>
              </a:ext>
            </a:extLst>
          </p:cNvPr>
          <p:cNvSpPr>
            <a:spLocks noGrp="1"/>
          </p:cNvSpPr>
          <p:nvPr>
            <p:ph type="body" sz="quarter" idx="25"/>
          </p:nvPr>
        </p:nvSpPr>
        <p:spPr>
          <a:xfrm>
            <a:off x="5158800"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9" name="Picture 18" descr="A picture containing icon&#10;&#10;Description automatically generated">
            <a:extLst>
              <a:ext uri="{FF2B5EF4-FFF2-40B4-BE49-F238E27FC236}">
                <a16:creationId xmlns:a16="http://schemas.microsoft.com/office/drawing/2014/main" id="{F41860C6-E40A-855F-96B8-BF328AAFD83B}"/>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20" name="Text Placeholder 7">
            <a:extLst>
              <a:ext uri="{FF2B5EF4-FFF2-40B4-BE49-F238E27FC236}">
                <a16:creationId xmlns:a16="http://schemas.microsoft.com/office/drawing/2014/main" id="{49628408-1099-99E6-DC54-A887E801369B}"/>
              </a:ext>
            </a:extLst>
          </p:cNvPr>
          <p:cNvSpPr>
            <a:spLocks noGrp="1"/>
          </p:cNvSpPr>
          <p:nvPr>
            <p:ph type="body" sz="quarter" idx="26"/>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1987680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ight Bios or Points">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3463730"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3463730"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6316272" y="36036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6316272"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Picture Placeholder 8">
            <a:extLst>
              <a:ext uri="{FF2B5EF4-FFF2-40B4-BE49-F238E27FC236}">
                <a16:creationId xmlns:a16="http://schemas.microsoft.com/office/drawing/2014/main" id="{21E3DE34-7503-C975-7B95-209EA6410186}"/>
              </a:ext>
            </a:extLst>
          </p:cNvPr>
          <p:cNvSpPr>
            <a:spLocks noGrp="1"/>
          </p:cNvSpPr>
          <p:nvPr>
            <p:ph type="pic" sz="quarter" idx="26"/>
          </p:nvPr>
        </p:nvSpPr>
        <p:spPr>
          <a:xfrm>
            <a:off x="9168813" y="360363"/>
            <a:ext cx="912812" cy="944562"/>
          </a:xfrm>
          <a:solidFill>
            <a:schemeClr val="bg1">
              <a:lumMod val="85000"/>
            </a:schemeClr>
          </a:solidFill>
        </p:spPr>
        <p:txBody>
          <a:bodyPr/>
          <a:lstStyle/>
          <a:p>
            <a:r>
              <a:rPr lang="en-GB"/>
              <a:t>Click icon to add picture</a:t>
            </a:r>
          </a:p>
        </p:txBody>
      </p:sp>
      <p:sp>
        <p:nvSpPr>
          <p:cNvPr id="19" name="Text Placeholder 10">
            <a:extLst>
              <a:ext uri="{FF2B5EF4-FFF2-40B4-BE49-F238E27FC236}">
                <a16:creationId xmlns:a16="http://schemas.microsoft.com/office/drawing/2014/main" id="{984E875C-2BFB-CCDC-B51D-9F003A3C4ACC}"/>
              </a:ext>
            </a:extLst>
          </p:cNvPr>
          <p:cNvSpPr>
            <a:spLocks noGrp="1"/>
          </p:cNvSpPr>
          <p:nvPr>
            <p:ph type="body" sz="quarter" idx="27"/>
          </p:nvPr>
        </p:nvSpPr>
        <p:spPr>
          <a:xfrm>
            <a:off x="9168813"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611188"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611188"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346373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3463730"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6" name="Picture Placeholder 8">
            <a:extLst>
              <a:ext uri="{FF2B5EF4-FFF2-40B4-BE49-F238E27FC236}">
                <a16:creationId xmlns:a16="http://schemas.microsoft.com/office/drawing/2014/main" id="{B38EB914-E1B8-6009-80D0-DCD7B0D9807F}"/>
              </a:ext>
            </a:extLst>
          </p:cNvPr>
          <p:cNvSpPr>
            <a:spLocks noGrp="1"/>
          </p:cNvSpPr>
          <p:nvPr>
            <p:ph type="pic" sz="quarter" idx="32"/>
          </p:nvPr>
        </p:nvSpPr>
        <p:spPr>
          <a:xfrm>
            <a:off x="6316272" y="3429000"/>
            <a:ext cx="912812" cy="944562"/>
          </a:xfrm>
          <a:solidFill>
            <a:schemeClr val="bg1">
              <a:lumMod val="85000"/>
            </a:schemeClr>
          </a:solidFill>
        </p:spPr>
        <p:txBody>
          <a:bodyPr/>
          <a:lstStyle/>
          <a:p>
            <a:r>
              <a:rPr lang="en-GB"/>
              <a:t>Click icon to add picture</a:t>
            </a:r>
          </a:p>
        </p:txBody>
      </p:sp>
      <p:sp>
        <p:nvSpPr>
          <p:cNvPr id="27" name="Text Placeholder 10">
            <a:extLst>
              <a:ext uri="{FF2B5EF4-FFF2-40B4-BE49-F238E27FC236}">
                <a16:creationId xmlns:a16="http://schemas.microsoft.com/office/drawing/2014/main" id="{C209CE73-94CE-F886-59A2-966F9C6C9D61}"/>
              </a:ext>
            </a:extLst>
          </p:cNvPr>
          <p:cNvSpPr>
            <a:spLocks noGrp="1"/>
          </p:cNvSpPr>
          <p:nvPr>
            <p:ph type="body" sz="quarter" idx="33"/>
          </p:nvPr>
        </p:nvSpPr>
        <p:spPr>
          <a:xfrm>
            <a:off x="6316272"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8" name="Picture Placeholder 8">
            <a:extLst>
              <a:ext uri="{FF2B5EF4-FFF2-40B4-BE49-F238E27FC236}">
                <a16:creationId xmlns:a16="http://schemas.microsoft.com/office/drawing/2014/main" id="{84F94409-C4C6-D558-396D-0A711B7F501A}"/>
              </a:ext>
            </a:extLst>
          </p:cNvPr>
          <p:cNvSpPr>
            <a:spLocks noGrp="1"/>
          </p:cNvSpPr>
          <p:nvPr>
            <p:ph type="pic" sz="quarter" idx="34"/>
          </p:nvPr>
        </p:nvSpPr>
        <p:spPr>
          <a:xfrm>
            <a:off x="9168813" y="3429000"/>
            <a:ext cx="912812" cy="944562"/>
          </a:xfrm>
          <a:solidFill>
            <a:schemeClr val="bg1">
              <a:lumMod val="85000"/>
            </a:schemeClr>
          </a:solidFill>
        </p:spPr>
        <p:txBody>
          <a:bodyPr/>
          <a:lstStyle/>
          <a:p>
            <a:r>
              <a:rPr lang="en-GB"/>
              <a:t>Click icon to add picture</a:t>
            </a:r>
          </a:p>
        </p:txBody>
      </p:sp>
      <p:sp>
        <p:nvSpPr>
          <p:cNvPr id="29" name="Text Placeholder 10">
            <a:extLst>
              <a:ext uri="{FF2B5EF4-FFF2-40B4-BE49-F238E27FC236}">
                <a16:creationId xmlns:a16="http://schemas.microsoft.com/office/drawing/2014/main" id="{B74DF1AC-0A97-31CC-D4F5-6FFB708F80CE}"/>
              </a:ext>
            </a:extLst>
          </p:cNvPr>
          <p:cNvSpPr>
            <a:spLocks noGrp="1"/>
          </p:cNvSpPr>
          <p:nvPr>
            <p:ph type="body" sz="quarter" idx="35"/>
          </p:nvPr>
        </p:nvSpPr>
        <p:spPr>
          <a:xfrm>
            <a:off x="9168813"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7">
            <a:extLst>
              <a:ext uri="{FF2B5EF4-FFF2-40B4-BE49-F238E27FC236}">
                <a16:creationId xmlns:a16="http://schemas.microsoft.com/office/drawing/2014/main" id="{E6168738-8D5B-5F27-103E-5850EA6EAB4D}"/>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283771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ight Bios or Points Colour">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3463730"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3463730"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6316272" y="36036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6316272"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Picture Placeholder 8">
            <a:extLst>
              <a:ext uri="{FF2B5EF4-FFF2-40B4-BE49-F238E27FC236}">
                <a16:creationId xmlns:a16="http://schemas.microsoft.com/office/drawing/2014/main" id="{21E3DE34-7503-C975-7B95-209EA6410186}"/>
              </a:ext>
            </a:extLst>
          </p:cNvPr>
          <p:cNvSpPr>
            <a:spLocks noGrp="1"/>
          </p:cNvSpPr>
          <p:nvPr>
            <p:ph type="pic" sz="quarter" idx="26"/>
          </p:nvPr>
        </p:nvSpPr>
        <p:spPr>
          <a:xfrm>
            <a:off x="9168813" y="360363"/>
            <a:ext cx="912812" cy="944562"/>
          </a:xfrm>
          <a:solidFill>
            <a:schemeClr val="bg1">
              <a:lumMod val="85000"/>
            </a:schemeClr>
          </a:solidFill>
        </p:spPr>
        <p:txBody>
          <a:bodyPr/>
          <a:lstStyle/>
          <a:p>
            <a:r>
              <a:rPr lang="en-GB"/>
              <a:t>Click icon to add picture</a:t>
            </a:r>
          </a:p>
        </p:txBody>
      </p:sp>
      <p:sp>
        <p:nvSpPr>
          <p:cNvPr id="19" name="Text Placeholder 10">
            <a:extLst>
              <a:ext uri="{FF2B5EF4-FFF2-40B4-BE49-F238E27FC236}">
                <a16:creationId xmlns:a16="http://schemas.microsoft.com/office/drawing/2014/main" id="{984E875C-2BFB-CCDC-B51D-9F003A3C4ACC}"/>
              </a:ext>
            </a:extLst>
          </p:cNvPr>
          <p:cNvSpPr>
            <a:spLocks noGrp="1"/>
          </p:cNvSpPr>
          <p:nvPr>
            <p:ph type="body" sz="quarter" idx="27"/>
          </p:nvPr>
        </p:nvSpPr>
        <p:spPr>
          <a:xfrm>
            <a:off x="9168813"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611188"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611188"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346373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3463730"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6" name="Picture Placeholder 8">
            <a:extLst>
              <a:ext uri="{FF2B5EF4-FFF2-40B4-BE49-F238E27FC236}">
                <a16:creationId xmlns:a16="http://schemas.microsoft.com/office/drawing/2014/main" id="{B38EB914-E1B8-6009-80D0-DCD7B0D9807F}"/>
              </a:ext>
            </a:extLst>
          </p:cNvPr>
          <p:cNvSpPr>
            <a:spLocks noGrp="1"/>
          </p:cNvSpPr>
          <p:nvPr>
            <p:ph type="pic" sz="quarter" idx="32"/>
          </p:nvPr>
        </p:nvSpPr>
        <p:spPr>
          <a:xfrm>
            <a:off x="6316272" y="3429000"/>
            <a:ext cx="912812" cy="944562"/>
          </a:xfrm>
          <a:solidFill>
            <a:schemeClr val="bg1">
              <a:lumMod val="85000"/>
            </a:schemeClr>
          </a:solidFill>
        </p:spPr>
        <p:txBody>
          <a:bodyPr/>
          <a:lstStyle/>
          <a:p>
            <a:r>
              <a:rPr lang="en-GB"/>
              <a:t>Click icon to add picture</a:t>
            </a:r>
          </a:p>
        </p:txBody>
      </p:sp>
      <p:sp>
        <p:nvSpPr>
          <p:cNvPr id="27" name="Text Placeholder 10">
            <a:extLst>
              <a:ext uri="{FF2B5EF4-FFF2-40B4-BE49-F238E27FC236}">
                <a16:creationId xmlns:a16="http://schemas.microsoft.com/office/drawing/2014/main" id="{C209CE73-94CE-F886-59A2-966F9C6C9D61}"/>
              </a:ext>
            </a:extLst>
          </p:cNvPr>
          <p:cNvSpPr>
            <a:spLocks noGrp="1"/>
          </p:cNvSpPr>
          <p:nvPr>
            <p:ph type="body" sz="quarter" idx="33"/>
          </p:nvPr>
        </p:nvSpPr>
        <p:spPr>
          <a:xfrm>
            <a:off x="6316272"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8" name="Picture Placeholder 8">
            <a:extLst>
              <a:ext uri="{FF2B5EF4-FFF2-40B4-BE49-F238E27FC236}">
                <a16:creationId xmlns:a16="http://schemas.microsoft.com/office/drawing/2014/main" id="{84F94409-C4C6-D558-396D-0A711B7F501A}"/>
              </a:ext>
            </a:extLst>
          </p:cNvPr>
          <p:cNvSpPr>
            <a:spLocks noGrp="1"/>
          </p:cNvSpPr>
          <p:nvPr>
            <p:ph type="pic" sz="quarter" idx="34"/>
          </p:nvPr>
        </p:nvSpPr>
        <p:spPr>
          <a:xfrm>
            <a:off x="9168813" y="3429000"/>
            <a:ext cx="912812" cy="944562"/>
          </a:xfrm>
          <a:solidFill>
            <a:schemeClr val="bg1">
              <a:lumMod val="85000"/>
            </a:schemeClr>
          </a:solidFill>
        </p:spPr>
        <p:txBody>
          <a:bodyPr/>
          <a:lstStyle/>
          <a:p>
            <a:r>
              <a:rPr lang="en-GB"/>
              <a:t>Click icon to add picture</a:t>
            </a:r>
          </a:p>
        </p:txBody>
      </p:sp>
      <p:sp>
        <p:nvSpPr>
          <p:cNvPr id="29" name="Text Placeholder 10">
            <a:extLst>
              <a:ext uri="{FF2B5EF4-FFF2-40B4-BE49-F238E27FC236}">
                <a16:creationId xmlns:a16="http://schemas.microsoft.com/office/drawing/2014/main" id="{B74DF1AC-0A97-31CC-D4F5-6FFB708F80CE}"/>
              </a:ext>
            </a:extLst>
          </p:cNvPr>
          <p:cNvSpPr>
            <a:spLocks noGrp="1"/>
          </p:cNvSpPr>
          <p:nvPr>
            <p:ph type="body" sz="quarter" idx="35"/>
          </p:nvPr>
        </p:nvSpPr>
        <p:spPr>
          <a:xfrm>
            <a:off x="9168813"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picture containing icon&#10;&#10;Description automatically generated">
            <a:extLst>
              <a:ext uri="{FF2B5EF4-FFF2-40B4-BE49-F238E27FC236}">
                <a16:creationId xmlns:a16="http://schemas.microsoft.com/office/drawing/2014/main" id="{359C4CDB-0328-FA6A-95B2-0C74990EC835}"/>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877F2E51-AD2B-D8DF-27F6-42C5ABA55C66}"/>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8766660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140204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36036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140204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2512094"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2512094" y="4470680"/>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631190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6313906" y="4470680"/>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7">
            <a:extLst>
              <a:ext uri="{FF2B5EF4-FFF2-40B4-BE49-F238E27FC236}">
                <a16:creationId xmlns:a16="http://schemas.microsoft.com/office/drawing/2014/main" id="{2A9B47E0-D7F7-F166-C131-6A1276F2AE47}"/>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8561772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ve Bios or Points Colour">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36036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2512094"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2512094" y="4470680"/>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631190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6313906" y="4470680"/>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picture containing icon&#10;&#10;Description automatically generated">
            <a:extLst>
              <a:ext uri="{FF2B5EF4-FFF2-40B4-BE49-F238E27FC236}">
                <a16:creationId xmlns:a16="http://schemas.microsoft.com/office/drawing/2014/main" id="{1795C84E-ACFE-771C-4057-F8C05E57C21F}"/>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75A95715-94EB-D668-F341-0A539BFEF240}"/>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759732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170021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274189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170021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274189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170021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274189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7">
            <a:extLst>
              <a:ext uri="{FF2B5EF4-FFF2-40B4-BE49-F238E27FC236}">
                <a16:creationId xmlns:a16="http://schemas.microsoft.com/office/drawing/2014/main" id="{79064379-9CFD-9966-95F6-FA27B1611420}"/>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8322847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mage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p>
            <a:r>
              <a:rPr lang="en-US"/>
              <a:t>Logo</a:t>
            </a:r>
          </a:p>
        </p:txBody>
      </p:sp>
      <p:sp>
        <p:nvSpPr>
          <p:cNvPr id="8" name="Picture Placeholder 7">
            <a:extLst>
              <a:ext uri="{FF2B5EF4-FFF2-40B4-BE49-F238E27FC236}">
                <a16:creationId xmlns:a16="http://schemas.microsoft.com/office/drawing/2014/main" id="{9176CDF8-E9FC-1871-6909-D60B92357BE3}"/>
              </a:ext>
            </a:extLst>
          </p:cNvPr>
          <p:cNvSpPr>
            <a:spLocks noGrp="1"/>
          </p:cNvSpPr>
          <p:nvPr>
            <p:ph type="pic" sz="quarter" idx="13"/>
          </p:nvPr>
        </p:nvSpPr>
        <p:spPr>
          <a:xfrm>
            <a:off x="0" y="0"/>
            <a:ext cx="12192000" cy="3271838"/>
          </a:xfrm>
          <a:solidFill>
            <a:schemeClr val="bg1">
              <a:lumMod val="85000"/>
            </a:schemeClr>
          </a:solidFill>
        </p:spPr>
        <p:txBody>
          <a:bodyPr/>
          <a:lstStyle/>
          <a:p>
            <a:r>
              <a:rPr lang="en-GB"/>
              <a:t>Click icon to add picture</a:t>
            </a:r>
          </a:p>
        </p:txBody>
      </p:sp>
      <p:sp>
        <p:nvSpPr>
          <p:cNvPr id="9" name="Text Placeholder 8">
            <a:extLst>
              <a:ext uri="{FF2B5EF4-FFF2-40B4-BE49-F238E27FC236}">
                <a16:creationId xmlns:a16="http://schemas.microsoft.com/office/drawing/2014/main" id="{F7059031-0E56-A1FF-238A-EDE49F3F0E9A}"/>
              </a:ext>
            </a:extLst>
          </p:cNvPr>
          <p:cNvSpPr>
            <a:spLocks noGrp="1"/>
          </p:cNvSpPr>
          <p:nvPr>
            <p:ph type="body" sz="quarter" idx="16"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3" name="Date Placeholder 12">
            <a:extLst>
              <a:ext uri="{FF2B5EF4-FFF2-40B4-BE49-F238E27FC236}">
                <a16:creationId xmlns:a16="http://schemas.microsoft.com/office/drawing/2014/main" id="{5EDFCD7F-67F0-5A7A-6BAB-ADA3918514FA}"/>
              </a:ext>
            </a:extLst>
          </p:cNvPr>
          <p:cNvSpPr>
            <a:spLocks noGrp="1"/>
          </p:cNvSpPr>
          <p:nvPr>
            <p:ph type="dt" sz="half" idx="17"/>
          </p:nvPr>
        </p:nvSpPr>
        <p:spPr/>
        <p:txBody>
          <a:bodyPr/>
          <a:lstStyle>
            <a:lvl1pPr>
              <a:defRPr>
                <a:solidFill>
                  <a:schemeClr val="bg1"/>
                </a:solidFill>
              </a:defRPr>
            </a:lvl1pPr>
          </a:lstStyle>
          <a:p>
            <a:r>
              <a:rPr lang="en-US"/>
              <a:t>DD/MM/YYYY</a:t>
            </a:r>
            <a:endParaRPr lang="en-GB"/>
          </a:p>
        </p:txBody>
      </p:sp>
      <p:sp>
        <p:nvSpPr>
          <p:cNvPr id="14" name="Footer Placeholder 13">
            <a:extLst>
              <a:ext uri="{FF2B5EF4-FFF2-40B4-BE49-F238E27FC236}">
                <a16:creationId xmlns:a16="http://schemas.microsoft.com/office/drawing/2014/main" id="{EC78E9F1-EFFE-2B3A-0531-5262DDC337B7}"/>
              </a:ext>
            </a:extLst>
          </p:cNvPr>
          <p:cNvSpPr>
            <a:spLocks noGrp="1"/>
          </p:cNvSpPr>
          <p:nvPr>
            <p:ph type="ftr" sz="quarter" idx="18"/>
          </p:nvPr>
        </p:nvSpPr>
        <p:spPr/>
        <p:txBody>
          <a:bodyPr/>
          <a:lstStyle>
            <a:lvl1pPr>
              <a:defRPr>
                <a:solidFill>
                  <a:schemeClr val="bg1"/>
                </a:solidFill>
              </a:defRPr>
            </a:lvl1pPr>
          </a:lstStyle>
          <a:p>
            <a:r>
              <a:rPr lang="en-GB"/>
              <a:t>Private &amp; Confidential</a:t>
            </a:r>
          </a:p>
        </p:txBody>
      </p:sp>
      <p:pic>
        <p:nvPicPr>
          <p:cNvPr id="4" name="Picture 3" descr="A picture containing icon&#10;&#10;Description automatically generated">
            <a:extLst>
              <a:ext uri="{FF2B5EF4-FFF2-40B4-BE49-F238E27FC236}">
                <a16:creationId xmlns:a16="http://schemas.microsoft.com/office/drawing/2014/main" id="{25881E0A-BD7A-4FF3-6844-CF031B34F73B}"/>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17654426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ree Bios or Points Colour">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170021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170021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170021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picture containing icon&#10;&#10;Description automatically generated">
            <a:extLst>
              <a:ext uri="{FF2B5EF4-FFF2-40B4-BE49-F238E27FC236}">
                <a16:creationId xmlns:a16="http://schemas.microsoft.com/office/drawing/2014/main" id="{B75376D3-DA67-7094-3DD4-E7CA04F74E8C}"/>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7871C730-4D0B-DBAC-10DB-3D600D5DD417}"/>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0953925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with Title and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73693-76C6-3A93-1513-F882F0919BF2}"/>
              </a:ext>
            </a:extLst>
          </p:cNvPr>
          <p:cNvSpPr>
            <a:spLocks noGrp="1"/>
          </p:cNvSpPr>
          <p:nvPr>
            <p:ph type="pic" sz="quarter" idx="13"/>
          </p:nvPr>
        </p:nvSpPr>
        <p:spPr>
          <a:xfrm>
            <a:off x="4614863" y="360363"/>
            <a:ext cx="6965950" cy="5697537"/>
          </a:xfrm>
          <a:solidFill>
            <a:schemeClr val="bg1">
              <a:lumMod val="85000"/>
            </a:schemeClr>
          </a:solidFill>
        </p:spPr>
        <p:txBody>
          <a:bodyPr/>
          <a:lstStyle/>
          <a:p>
            <a:r>
              <a:rPr lang="en-GB"/>
              <a:t>Click icon to add picture</a:t>
            </a:r>
          </a:p>
        </p:txBody>
      </p:sp>
      <p:sp>
        <p:nvSpPr>
          <p:cNvPr id="6" name="Text Placeholder 8">
            <a:extLst>
              <a:ext uri="{FF2B5EF4-FFF2-40B4-BE49-F238E27FC236}">
                <a16:creationId xmlns:a16="http://schemas.microsoft.com/office/drawing/2014/main" id="{314DD36D-C8D3-5E0A-7535-367B220ECE5E}"/>
              </a:ext>
            </a:extLst>
          </p:cNvPr>
          <p:cNvSpPr>
            <a:spLocks noGrp="1"/>
          </p:cNvSpPr>
          <p:nvPr>
            <p:ph type="body" sz="quarter" idx="14"/>
          </p:nvPr>
        </p:nvSpPr>
        <p:spPr>
          <a:xfrm>
            <a:off x="1322614" y="1126671"/>
            <a:ext cx="5143500" cy="3914659"/>
          </a:xfrm>
          <a:solidFill>
            <a:schemeClr val="bg2"/>
          </a:solidFill>
        </p:spPr>
        <p:txBody>
          <a:bodyPr lIns="288000" tIns="2268000" rIns="288000" bIns="28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E0BB1029-DBEB-CFF7-BF63-69B77C386F09}"/>
              </a:ext>
            </a:extLst>
          </p:cNvPr>
          <p:cNvSpPr>
            <a:spLocks noGrp="1"/>
          </p:cNvSpPr>
          <p:nvPr>
            <p:ph type="title"/>
          </p:nvPr>
        </p:nvSpPr>
        <p:spPr>
          <a:xfrm>
            <a:off x="1620000" y="1304925"/>
            <a:ext cx="4692000" cy="1601560"/>
          </a:xfrm>
        </p:spPr>
        <p:txBody>
          <a:bodyPr/>
          <a:lstStyle>
            <a:lvl1pPr>
              <a:defRPr>
                <a:solidFill>
                  <a:schemeClr val="bg1"/>
                </a:solidFill>
              </a:defRPr>
            </a:lvl1pPr>
          </a:lstStyle>
          <a:p>
            <a:r>
              <a:rPr lang="en-GB"/>
              <a:t>Click to edit Master title style</a:t>
            </a:r>
          </a:p>
        </p:txBody>
      </p:sp>
      <p:sp>
        <p:nvSpPr>
          <p:cNvPr id="3" name="Date Placeholder 2">
            <a:extLst>
              <a:ext uri="{FF2B5EF4-FFF2-40B4-BE49-F238E27FC236}">
                <a16:creationId xmlns:a16="http://schemas.microsoft.com/office/drawing/2014/main" id="{530AF0DD-CC3E-E547-D705-F8E54CB2AFEC}"/>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AF2EAC95-7B26-A45A-680F-4315C6BBBB59}"/>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43F7D095-F8C0-83F5-9852-2EB8E32FDDA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56C122F2-B4A6-A6EE-5071-B8E017CBEA23}"/>
              </a:ext>
            </a:extLst>
          </p:cNvPr>
          <p:cNvSpPr>
            <a:spLocks noGrp="1"/>
          </p:cNvSpPr>
          <p:nvPr>
            <p:ph type="body" sz="quarter" idx="15"/>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1930967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with Title and Caption Colour">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73693-76C6-3A93-1513-F882F0919BF2}"/>
              </a:ext>
            </a:extLst>
          </p:cNvPr>
          <p:cNvSpPr>
            <a:spLocks noGrp="1"/>
          </p:cNvSpPr>
          <p:nvPr>
            <p:ph type="pic" sz="quarter" idx="13"/>
          </p:nvPr>
        </p:nvSpPr>
        <p:spPr>
          <a:xfrm>
            <a:off x="4614863" y="360363"/>
            <a:ext cx="6965950" cy="5697537"/>
          </a:xfrm>
          <a:solidFill>
            <a:schemeClr val="bg1">
              <a:lumMod val="85000"/>
            </a:schemeClr>
          </a:solidFill>
        </p:spPr>
        <p:txBody>
          <a:bodyPr/>
          <a:lstStyle/>
          <a:p>
            <a:r>
              <a:rPr lang="en-GB"/>
              <a:t>Click icon to add picture</a:t>
            </a:r>
          </a:p>
        </p:txBody>
      </p:sp>
      <p:sp>
        <p:nvSpPr>
          <p:cNvPr id="9" name="Text Placeholder 8">
            <a:extLst>
              <a:ext uri="{FF2B5EF4-FFF2-40B4-BE49-F238E27FC236}">
                <a16:creationId xmlns:a16="http://schemas.microsoft.com/office/drawing/2014/main" id="{6CC63C38-101F-DF33-5C47-0411B4C8ACFA}"/>
              </a:ext>
            </a:extLst>
          </p:cNvPr>
          <p:cNvSpPr>
            <a:spLocks noGrp="1"/>
          </p:cNvSpPr>
          <p:nvPr>
            <p:ph type="body" sz="quarter" idx="14"/>
          </p:nvPr>
        </p:nvSpPr>
        <p:spPr>
          <a:xfrm>
            <a:off x="1322614" y="1126671"/>
            <a:ext cx="5143500" cy="3914659"/>
          </a:xfrm>
          <a:solidFill>
            <a:schemeClr val="bg1"/>
          </a:solidFill>
        </p:spPr>
        <p:txBody>
          <a:bodyPr lIns="288000" tIns="2268000" rIns="288000" bIns="288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E0BB1029-DBEB-CFF7-BF63-69B77C386F09}"/>
              </a:ext>
            </a:extLst>
          </p:cNvPr>
          <p:cNvSpPr>
            <a:spLocks noGrp="1"/>
          </p:cNvSpPr>
          <p:nvPr>
            <p:ph type="title"/>
          </p:nvPr>
        </p:nvSpPr>
        <p:spPr>
          <a:xfrm>
            <a:off x="1620000" y="1304925"/>
            <a:ext cx="4476000" cy="1601560"/>
          </a:xfrm>
        </p:spPr>
        <p:txBody>
          <a:bodyPr/>
          <a:lstStyle>
            <a:lvl1pPr>
              <a:defRPr>
                <a:solidFill>
                  <a:schemeClr val="tx2"/>
                </a:solidFill>
              </a:defRPr>
            </a:lvl1pPr>
          </a:lstStyle>
          <a:p>
            <a:r>
              <a:rPr lang="en-GB"/>
              <a:t>Click to edit Master title style</a:t>
            </a:r>
          </a:p>
        </p:txBody>
      </p:sp>
      <p:sp>
        <p:nvSpPr>
          <p:cNvPr id="3" name="Date Placeholder 2">
            <a:extLst>
              <a:ext uri="{FF2B5EF4-FFF2-40B4-BE49-F238E27FC236}">
                <a16:creationId xmlns:a16="http://schemas.microsoft.com/office/drawing/2014/main" id="{530AF0DD-CC3E-E547-D705-F8E54CB2AFEC}"/>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AF2EAC95-7B26-A45A-680F-4315C6BBBB59}"/>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43F7D095-F8C0-83F5-9852-2EB8E32FDDAF}"/>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8" name="Picture 7" descr="A picture containing icon&#10;&#10;Description automatically generated">
            <a:extLst>
              <a:ext uri="{FF2B5EF4-FFF2-40B4-BE49-F238E27FC236}">
                <a16:creationId xmlns:a16="http://schemas.microsoft.com/office/drawing/2014/main" id="{7778E55F-CCD2-DA17-102E-40A243E9CD03}"/>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BF4C4C67-4472-C8DB-08A6-DEBF1ADF50B3}"/>
              </a:ext>
            </a:extLst>
          </p:cNvPr>
          <p:cNvSpPr>
            <a:spLocks noGrp="1"/>
          </p:cNvSpPr>
          <p:nvPr>
            <p:ph type="body" sz="quarter" idx="15"/>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581198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40331A1-8A92-CF50-D213-B0D08DA0D122}"/>
              </a:ext>
            </a:extLst>
          </p:cNvPr>
          <p:cNvSpPr>
            <a:spLocks noGrp="1"/>
          </p:cNvSpPr>
          <p:nvPr>
            <p:ph type="pic" sz="quarter" idx="13"/>
          </p:nvPr>
        </p:nvSpPr>
        <p:spPr>
          <a:xfrm>
            <a:off x="0" y="0"/>
            <a:ext cx="12192000" cy="3429000"/>
          </a:xfrm>
          <a:solidFill>
            <a:schemeClr val="bg1">
              <a:lumMod val="85000"/>
            </a:schemeClr>
          </a:solidFill>
        </p:spPr>
        <p:txBody>
          <a:bodyPr/>
          <a:lstStyle/>
          <a:p>
            <a:r>
              <a:rPr lang="en-GB"/>
              <a:t>Click icon to add picture</a:t>
            </a:r>
          </a:p>
        </p:txBody>
      </p:sp>
      <p:sp>
        <p:nvSpPr>
          <p:cNvPr id="3" name="Date Placeholder 2">
            <a:extLst>
              <a:ext uri="{FF2B5EF4-FFF2-40B4-BE49-F238E27FC236}">
                <a16:creationId xmlns:a16="http://schemas.microsoft.com/office/drawing/2014/main" id="{3F4073B5-B584-E4D0-0A11-ADE7136BF990}"/>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494D9FB8-9792-8E4B-28E6-0D39CB23C340}"/>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4B72B0B9-00FD-966C-67DC-4958F2F99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itle 1">
            <a:extLst>
              <a:ext uri="{FF2B5EF4-FFF2-40B4-BE49-F238E27FC236}">
                <a16:creationId xmlns:a16="http://schemas.microsoft.com/office/drawing/2014/main" id="{F126B18D-2BF9-D282-634B-242AD412C4BE}"/>
              </a:ext>
            </a:extLst>
          </p:cNvPr>
          <p:cNvSpPr>
            <a:spLocks noGrp="1"/>
          </p:cNvSpPr>
          <p:nvPr>
            <p:ph type="title"/>
          </p:nvPr>
        </p:nvSpPr>
        <p:spPr>
          <a:xfrm>
            <a:off x="611189" y="3570513"/>
            <a:ext cx="8224800" cy="599605"/>
          </a:xfrm>
        </p:spPr>
        <p:txBody>
          <a:bodyPr/>
          <a:lstStyle>
            <a:lvl1pPr>
              <a:defRPr>
                <a:solidFill>
                  <a:schemeClr val="tx2"/>
                </a:solidFill>
              </a:defRPr>
            </a:lvl1pPr>
          </a:lstStyle>
          <a:p>
            <a:r>
              <a:rPr lang="en-GB"/>
              <a:t>Click to edit Master title style</a:t>
            </a:r>
          </a:p>
        </p:txBody>
      </p:sp>
      <p:sp>
        <p:nvSpPr>
          <p:cNvPr id="11" name="Text Placeholder 8">
            <a:extLst>
              <a:ext uri="{FF2B5EF4-FFF2-40B4-BE49-F238E27FC236}">
                <a16:creationId xmlns:a16="http://schemas.microsoft.com/office/drawing/2014/main" id="{54668AEF-9B00-96D4-19DF-0DF5BAE8ED45}"/>
              </a:ext>
            </a:extLst>
          </p:cNvPr>
          <p:cNvSpPr>
            <a:spLocks noGrp="1"/>
          </p:cNvSpPr>
          <p:nvPr>
            <p:ph type="body" sz="quarter" idx="14"/>
          </p:nvPr>
        </p:nvSpPr>
        <p:spPr>
          <a:xfrm>
            <a:off x="611188" y="4421624"/>
            <a:ext cx="3960000" cy="1636276"/>
          </a:xfrm>
        </p:spPr>
        <p:txBody>
          <a:bodyPr/>
          <a:lstStyle>
            <a:lvl1pPr>
              <a:spcAft>
                <a:spcPts val="100"/>
              </a:spcAft>
              <a:defRPr>
                <a:solidFill>
                  <a:schemeClr val="tx2"/>
                </a:solidFill>
              </a:defRPr>
            </a:lvl1pPr>
            <a:lvl2pPr>
              <a:spcAft>
                <a:spcPts val="100"/>
              </a:spcAft>
              <a:defRPr>
                <a:solidFill>
                  <a:schemeClr val="tx2"/>
                </a:solidFill>
              </a:defRPr>
            </a:lvl2pPr>
            <a:lvl3pPr>
              <a:spcAft>
                <a:spcPts val="100"/>
              </a:spcAft>
              <a:defRPr>
                <a:solidFill>
                  <a:schemeClr val="tx2"/>
                </a:solidFill>
              </a:defRPr>
            </a:lvl3pPr>
            <a:lvl4pPr>
              <a:spcAft>
                <a:spcPts val="100"/>
              </a:spcAft>
              <a:defRPr>
                <a:solidFill>
                  <a:schemeClr val="tx2"/>
                </a:solidFill>
              </a:defRPr>
            </a:lvl4pPr>
            <a:lvl5pPr>
              <a:spcAft>
                <a:spcPts val="100"/>
              </a:spcAft>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8">
            <a:extLst>
              <a:ext uri="{FF2B5EF4-FFF2-40B4-BE49-F238E27FC236}">
                <a16:creationId xmlns:a16="http://schemas.microsoft.com/office/drawing/2014/main" id="{EB974763-D11C-8CA1-0D1E-DECECE1E5A6F}"/>
              </a:ext>
            </a:extLst>
          </p:cNvPr>
          <p:cNvSpPr>
            <a:spLocks noGrp="1"/>
          </p:cNvSpPr>
          <p:nvPr>
            <p:ph type="body" sz="quarter" idx="15"/>
          </p:nvPr>
        </p:nvSpPr>
        <p:spPr>
          <a:xfrm>
            <a:off x="4875988" y="4421624"/>
            <a:ext cx="3960000" cy="1636276"/>
          </a:xfrm>
        </p:spPr>
        <p:txBody>
          <a:bodyPr/>
          <a:lstStyle>
            <a:lvl1pPr>
              <a:spcAft>
                <a:spcPts val="100"/>
              </a:spcAft>
              <a:defRPr>
                <a:solidFill>
                  <a:schemeClr val="tx2"/>
                </a:solidFill>
              </a:defRPr>
            </a:lvl1pPr>
            <a:lvl2pPr>
              <a:spcAft>
                <a:spcPts val="100"/>
              </a:spcAft>
              <a:defRPr>
                <a:solidFill>
                  <a:schemeClr val="tx2"/>
                </a:solidFill>
              </a:defRPr>
            </a:lvl2pPr>
            <a:lvl3pPr>
              <a:spcAft>
                <a:spcPts val="100"/>
              </a:spcAft>
              <a:defRPr>
                <a:solidFill>
                  <a:schemeClr val="tx2"/>
                </a:solidFill>
              </a:defRPr>
            </a:lvl3pPr>
            <a:lvl4pPr>
              <a:spcAft>
                <a:spcPts val="100"/>
              </a:spcAft>
              <a:defRPr>
                <a:solidFill>
                  <a:schemeClr val="tx2"/>
                </a:solidFill>
              </a:defRPr>
            </a:lvl4pPr>
            <a:lvl5pPr>
              <a:spcAft>
                <a:spcPts val="100"/>
              </a:spcAft>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8">
            <a:extLst>
              <a:ext uri="{FF2B5EF4-FFF2-40B4-BE49-F238E27FC236}">
                <a16:creationId xmlns:a16="http://schemas.microsoft.com/office/drawing/2014/main" id="{513ABED5-DD41-EDBD-ACB1-898B94F2B775}"/>
              </a:ext>
            </a:extLst>
          </p:cNvPr>
          <p:cNvSpPr>
            <a:spLocks noGrp="1"/>
          </p:cNvSpPr>
          <p:nvPr>
            <p:ph type="body" sz="quarter" idx="16" hasCustomPrompt="1"/>
          </p:nvPr>
        </p:nvSpPr>
        <p:spPr>
          <a:xfrm>
            <a:off x="611188" y="4170119"/>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Tree>
    <p:extLst>
      <p:ext uri="{BB962C8B-B14F-4D97-AF65-F5344CB8AC3E}">
        <p14:creationId xmlns:p14="http://schemas.microsoft.com/office/powerpoint/2010/main" val="140907280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act Slide White Text">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40331A1-8A92-CF50-D213-B0D08DA0D122}"/>
              </a:ext>
            </a:extLst>
          </p:cNvPr>
          <p:cNvSpPr>
            <a:spLocks noGrp="1"/>
          </p:cNvSpPr>
          <p:nvPr>
            <p:ph type="pic" sz="quarter" idx="13"/>
          </p:nvPr>
        </p:nvSpPr>
        <p:spPr>
          <a:xfrm>
            <a:off x="0" y="0"/>
            <a:ext cx="12192000" cy="3429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85CA2A73-0DC4-A63E-8ACB-6F123E3FDE69}"/>
              </a:ext>
            </a:extLst>
          </p:cNvPr>
          <p:cNvSpPr>
            <a:spLocks noGrp="1"/>
          </p:cNvSpPr>
          <p:nvPr>
            <p:ph type="title"/>
          </p:nvPr>
        </p:nvSpPr>
        <p:spPr>
          <a:xfrm>
            <a:off x="611189" y="3570513"/>
            <a:ext cx="8224800" cy="599605"/>
          </a:xfrm>
        </p:spPr>
        <p:txBody>
          <a:bodyPr/>
          <a:lstStyle>
            <a:lvl1pPr>
              <a:defRPr>
                <a:solidFill>
                  <a:schemeClr val="bg1"/>
                </a:solidFill>
              </a:defRPr>
            </a:lvl1pPr>
          </a:lstStyle>
          <a:p>
            <a:r>
              <a:rPr lang="en-GB"/>
              <a:t>Click to edit Master title style</a:t>
            </a:r>
          </a:p>
        </p:txBody>
      </p:sp>
      <p:sp>
        <p:nvSpPr>
          <p:cNvPr id="3" name="Date Placeholder 2">
            <a:extLst>
              <a:ext uri="{FF2B5EF4-FFF2-40B4-BE49-F238E27FC236}">
                <a16:creationId xmlns:a16="http://schemas.microsoft.com/office/drawing/2014/main" id="{3F4073B5-B584-E4D0-0A11-ADE7136BF990}"/>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494D9FB8-9792-8E4B-28E6-0D39CB23C340}"/>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4B72B0B9-00FD-966C-67DC-4958F2F99F1F}"/>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 Placeholder 8">
            <a:extLst>
              <a:ext uri="{FF2B5EF4-FFF2-40B4-BE49-F238E27FC236}">
                <a16:creationId xmlns:a16="http://schemas.microsoft.com/office/drawing/2014/main" id="{F7840DC4-DE61-DA63-9845-54447F75B0AD}"/>
              </a:ext>
            </a:extLst>
          </p:cNvPr>
          <p:cNvSpPr>
            <a:spLocks noGrp="1"/>
          </p:cNvSpPr>
          <p:nvPr>
            <p:ph type="body" sz="quarter" idx="14"/>
          </p:nvPr>
        </p:nvSpPr>
        <p:spPr>
          <a:xfrm>
            <a:off x="611188" y="4421624"/>
            <a:ext cx="3960000" cy="1636276"/>
          </a:xfrm>
        </p:spPr>
        <p:txBody>
          <a:bodyPr/>
          <a:lstStyle>
            <a:lvl1pPr>
              <a:spcAft>
                <a:spcPts val="100"/>
              </a:spcAft>
              <a:defRPr>
                <a:solidFill>
                  <a:schemeClr val="bg1"/>
                </a:solidFill>
              </a:defRPr>
            </a:lvl1pPr>
            <a:lvl2pPr>
              <a:spcAft>
                <a:spcPts val="100"/>
              </a:spcAft>
              <a:defRPr>
                <a:solidFill>
                  <a:schemeClr val="bg1"/>
                </a:solidFill>
              </a:defRPr>
            </a:lvl2pPr>
            <a:lvl3pPr>
              <a:spcAft>
                <a:spcPts val="100"/>
              </a:spcAft>
              <a:defRPr>
                <a:solidFill>
                  <a:schemeClr val="bg1"/>
                </a:solidFill>
              </a:defRPr>
            </a:lvl3pPr>
            <a:lvl4pPr>
              <a:spcAft>
                <a:spcPts val="100"/>
              </a:spcAft>
              <a:defRPr>
                <a:solidFill>
                  <a:schemeClr val="bg1"/>
                </a:solidFill>
              </a:defRPr>
            </a:lvl4pPr>
            <a:lvl5pPr>
              <a:spcAft>
                <a:spcPts val="100"/>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8">
            <a:extLst>
              <a:ext uri="{FF2B5EF4-FFF2-40B4-BE49-F238E27FC236}">
                <a16:creationId xmlns:a16="http://schemas.microsoft.com/office/drawing/2014/main" id="{A03F2F0F-F299-DA66-DD82-C31036C571D0}"/>
              </a:ext>
            </a:extLst>
          </p:cNvPr>
          <p:cNvSpPr>
            <a:spLocks noGrp="1"/>
          </p:cNvSpPr>
          <p:nvPr>
            <p:ph type="body" sz="quarter" idx="15"/>
          </p:nvPr>
        </p:nvSpPr>
        <p:spPr>
          <a:xfrm>
            <a:off x="4875988" y="4421624"/>
            <a:ext cx="3960000" cy="1636276"/>
          </a:xfrm>
        </p:spPr>
        <p:txBody>
          <a:bodyPr/>
          <a:lstStyle>
            <a:lvl1pPr>
              <a:spcAft>
                <a:spcPts val="100"/>
              </a:spcAft>
              <a:defRPr>
                <a:solidFill>
                  <a:schemeClr val="bg1"/>
                </a:solidFill>
              </a:defRPr>
            </a:lvl1pPr>
            <a:lvl2pPr>
              <a:spcAft>
                <a:spcPts val="100"/>
              </a:spcAft>
              <a:defRPr>
                <a:solidFill>
                  <a:schemeClr val="bg1"/>
                </a:solidFill>
              </a:defRPr>
            </a:lvl2pPr>
            <a:lvl3pPr>
              <a:spcAft>
                <a:spcPts val="100"/>
              </a:spcAft>
              <a:defRPr>
                <a:solidFill>
                  <a:schemeClr val="bg1"/>
                </a:solidFill>
              </a:defRPr>
            </a:lvl3pPr>
            <a:lvl4pPr>
              <a:spcAft>
                <a:spcPts val="100"/>
              </a:spcAft>
              <a:defRPr>
                <a:solidFill>
                  <a:schemeClr val="bg1"/>
                </a:solidFill>
              </a:defRPr>
            </a:lvl4pPr>
            <a:lvl5pPr>
              <a:spcAft>
                <a:spcPts val="100"/>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8">
            <a:extLst>
              <a:ext uri="{FF2B5EF4-FFF2-40B4-BE49-F238E27FC236}">
                <a16:creationId xmlns:a16="http://schemas.microsoft.com/office/drawing/2014/main" id="{4BBBE459-62BF-A555-E2C5-3F0338B87151}"/>
              </a:ext>
            </a:extLst>
          </p:cNvPr>
          <p:cNvSpPr>
            <a:spLocks noGrp="1"/>
          </p:cNvSpPr>
          <p:nvPr>
            <p:ph type="body" sz="quarter" idx="16" hasCustomPrompt="1"/>
          </p:nvPr>
        </p:nvSpPr>
        <p:spPr>
          <a:xfrm>
            <a:off x="611188" y="4170119"/>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pic>
        <p:nvPicPr>
          <p:cNvPr id="9" name="Picture 8" descr="A picture containing icon&#10;&#10;Description automatically generated">
            <a:extLst>
              <a:ext uri="{FF2B5EF4-FFF2-40B4-BE49-F238E27FC236}">
                <a16:creationId xmlns:a16="http://schemas.microsoft.com/office/drawing/2014/main" id="{21F2CA80-40A0-E9BB-A53E-1B11E464E4FC}"/>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377815638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D5EF6-4100-6329-9340-74EECFAC1672}"/>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FAB1797-4D15-4E58-9C73-BC94B24D5722}"/>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CAB6C3E-C587-4C6F-38D9-70D2B6833CD8}"/>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3AEF44D-C469-B5C4-2303-F59D0606E20B}"/>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itle 7">
            <a:extLst>
              <a:ext uri="{FF2B5EF4-FFF2-40B4-BE49-F238E27FC236}">
                <a16:creationId xmlns:a16="http://schemas.microsoft.com/office/drawing/2014/main" id="{48436794-05CB-2E23-E0E2-6AAFC8151993}"/>
              </a:ext>
            </a:extLst>
          </p:cNvPr>
          <p:cNvSpPr>
            <a:spLocks noGrp="1"/>
          </p:cNvSpPr>
          <p:nvPr>
            <p:ph type="title"/>
          </p:nvPr>
        </p:nvSpPr>
        <p:spPr/>
        <p:txBody>
          <a:bodyPr/>
          <a:lstStyle/>
          <a:p>
            <a:r>
              <a:rPr lang="en-GB"/>
              <a:t>Click to edit Master title style</a:t>
            </a:r>
          </a:p>
        </p:txBody>
      </p:sp>
      <p:sp>
        <p:nvSpPr>
          <p:cNvPr id="6" name="Text Placeholder 7">
            <a:extLst>
              <a:ext uri="{FF2B5EF4-FFF2-40B4-BE49-F238E27FC236}">
                <a16:creationId xmlns:a16="http://schemas.microsoft.com/office/drawing/2014/main" id="{FA077959-5CB9-863C-05D8-CF42390B4062}"/>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picture containing icon&#10;&#10;Description automatically generated">
            <a:extLst>
              <a:ext uri="{FF2B5EF4-FFF2-40B4-BE49-F238E27FC236}">
                <a16:creationId xmlns:a16="http://schemas.microsoft.com/office/drawing/2014/main" id="{9051027B-65A1-9BCA-911A-B17ED1EDA09A}"/>
              </a:ext>
            </a:extLst>
          </p:cNvPr>
          <p:cNvPicPr>
            <a:picLocks noChangeAspect="1"/>
          </p:cNvPicPr>
          <p:nvPr userDrawn="1"/>
        </p:nvPicPr>
        <p:blipFill>
          <a:blip r:embed="rId2"/>
          <a:stretch>
            <a:fillRect/>
          </a:stretch>
        </p:blipFill>
        <p:spPr>
          <a:xfrm>
            <a:off x="11208331" y="6491559"/>
            <a:ext cx="744959" cy="266851"/>
          </a:xfrm>
          <a:prstGeom prst="rect">
            <a:avLst/>
          </a:prstGeom>
        </p:spPr>
      </p:pic>
    </p:spTree>
    <p:extLst>
      <p:ext uri="{BB962C8B-B14F-4D97-AF65-F5344CB8AC3E}">
        <p14:creationId xmlns:p14="http://schemas.microsoft.com/office/powerpoint/2010/main" val="125590347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Bleed Image Gradient">
    <p:bg>
      <p:bgPr>
        <a:solidFill>
          <a:schemeClr val="bg1">
            <a:lumMod val="8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F56B9-2DFC-BCA3-5912-5577D0AF3763}"/>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Rectangle 1">
            <a:extLst>
              <a:ext uri="{FF2B5EF4-FFF2-40B4-BE49-F238E27FC236}">
                <a16:creationId xmlns:a16="http://schemas.microsoft.com/office/drawing/2014/main" id="{85FC5009-A503-66C3-4C1B-748B2EA59FCC}"/>
              </a:ext>
            </a:extLst>
          </p:cNvPr>
          <p:cNvSpPr/>
          <p:nvPr userDrawn="1"/>
        </p:nvSpPr>
        <p:spPr>
          <a:xfrm>
            <a:off x="0" y="3429000"/>
            <a:ext cx="12192000" cy="3429000"/>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FAB1797-4D15-4E58-9C73-BC94B24D5722}"/>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CAB6C3E-C587-4C6F-38D9-70D2B6833CD8}"/>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E3AEF44D-C469-B5C4-2303-F59D0606E20B}"/>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E1674E1E-B119-FAC3-F7F6-60D93A464947}"/>
              </a:ext>
            </a:extLst>
          </p:cNvPr>
          <p:cNvSpPr>
            <a:spLocks noGrp="1"/>
          </p:cNvSpPr>
          <p:nvPr>
            <p:ph type="title"/>
          </p:nvPr>
        </p:nvSpPr>
        <p:spPr/>
        <p:txBody>
          <a:bodyPr/>
          <a:lstStyle/>
          <a:p>
            <a:r>
              <a:rPr lang="en-GB"/>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F8FE6FD7-A5A0-66B7-3B83-528244F9B237}"/>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9336A62A-0089-893A-AA6B-8CFFEB3F6418}"/>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5541064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6" name="Text Placeholder 7">
            <a:extLst>
              <a:ext uri="{FF2B5EF4-FFF2-40B4-BE49-F238E27FC236}">
                <a16:creationId xmlns:a16="http://schemas.microsoft.com/office/drawing/2014/main" id="{C0795534-6A1C-C3F0-A7EF-5E1F261B808B}"/>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r>
              <a:rPr lang="en-US"/>
              <a:t>DD/MM/YYYY</a:t>
            </a:r>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Private &amp; Confidential</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5" name="Text Placeholder 7">
            <a:extLst>
              <a:ext uri="{FF2B5EF4-FFF2-40B4-BE49-F238E27FC236}">
                <a16:creationId xmlns:a16="http://schemas.microsoft.com/office/drawing/2014/main" id="{90690537-B94A-43B8-168C-5BA90B3E1BCB}"/>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644649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Full Bleed Image">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D00F9E-EFBD-043B-FB11-B43677ED7654}"/>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Rectangle 3">
            <a:extLst>
              <a:ext uri="{FF2B5EF4-FFF2-40B4-BE49-F238E27FC236}">
                <a16:creationId xmlns:a16="http://schemas.microsoft.com/office/drawing/2014/main" id="{26157AD4-5F02-808A-2D70-3E97F2C2E59B}"/>
              </a:ext>
            </a:extLst>
          </p:cNvPr>
          <p:cNvSpPr/>
          <p:nvPr userDrawn="1"/>
        </p:nvSpPr>
        <p:spPr>
          <a:xfrm>
            <a:off x="8734" y="3271838"/>
            <a:ext cx="12183264" cy="3586162"/>
          </a:xfrm>
          <a:prstGeom prst="rect">
            <a:avLst/>
          </a:prstGeom>
          <a:gradFill>
            <a:gsLst>
              <a:gs pos="0">
                <a:schemeClr val="tx1">
                  <a:alpha val="0"/>
                </a:schemeClr>
              </a:gs>
              <a:gs pos="50000">
                <a:srgbClr val="323130">
                  <a:alpha val="8131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p>
            <a:r>
              <a:rPr lang="en-US"/>
              <a:t>Logo</a:t>
            </a:r>
          </a:p>
        </p:txBody>
      </p:sp>
      <p:sp>
        <p:nvSpPr>
          <p:cNvPr id="9" name="Text Placeholder 8">
            <a:extLst>
              <a:ext uri="{FF2B5EF4-FFF2-40B4-BE49-F238E27FC236}">
                <a16:creationId xmlns:a16="http://schemas.microsoft.com/office/drawing/2014/main" id="{DCFBEF98-6DA9-A3AF-CC77-94C342AD7F22}"/>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3" name="Date Placeholder 12">
            <a:extLst>
              <a:ext uri="{FF2B5EF4-FFF2-40B4-BE49-F238E27FC236}">
                <a16:creationId xmlns:a16="http://schemas.microsoft.com/office/drawing/2014/main" id="{2E973A69-DBB4-D746-DD66-7ECCFD6C28FD}"/>
              </a:ext>
            </a:extLst>
          </p:cNvPr>
          <p:cNvSpPr>
            <a:spLocks noGrp="1"/>
          </p:cNvSpPr>
          <p:nvPr>
            <p:ph type="dt" sz="half" idx="14"/>
          </p:nvPr>
        </p:nvSpPr>
        <p:spPr/>
        <p:txBody>
          <a:bodyPr/>
          <a:lstStyle>
            <a:lvl1pPr>
              <a:defRPr>
                <a:solidFill>
                  <a:schemeClr val="bg1"/>
                </a:solidFill>
              </a:defRPr>
            </a:lvl1pPr>
          </a:lstStyle>
          <a:p>
            <a:r>
              <a:rPr lang="en-US"/>
              <a:t>DD/MM/YYYY</a:t>
            </a:r>
            <a:endParaRPr lang="en-GB"/>
          </a:p>
        </p:txBody>
      </p:sp>
      <p:sp>
        <p:nvSpPr>
          <p:cNvPr id="14" name="Footer Placeholder 13">
            <a:extLst>
              <a:ext uri="{FF2B5EF4-FFF2-40B4-BE49-F238E27FC236}">
                <a16:creationId xmlns:a16="http://schemas.microsoft.com/office/drawing/2014/main" id="{6A91978B-E1EA-5125-0994-CA38FE28C4DF}"/>
              </a:ext>
            </a:extLst>
          </p:cNvPr>
          <p:cNvSpPr>
            <a:spLocks noGrp="1"/>
          </p:cNvSpPr>
          <p:nvPr>
            <p:ph type="ftr" sz="quarter" idx="15"/>
          </p:nvPr>
        </p:nvSpPr>
        <p:spPr/>
        <p:txBody>
          <a:bodyPr/>
          <a:lstStyle>
            <a:lvl1pPr>
              <a:defRPr>
                <a:solidFill>
                  <a:schemeClr val="bg1"/>
                </a:solidFill>
              </a:defRPr>
            </a:lvl1pPr>
          </a:lstStyle>
          <a:p>
            <a:r>
              <a:rPr lang="en-GB"/>
              <a:t>Private &amp; Confidential</a:t>
            </a:r>
          </a:p>
        </p:txBody>
      </p:sp>
      <p:pic>
        <p:nvPicPr>
          <p:cNvPr id="8" name="Picture 7" descr="A picture containing icon&#10;&#10;Description automatically generated">
            <a:extLst>
              <a:ext uri="{FF2B5EF4-FFF2-40B4-BE49-F238E27FC236}">
                <a16:creationId xmlns:a16="http://schemas.microsoft.com/office/drawing/2014/main" id="{A24E3E02-F94B-776C-2C3B-4C503DD868C3}"/>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Logo Dark Tex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2" name="Picture 11" descr="Shape&#10;&#10;Description automatically generated">
            <a:extLst>
              <a:ext uri="{FF2B5EF4-FFF2-40B4-BE49-F238E27FC236}">
                <a16:creationId xmlns:a16="http://schemas.microsoft.com/office/drawing/2014/main" id="{815A8A20-7C5F-1B1B-774E-0EE479B9E10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3400" y="48954"/>
            <a:ext cx="2920895" cy="2822988"/>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C33ECB65-0AE0-FE7E-746B-06735B3F31C5}"/>
              </a:ext>
            </a:extLst>
          </p:cNvPr>
          <p:cNvPicPr>
            <a:picLocks noChangeAspect="1"/>
          </p:cNvPicPr>
          <p:nvPr userDrawn="1"/>
        </p:nvPicPr>
        <p:blipFill>
          <a:blip r:embed="rId4"/>
          <a:stretch>
            <a:fillRect/>
          </a:stretch>
        </p:blipFill>
        <p:spPr>
          <a:xfrm>
            <a:off x="629548" y="360339"/>
            <a:ext cx="2455329" cy="879521"/>
          </a:xfrm>
          <a:prstGeom prst="rect">
            <a:avLst/>
          </a:prstGeom>
        </p:spPr>
      </p:pic>
      <p:sp>
        <p:nvSpPr>
          <p:cNvPr id="7" name="Text Placeholder 8">
            <a:extLst>
              <a:ext uri="{FF2B5EF4-FFF2-40B4-BE49-F238E27FC236}">
                <a16:creationId xmlns:a16="http://schemas.microsoft.com/office/drawing/2014/main" id="{9A21069E-F9B2-7146-8F93-593D736AFFD2}"/>
              </a:ext>
            </a:extLst>
          </p:cNvPr>
          <p:cNvSpPr>
            <a:spLocks noGrp="1"/>
          </p:cNvSpPr>
          <p:nvPr>
            <p:ph type="body" sz="quarter" idx="13" hasCustomPrompt="1"/>
          </p:nvPr>
        </p:nvSpPr>
        <p:spPr>
          <a:xfrm>
            <a:off x="611188" y="5405884"/>
            <a:ext cx="663575" cy="47583"/>
          </a:xfrm>
          <a:solidFill>
            <a:schemeClr val="bg1"/>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1" name="Date Placeholder 10">
            <a:extLst>
              <a:ext uri="{FF2B5EF4-FFF2-40B4-BE49-F238E27FC236}">
                <a16:creationId xmlns:a16="http://schemas.microsoft.com/office/drawing/2014/main" id="{0B6E078E-4875-D84D-0295-9FDC54A8FABC}"/>
              </a:ext>
            </a:extLst>
          </p:cNvPr>
          <p:cNvSpPr>
            <a:spLocks noGrp="1"/>
          </p:cNvSpPr>
          <p:nvPr>
            <p:ph type="dt" sz="half" idx="14"/>
          </p:nvPr>
        </p:nvSpPr>
        <p:spPr/>
        <p:txBody>
          <a:bodyPr/>
          <a:lstStyle/>
          <a:p>
            <a:r>
              <a:rPr lang="en-US"/>
              <a:t>DD/MM/YYYY</a:t>
            </a:r>
            <a:endParaRPr lang="en-GB"/>
          </a:p>
        </p:txBody>
      </p:sp>
      <p:sp>
        <p:nvSpPr>
          <p:cNvPr id="13" name="Footer Placeholder 12">
            <a:extLst>
              <a:ext uri="{FF2B5EF4-FFF2-40B4-BE49-F238E27FC236}">
                <a16:creationId xmlns:a16="http://schemas.microsoft.com/office/drawing/2014/main" id="{1BD4D998-766D-7CD7-5635-C553DAB71B2C}"/>
              </a:ext>
            </a:extLst>
          </p:cNvPr>
          <p:cNvSpPr>
            <a:spLocks noGrp="1"/>
          </p:cNvSpPr>
          <p:nvPr>
            <p:ph type="ftr" sz="quarter" idx="15"/>
          </p:nvPr>
        </p:nvSpPr>
        <p:spPr/>
        <p:txBody>
          <a:bodyPr/>
          <a:lstStyle/>
          <a:p>
            <a:r>
              <a:rPr lang="en-GB"/>
              <a:t>Private &amp; Confidential</a:t>
            </a:r>
          </a:p>
        </p:txBody>
      </p:sp>
    </p:spTree>
    <p:extLst>
      <p:ext uri="{BB962C8B-B14F-4D97-AF65-F5344CB8AC3E}">
        <p14:creationId xmlns:p14="http://schemas.microsoft.com/office/powerpoint/2010/main" val="16629245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1" name="Picture 10" descr="A picture containing icon&#10;&#10;Description automatically generated">
            <a:extLst>
              <a:ext uri="{FF2B5EF4-FFF2-40B4-BE49-F238E27FC236}">
                <a16:creationId xmlns:a16="http://schemas.microsoft.com/office/drawing/2014/main" id="{44326B0D-723B-51DF-73FD-66715484504C}"/>
              </a:ext>
            </a:extLst>
          </p:cNvPr>
          <p:cNvPicPr>
            <a:picLocks noChangeAspect="1"/>
          </p:cNvPicPr>
          <p:nvPr userDrawn="1"/>
        </p:nvPicPr>
        <p:blipFill>
          <a:blip r:embed="rId2"/>
          <a:stretch>
            <a:fillRect/>
          </a:stretch>
        </p:blipFill>
        <p:spPr>
          <a:xfrm>
            <a:off x="633412" y="360363"/>
            <a:ext cx="2455329" cy="879521"/>
          </a:xfrm>
          <a:prstGeom prst="rect">
            <a:avLst/>
          </a:prstGeom>
        </p:spPr>
      </p:pic>
      <p:pic>
        <p:nvPicPr>
          <p:cNvPr id="12" name="Picture 11" descr="Shape&#10;&#10;Description automatically generated">
            <a:extLst>
              <a:ext uri="{FF2B5EF4-FFF2-40B4-BE49-F238E27FC236}">
                <a16:creationId xmlns:a16="http://schemas.microsoft.com/office/drawing/2014/main" id="{815A8A20-7C5F-1B1B-774E-0EE479B9E103}"/>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3400" y="48954"/>
            <a:ext cx="2920895" cy="2822988"/>
          </a:xfrm>
          <a:prstGeom prst="rect">
            <a:avLst/>
          </a:prstGeom>
        </p:spPr>
      </p:pic>
      <p:sp>
        <p:nvSpPr>
          <p:cNvPr id="5" name="Text Placeholder 8">
            <a:extLst>
              <a:ext uri="{FF2B5EF4-FFF2-40B4-BE49-F238E27FC236}">
                <a16:creationId xmlns:a16="http://schemas.microsoft.com/office/drawing/2014/main" id="{4D4D85DB-D952-B09B-331A-CAA356AD229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8" name="Date Placeholder 7">
            <a:extLst>
              <a:ext uri="{FF2B5EF4-FFF2-40B4-BE49-F238E27FC236}">
                <a16:creationId xmlns:a16="http://schemas.microsoft.com/office/drawing/2014/main" id="{05C254A4-B187-DD43-80F9-DAC5D2BB87C7}"/>
              </a:ext>
            </a:extLst>
          </p:cNvPr>
          <p:cNvSpPr>
            <a:spLocks noGrp="1"/>
          </p:cNvSpPr>
          <p:nvPr>
            <p:ph type="dt" sz="half" idx="14"/>
          </p:nvPr>
        </p:nvSpPr>
        <p:spPr/>
        <p:txBody>
          <a:bodyPr/>
          <a:lstStyle>
            <a:lvl1pPr>
              <a:defRPr>
                <a:solidFill>
                  <a:schemeClr val="bg1"/>
                </a:solidFill>
              </a:defRPr>
            </a:lvl1pPr>
          </a:lstStyle>
          <a:p>
            <a:r>
              <a:rPr lang="en-US"/>
              <a:t>DD/MM/YYYY</a:t>
            </a:r>
            <a:endParaRPr lang="en-GB"/>
          </a:p>
        </p:txBody>
      </p:sp>
      <p:sp>
        <p:nvSpPr>
          <p:cNvPr id="10" name="Footer Placeholder 9">
            <a:extLst>
              <a:ext uri="{FF2B5EF4-FFF2-40B4-BE49-F238E27FC236}">
                <a16:creationId xmlns:a16="http://schemas.microsoft.com/office/drawing/2014/main" id="{5820EC1D-E52F-19E3-E12E-B39F9BB9B1E4}"/>
              </a:ext>
            </a:extLst>
          </p:cNvPr>
          <p:cNvSpPr>
            <a:spLocks noGrp="1"/>
          </p:cNvSpPr>
          <p:nvPr>
            <p:ph type="ftr" sz="quarter" idx="15"/>
          </p:nvPr>
        </p:nvSpPr>
        <p:spPr/>
        <p:txBody>
          <a:bodyPr/>
          <a:lstStyle>
            <a:lvl1pPr>
              <a:defRPr>
                <a:solidFill>
                  <a:schemeClr val="bg1"/>
                </a:solidFill>
              </a:defRPr>
            </a:lvl1pPr>
          </a:lstStyle>
          <a:p>
            <a:r>
              <a:rPr lang="en-GB"/>
              <a:t>Private &amp; Confidential</a:t>
            </a:r>
          </a:p>
        </p:txBody>
      </p:sp>
    </p:spTree>
    <p:extLst>
      <p:ext uri="{BB962C8B-B14F-4D97-AF65-F5344CB8AC3E}">
        <p14:creationId xmlns:p14="http://schemas.microsoft.com/office/powerpoint/2010/main" val="233280104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01DACAC2-22E7-6296-008C-314A317877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9323349" y="48023"/>
            <a:ext cx="2924011" cy="2826000"/>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7C892CB2-AE84-C514-8BCF-995C75867402}"/>
              </a:ext>
            </a:extLst>
          </p:cNvPr>
          <p:cNvPicPr>
            <a:picLocks noChangeAspect="1"/>
          </p:cNvPicPr>
          <p:nvPr userDrawn="1"/>
        </p:nvPicPr>
        <p:blipFill>
          <a:blip r:embed="rId3"/>
          <a:stretch>
            <a:fillRect/>
          </a:stretch>
        </p:blipFill>
        <p:spPr>
          <a:xfrm>
            <a:off x="4287837" y="2781300"/>
            <a:ext cx="3616326" cy="1295400"/>
          </a:xfrm>
          <a:prstGeom prst="rect">
            <a:avLst/>
          </a:prstGeom>
        </p:spPr>
      </p:pic>
      <p:pic>
        <p:nvPicPr>
          <p:cNvPr id="3" name="Picture 2" descr="Shape&#10;&#10;Description automatically generated">
            <a:extLst>
              <a:ext uri="{FF2B5EF4-FFF2-40B4-BE49-F238E27FC236}">
                <a16:creationId xmlns:a16="http://schemas.microsoft.com/office/drawing/2014/main" id="{E2B96A9C-1030-3BE6-7589-A7A75DC2F6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4032000"/>
            <a:ext cx="2924011" cy="2826000"/>
          </a:xfrm>
          <a:prstGeom prst="rect">
            <a:avLst/>
          </a:prstGeom>
        </p:spPr>
      </p:pic>
    </p:spTree>
    <p:extLst>
      <p:ext uri="{BB962C8B-B14F-4D97-AF65-F5344CB8AC3E}">
        <p14:creationId xmlns:p14="http://schemas.microsoft.com/office/powerpoint/2010/main" val="219511078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8BD189-E627-7774-85B0-B0BFC3A55F9A}"/>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p>
        </p:txBody>
      </p:sp>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Text Placeholder 8">
            <a:extLst>
              <a:ext uri="{FF2B5EF4-FFF2-40B4-BE49-F238E27FC236}">
                <a16:creationId xmlns:a16="http://schemas.microsoft.com/office/drawing/2014/main" id="{521A3366-AD9C-29DC-5A64-F58D4FC83C03}"/>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9" name="Subtitle 2">
            <a:extLst>
              <a:ext uri="{FF2B5EF4-FFF2-40B4-BE49-F238E27FC236}">
                <a16:creationId xmlns:a16="http://schemas.microsoft.com/office/drawing/2014/main" id="{C43764DD-5BE1-577B-03F4-6FAEA2FF6F78}"/>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14631214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611188" y="360363"/>
            <a:ext cx="10969625" cy="944562"/>
          </a:xfrm>
          <a:prstGeom prst="rect">
            <a:avLst/>
          </a:prstGeom>
        </p:spPr>
        <p:txBody>
          <a:bodyPr vert="horz" lIns="0" tIns="0" rIns="0" bIns="0" rtlCol="0" anchor="b">
            <a:noAutofit/>
          </a:bodyPr>
          <a:lstStyle/>
          <a:p>
            <a:r>
              <a:rPr lang="en-GB"/>
              <a:t>Click to edit Master title style</a:t>
            </a:r>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611188" y="1700213"/>
            <a:ext cx="10969624" cy="435768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611187" y="149657"/>
            <a:ext cx="1052574" cy="210705"/>
          </a:xfrm>
          <a:prstGeom prst="rect">
            <a:avLst/>
          </a:prstGeom>
        </p:spPr>
        <p:txBody>
          <a:bodyPr vert="horz" lIns="0" tIns="0" rIns="0" bIns="0" rtlCol="0" anchor="t">
            <a:noAutofit/>
          </a:bodyPr>
          <a:lstStyle>
            <a:lvl1pPr algn="l">
              <a:defRPr sz="800">
                <a:solidFill>
                  <a:schemeClr val="bg1">
                    <a:lumMod val="50000"/>
                  </a:schemeClr>
                </a:solidFill>
              </a:defRPr>
            </a:lvl1pPr>
          </a:lstStyle>
          <a:p>
            <a:r>
              <a:rPr lang="en-US"/>
              <a:t>DD/MM/YYYY</a:t>
            </a:r>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0329566" y="149658"/>
            <a:ext cx="1251245" cy="210705"/>
          </a:xfrm>
          <a:prstGeom prst="rect">
            <a:avLst/>
          </a:prstGeom>
        </p:spPr>
        <p:txBody>
          <a:bodyPr vert="horz" lIns="0" tIns="0" rIns="0" bIns="0" rtlCol="0" anchor="t">
            <a:noAutofit/>
          </a:bodyPr>
          <a:lstStyle>
            <a:lvl1pPr algn="r">
              <a:defRPr sz="800">
                <a:solidFill>
                  <a:schemeClr val="bg1">
                    <a:lumMod val="50000"/>
                  </a:schemeClr>
                </a:solidFill>
              </a:defRPr>
            </a:lvl1pPr>
          </a:lstStyle>
          <a:p>
            <a:r>
              <a:rPr lang="en-GB"/>
              <a:t>Private &amp; Confidential</a:t>
            </a:r>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238707" y="6457729"/>
            <a:ext cx="372481" cy="210705"/>
          </a:xfrm>
          <a:prstGeom prst="rect">
            <a:avLst/>
          </a:prstGeom>
        </p:spPr>
        <p:txBody>
          <a:bodyPr vert="horz" lIns="0" tIns="0" rIns="0" bIns="0" rtlCol="0" anchor="t">
            <a:noAutofit/>
          </a:bodyPr>
          <a:lstStyle>
            <a:lvl1pPr algn="l">
              <a:defRPr sz="1000">
                <a:solidFill>
                  <a:schemeClr val="tx2"/>
                </a:solidFill>
              </a:defRPr>
            </a:lvl1pPr>
          </a:lstStyle>
          <a:p>
            <a:fld id="{CBA53E11-492D-48B3-9F9B-09541CA2A39A}" type="slidenum">
              <a:rPr lang="en-GB" smtClean="0"/>
              <a:pPr/>
              <a:t>‹#›</a:t>
            </a:fld>
            <a:endParaRPr lang="en-GB"/>
          </a:p>
        </p:txBody>
      </p:sp>
      <p:pic>
        <p:nvPicPr>
          <p:cNvPr id="7" name="Picture 6" descr="A picture containing icon&#10;&#10;Description automatically generated">
            <a:extLst>
              <a:ext uri="{FF2B5EF4-FFF2-40B4-BE49-F238E27FC236}">
                <a16:creationId xmlns:a16="http://schemas.microsoft.com/office/drawing/2014/main" id="{46F3A5A7-34D5-F885-593C-273E4BA1529C}"/>
              </a:ext>
            </a:extLst>
          </p:cNvPr>
          <p:cNvPicPr>
            <a:picLocks noChangeAspect="1"/>
          </p:cNvPicPr>
          <p:nvPr userDrawn="1"/>
        </p:nvPicPr>
        <p:blipFill>
          <a:blip r:embed="rId50"/>
          <a:stretch>
            <a:fillRect/>
          </a:stretch>
        </p:blipFill>
        <p:spPr>
          <a:xfrm>
            <a:off x="11208331" y="6491559"/>
            <a:ext cx="744959" cy="266851"/>
          </a:xfrm>
          <a:prstGeom prst="rect">
            <a:avLst/>
          </a:prstGeom>
        </p:spPr>
      </p:pic>
    </p:spTree>
    <p:extLst>
      <p:ext uri="{BB962C8B-B14F-4D97-AF65-F5344CB8AC3E}">
        <p14:creationId xmlns:p14="http://schemas.microsoft.com/office/powerpoint/2010/main" val="1145082161"/>
      </p:ext>
    </p:extLst>
  </p:cSld>
  <p:clrMap bg1="lt1" tx1="dk1" bg2="lt2" tx2="dk2" accent1="accent1" accent2="accent2" accent3="accent3" accent4="accent4" accent5="accent5" accent6="accent6" hlink="hlink" folHlink="folHlink"/>
  <p:sldLayoutIdLst>
    <p:sldLayoutId id="2147483658" r:id="rId1"/>
    <p:sldLayoutId id="2147483657" r:id="rId2"/>
    <p:sldLayoutId id="2147483660" r:id="rId3"/>
    <p:sldLayoutId id="2147483656" r:id="rId4"/>
    <p:sldLayoutId id="2147483649" r:id="rId5"/>
    <p:sldLayoutId id="2147483665" r:id="rId6"/>
    <p:sldLayoutId id="2147483664" r:id="rId7"/>
    <p:sldLayoutId id="2147483697" r:id="rId8"/>
    <p:sldLayoutId id="2147483662" r:id="rId9"/>
    <p:sldLayoutId id="2147483663" r:id="rId10"/>
    <p:sldLayoutId id="2147483651" r:id="rId11"/>
    <p:sldLayoutId id="2147483661" r:id="rId12"/>
    <p:sldLayoutId id="2147483666" r:id="rId13"/>
    <p:sldLayoutId id="2147483650" r:id="rId14"/>
    <p:sldLayoutId id="2147483659" r:id="rId15"/>
    <p:sldLayoutId id="2147483652" r:id="rId16"/>
    <p:sldLayoutId id="2147483667" r:id="rId17"/>
    <p:sldLayoutId id="2147483696" r:id="rId18"/>
    <p:sldLayoutId id="2147483693" r:id="rId19"/>
    <p:sldLayoutId id="2147483668" r:id="rId20"/>
    <p:sldLayoutId id="2147483669" r:id="rId21"/>
    <p:sldLayoutId id="2147483671" r:id="rId22"/>
    <p:sldLayoutId id="2147483670" r:id="rId23"/>
    <p:sldLayoutId id="2147483673" r:id="rId24"/>
    <p:sldLayoutId id="2147483672"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4" r:id="rId45"/>
    <p:sldLayoutId id="2147483695" r:id="rId46"/>
    <p:sldLayoutId id="2147483654" r:id="rId47"/>
    <p:sldLayoutId id="2147483655" r:id="rId48"/>
  </p:sldLayoutIdLst>
  <p:transition>
    <p:fade/>
  </p:transition>
  <p:hf hdr="0" dt="0"/>
  <p:txStyles>
    <p:title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85" userDrawn="1">
          <p15:clr>
            <a:srgbClr val="F26B43"/>
          </p15:clr>
        </p15:guide>
        <p15:guide id="4" pos="7295" userDrawn="1">
          <p15:clr>
            <a:srgbClr val="F26B43"/>
          </p15:clr>
        </p15:guide>
        <p15:guide id="5" orient="horz" pos="227" userDrawn="1">
          <p15:clr>
            <a:srgbClr val="F26B43"/>
          </p15:clr>
        </p15:guide>
        <p15:guide id="6" orient="horz" pos="4065" userDrawn="1">
          <p15:clr>
            <a:srgbClr val="F26B43"/>
          </p15:clr>
        </p15:guide>
        <p15:guide id="7" orient="horz" pos="3816" userDrawn="1">
          <p15:clr>
            <a:srgbClr val="F26B43"/>
          </p15:clr>
        </p15:guide>
        <p15:guide id="8" orient="horz" pos="822" userDrawn="1">
          <p15:clr>
            <a:srgbClr val="F26B43"/>
          </p15:clr>
        </p15:guide>
        <p15:guide id="9" orient="horz" pos="1071" userDrawn="1">
          <p15:clr>
            <a:srgbClr val="F26B43"/>
          </p15:clr>
        </p15:guide>
        <p15:guide id="10" pos="3704" userDrawn="1">
          <p15:clr>
            <a:srgbClr val="F26B43"/>
          </p15:clr>
        </p15:guide>
        <p15:guide id="11" pos="39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https://www.youtube.com/embed/QtV0D2WTUus?feature=oembed" TargetMode="External"/><Relationship Id="rId1" Type="http://schemas.openxmlformats.org/officeDocument/2006/relationships/video" Target="https://www.youtube.com/embed/ckazvLIQQ1Y?feature=oembed" TargetMode="Externa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view.officeapps.live.com/op/view.aspx?src=https%3A%2F%2Fwww.ofwat.gov.uk%2Fwp-content%2Fuploads%2F2022%2F05%2FBritainThinks-Sewage-flooding-experiences-report-FINAL-youtube-link.pptx&amp;wdOrigin=BROWSELINK"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hyperlink" Target="https://www.ccw.org.uk/our-work/our-campaigns/end-sewer-flooding-misery/" TargetMode="External"/><Relationship Id="rId4" Type="http://schemas.openxmlformats.org/officeDocument/2006/relationships/hyperlink" Target="https://www.ofwat.gov.uk/wp-content/uploads/2022/05/customer-experiences-of-sewer-flooding-a-joint-report-by-ccw-and-ofwat.pdf"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https://www.youtube.com/embed/vBFHI46Jwk4?feature=oembed" TargetMode="External"/><Relationship Id="rId1" Type="http://schemas.openxmlformats.org/officeDocument/2006/relationships/video" Target="https://www.youtube.com/embed/aB_bPNO0fKk?feature=oembed"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video" Target="https://www.youtube.com/embed/P1zLyy7C5gs?feature=oembed" TargetMode="External"/><Relationship Id="rId7" Type="http://schemas.openxmlformats.org/officeDocument/2006/relationships/image" Target="../media/image56.jpeg"/><Relationship Id="rId2" Type="http://schemas.openxmlformats.org/officeDocument/2006/relationships/video" Target="https://www.youtube.com/embed/eIbQPiRxiS8?feature=oembed" TargetMode="External"/><Relationship Id="rId1" Type="http://schemas.openxmlformats.org/officeDocument/2006/relationships/video" Target="https://www.youtube.com/embed/FnyhaBeesIA?feature=oembed" TargetMode="Externa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0.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video" Target="https://www.youtube.com/embed/9faGjWbKSHA?feature=oembed" TargetMode="External"/><Relationship Id="rId7" Type="http://schemas.openxmlformats.org/officeDocument/2006/relationships/image" Target="../media/image63.jpeg"/><Relationship Id="rId2" Type="http://schemas.openxmlformats.org/officeDocument/2006/relationships/video" Target="https://www.youtube.com/embed/2z7_1gYzQms?feature=oembed" TargetMode="External"/><Relationship Id="rId1" Type="http://schemas.openxmlformats.org/officeDocument/2006/relationships/video" Target="https://www.youtube.com/embed/vBpznzyJejo?feature=oembed" TargetMode="Externa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microsoft.com/office/2007/relationships/hdphoto" Target="../media/hdphoto5.wdp"/></Relationships>
</file>

<file path=ppt/slides/_rels/slide5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9.svg"/><Relationship Id="rId7" Type="http://schemas.openxmlformats.org/officeDocument/2006/relationships/image" Target="../media/image67.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2.png"/><Relationship Id="rId18" Type="http://schemas.openxmlformats.org/officeDocument/2006/relationships/image" Target="../media/image15.svg"/><Relationship Id="rId3" Type="http://schemas.openxmlformats.org/officeDocument/2006/relationships/image" Target="../media/image69.png"/><Relationship Id="rId21" Type="http://schemas.openxmlformats.org/officeDocument/2006/relationships/image" Target="../media/image16.png"/><Relationship Id="rId7" Type="http://schemas.openxmlformats.org/officeDocument/2006/relationships/image" Target="../media/image8.png"/><Relationship Id="rId12" Type="http://schemas.openxmlformats.org/officeDocument/2006/relationships/image" Target="../media/image11.svg"/><Relationship Id="rId17" Type="http://schemas.openxmlformats.org/officeDocument/2006/relationships/image" Target="../media/image14.png"/><Relationship Id="rId2" Type="http://schemas.openxmlformats.org/officeDocument/2006/relationships/notesSlide" Target="../notesSlides/notesSlide31.xml"/><Relationship Id="rId16" Type="http://schemas.openxmlformats.org/officeDocument/2006/relationships/image" Target="../media/image76.svg"/><Relationship Id="rId20" Type="http://schemas.openxmlformats.org/officeDocument/2006/relationships/image" Target="../media/image78.svg"/><Relationship Id="rId1" Type="http://schemas.openxmlformats.org/officeDocument/2006/relationships/slideLayout" Target="../slideLayouts/slideLayout14.xml"/><Relationship Id="rId6" Type="http://schemas.openxmlformats.org/officeDocument/2006/relationships/image" Target="../media/image72.svg"/><Relationship Id="rId11" Type="http://schemas.openxmlformats.org/officeDocument/2006/relationships/image" Target="../media/image10.png"/><Relationship Id="rId5" Type="http://schemas.openxmlformats.org/officeDocument/2006/relationships/image" Target="../media/image71.png"/><Relationship Id="rId15" Type="http://schemas.openxmlformats.org/officeDocument/2006/relationships/image" Target="../media/image75.png"/><Relationship Id="rId10" Type="http://schemas.openxmlformats.org/officeDocument/2006/relationships/image" Target="../media/image74.svg"/><Relationship Id="rId19" Type="http://schemas.openxmlformats.org/officeDocument/2006/relationships/image" Target="../media/image77.png"/><Relationship Id="rId4" Type="http://schemas.openxmlformats.org/officeDocument/2006/relationships/image" Target="../media/image70.svg"/><Relationship Id="rId9" Type="http://schemas.openxmlformats.org/officeDocument/2006/relationships/image" Target="../media/image73.png"/><Relationship Id="rId14" Type="http://schemas.openxmlformats.org/officeDocument/2006/relationships/image" Target="../media/image13.svg"/><Relationship Id="rId22" Type="http://schemas.openxmlformats.org/officeDocument/2006/relationships/image" Target="../media/image17.svg"/></Relationships>
</file>

<file path=ppt/slides/_rels/slide61.xml.rels><?xml version="1.0" encoding="UTF-8" standalone="yes"?>
<Relationships xmlns="http://schemas.openxmlformats.org/package/2006/relationships"><Relationship Id="rId3" Type="http://schemas.openxmlformats.org/officeDocument/2006/relationships/hyperlink" Target="mailto:mjefferies@thinksinsight.com" TargetMode="External"/><Relationship Id="rId2" Type="http://schemas.openxmlformats.org/officeDocument/2006/relationships/hyperlink" Target="mailto:jcohen@thinksinsight.com" TargetMode="External"/><Relationship Id="rId1" Type="http://schemas.openxmlformats.org/officeDocument/2006/relationships/slideLayout" Target="../slideLayouts/slideLayout44.xml"/><Relationship Id="rId6" Type="http://schemas.microsoft.com/office/2007/relationships/hdphoto" Target="../media/hdphoto6.wdp"/><Relationship Id="rId5" Type="http://schemas.openxmlformats.org/officeDocument/2006/relationships/image" Target="../media/image79.png"/><Relationship Id="rId4" Type="http://schemas.openxmlformats.org/officeDocument/2006/relationships/hyperlink" Target="mailto:oodwyer@thinksinsight.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water drop on bucket photo">
            <a:extLst>
              <a:ext uri="{FF2B5EF4-FFF2-40B4-BE49-F238E27FC236}">
                <a16:creationId xmlns:a16="http://schemas.microsoft.com/office/drawing/2014/main" id="{F256015D-FA8B-19EE-3091-43AFB60B84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63" b="21505"/>
          <a:stretch/>
        </p:blipFill>
        <p:spPr bwMode="auto">
          <a:xfrm>
            <a:off x="0" y="0"/>
            <a:ext cx="1219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A56CDC5-AF04-85F2-C052-1C9E8B1DFDA5}"/>
              </a:ext>
            </a:extLst>
          </p:cNvPr>
          <p:cNvSpPr>
            <a:spLocks noGrp="1"/>
          </p:cNvSpPr>
          <p:nvPr>
            <p:ph type="title"/>
          </p:nvPr>
        </p:nvSpPr>
        <p:spPr>
          <a:xfrm>
            <a:off x="611189" y="4146983"/>
            <a:ext cx="8224800" cy="599605"/>
          </a:xfrm>
        </p:spPr>
        <p:txBody>
          <a:bodyPr/>
          <a:lstStyle/>
          <a:p>
            <a:r>
              <a:rPr lang="en-US" sz="3400"/>
              <a:t>Sewer flooding experiences, wave two research</a:t>
            </a:r>
          </a:p>
        </p:txBody>
      </p:sp>
      <p:sp>
        <p:nvSpPr>
          <p:cNvPr id="5" name="Slide Number Placeholder 4">
            <a:extLst>
              <a:ext uri="{FF2B5EF4-FFF2-40B4-BE49-F238E27FC236}">
                <a16:creationId xmlns:a16="http://schemas.microsoft.com/office/drawing/2014/main" id="{B561BAE0-41CD-FF95-0EEF-0B4BAD95FE7D}"/>
              </a:ext>
            </a:extLst>
          </p:cNvPr>
          <p:cNvSpPr>
            <a:spLocks noGrp="1"/>
          </p:cNvSpPr>
          <p:nvPr>
            <p:ph type="sldNum" sz="quarter" idx="12"/>
          </p:nvPr>
        </p:nvSpPr>
        <p:spPr/>
        <p:txBody>
          <a:bodyPr/>
          <a:lstStyle/>
          <a:p>
            <a:fld id="{CBA53E11-492D-48B3-9F9B-09541CA2A39A}" type="slidenum">
              <a:rPr lang="en-GB" smtClean="0"/>
              <a:pPr/>
              <a:t>1</a:t>
            </a:fld>
            <a:endParaRPr lang="en-GB"/>
          </a:p>
        </p:txBody>
      </p:sp>
      <p:sp>
        <p:nvSpPr>
          <p:cNvPr id="6" name="Text Placeholder 5">
            <a:extLst>
              <a:ext uri="{FF2B5EF4-FFF2-40B4-BE49-F238E27FC236}">
                <a16:creationId xmlns:a16="http://schemas.microsoft.com/office/drawing/2014/main" id="{992F40F6-9121-9A73-1736-E3E6163865F8}"/>
              </a:ext>
            </a:extLst>
          </p:cNvPr>
          <p:cNvSpPr>
            <a:spLocks noGrp="1"/>
          </p:cNvSpPr>
          <p:nvPr>
            <p:ph type="body" sz="quarter" idx="14"/>
          </p:nvPr>
        </p:nvSpPr>
        <p:spPr>
          <a:xfrm>
            <a:off x="611188" y="4998094"/>
            <a:ext cx="3960000" cy="1636276"/>
          </a:xfrm>
        </p:spPr>
        <p:txBody>
          <a:bodyPr/>
          <a:lstStyle/>
          <a:p>
            <a:r>
              <a:rPr lang="en-US"/>
              <a:t>Full report</a:t>
            </a:r>
          </a:p>
        </p:txBody>
      </p:sp>
      <p:sp>
        <p:nvSpPr>
          <p:cNvPr id="8" name="Text Placeholder 7">
            <a:extLst>
              <a:ext uri="{FF2B5EF4-FFF2-40B4-BE49-F238E27FC236}">
                <a16:creationId xmlns:a16="http://schemas.microsoft.com/office/drawing/2014/main" id="{62987C8F-8E1E-D9C1-1D9D-A7A25A7C2EBA}"/>
              </a:ext>
            </a:extLst>
          </p:cNvPr>
          <p:cNvSpPr>
            <a:spLocks noGrp="1"/>
          </p:cNvSpPr>
          <p:nvPr>
            <p:ph type="body" sz="quarter" idx="16"/>
          </p:nvPr>
        </p:nvSpPr>
        <p:spPr>
          <a:xfrm>
            <a:off x="611188" y="4841185"/>
            <a:ext cx="663575" cy="47583"/>
          </a:xfrm>
        </p:spPr>
        <p:txBody>
          <a:bodyPr/>
          <a:lstStyle/>
          <a:p>
            <a:endParaRPr lang="en-US"/>
          </a:p>
        </p:txBody>
      </p:sp>
      <p:pic>
        <p:nvPicPr>
          <p:cNvPr id="1030" name="Picture 6" descr="Consumer Council for Water - Boardroom Apprentice">
            <a:extLst>
              <a:ext uri="{FF2B5EF4-FFF2-40B4-BE49-F238E27FC236}">
                <a16:creationId xmlns:a16="http://schemas.microsoft.com/office/drawing/2014/main" id="{584E0781-89C1-DEE4-8DDC-8A9F3B629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0000" y="3960000"/>
            <a:ext cx="2340000" cy="11654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letter in a white circle&#10;&#10;Description automatically generated">
            <a:extLst>
              <a:ext uri="{FF2B5EF4-FFF2-40B4-BE49-F238E27FC236}">
                <a16:creationId xmlns:a16="http://schemas.microsoft.com/office/drawing/2014/main" id="{80345467-DBFF-BBC5-6305-604C591CE57C}"/>
              </a:ext>
            </a:extLst>
          </p:cNvPr>
          <p:cNvPicPr>
            <a:picLocks noChangeAspect="1"/>
          </p:cNvPicPr>
          <p:nvPr/>
        </p:nvPicPr>
        <p:blipFill>
          <a:blip r:embed="rId4"/>
          <a:stretch>
            <a:fillRect/>
          </a:stretch>
        </p:blipFill>
        <p:spPr>
          <a:xfrm>
            <a:off x="9360000" y="5220000"/>
            <a:ext cx="2340000" cy="779535"/>
          </a:xfrm>
          <a:prstGeom prst="rect">
            <a:avLst/>
          </a:prstGeom>
        </p:spPr>
      </p:pic>
    </p:spTree>
    <p:extLst>
      <p:ext uri="{BB962C8B-B14F-4D97-AF65-F5344CB8AC3E}">
        <p14:creationId xmlns:p14="http://schemas.microsoft.com/office/powerpoint/2010/main" val="36824465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93BAA7F-0F17-8C52-FDEF-05141A09EF18}"/>
              </a:ext>
            </a:extLst>
          </p:cNvPr>
          <p:cNvSpPr/>
          <p:nvPr/>
        </p:nvSpPr>
        <p:spPr>
          <a:xfrm>
            <a:off x="10501460" y="5988225"/>
            <a:ext cx="1621410" cy="4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a:extLst>
              <a:ext uri="{FF2B5EF4-FFF2-40B4-BE49-F238E27FC236}">
                <a16:creationId xmlns:a16="http://schemas.microsoft.com/office/drawing/2014/main" id="{39069824-B6FC-0CF8-B044-DA2C0F802D46}"/>
              </a:ext>
            </a:extLst>
          </p:cNvPr>
          <p:cNvSpPr>
            <a:spLocks noGrp="1"/>
          </p:cNvSpPr>
          <p:nvPr>
            <p:ph type="title"/>
          </p:nvPr>
        </p:nvSpPr>
        <p:spPr>
          <a:xfrm>
            <a:off x="611184" y="554733"/>
            <a:ext cx="10969625" cy="944562"/>
          </a:xfrm>
        </p:spPr>
        <p:txBody>
          <a:bodyPr/>
          <a:lstStyle/>
          <a:p>
            <a:r>
              <a:rPr lang="en-GB" sz="2800"/>
              <a:t>Customers want to see changes across all stages of the customer journey</a:t>
            </a:r>
          </a:p>
        </p:txBody>
      </p:sp>
      <p:sp>
        <p:nvSpPr>
          <p:cNvPr id="5" name="Slide Number Placeholder 4">
            <a:extLst>
              <a:ext uri="{FF2B5EF4-FFF2-40B4-BE49-F238E27FC236}">
                <a16:creationId xmlns:a16="http://schemas.microsoft.com/office/drawing/2014/main" id="{6C88A490-994E-C319-5A8E-856D3F318BCE}"/>
              </a:ext>
            </a:extLst>
          </p:cNvPr>
          <p:cNvSpPr>
            <a:spLocks noGrp="1"/>
          </p:cNvSpPr>
          <p:nvPr>
            <p:ph type="sldNum" sz="quarter" idx="12"/>
          </p:nvPr>
        </p:nvSpPr>
        <p:spPr/>
        <p:txBody>
          <a:bodyPr/>
          <a:lstStyle/>
          <a:p>
            <a:fld id="{CBA53E11-492D-48B3-9F9B-09541CA2A39A}" type="slidenum">
              <a:rPr lang="en-GB" smtClean="0"/>
              <a:pPr/>
              <a:t>10</a:t>
            </a:fld>
            <a:endParaRPr lang="en-GB"/>
          </a:p>
        </p:txBody>
      </p:sp>
      <p:sp>
        <p:nvSpPr>
          <p:cNvPr id="8" name="Text Placeholder 12">
            <a:extLst>
              <a:ext uri="{FF2B5EF4-FFF2-40B4-BE49-F238E27FC236}">
                <a16:creationId xmlns:a16="http://schemas.microsoft.com/office/drawing/2014/main" id="{1A203BEA-E1CE-DA63-027B-26C07F7ECCB8}"/>
              </a:ext>
            </a:extLst>
          </p:cNvPr>
          <p:cNvSpPr txBox="1">
            <a:spLocks/>
          </p:cNvSpPr>
          <p:nvPr/>
        </p:nvSpPr>
        <p:spPr>
          <a:xfrm>
            <a:off x="604596" y="1784397"/>
            <a:ext cx="1773197" cy="105186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b="1">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400"/>
              <a:t>Communication</a:t>
            </a:r>
          </a:p>
        </p:txBody>
      </p:sp>
      <p:sp>
        <p:nvSpPr>
          <p:cNvPr id="11" name="Rectangle 10">
            <a:extLst>
              <a:ext uri="{FF2B5EF4-FFF2-40B4-BE49-F238E27FC236}">
                <a16:creationId xmlns:a16="http://schemas.microsoft.com/office/drawing/2014/main" id="{75A2C13A-1B39-4F35-9570-4E1BB60ACE4A}"/>
              </a:ext>
            </a:extLst>
          </p:cNvPr>
          <p:cNvSpPr/>
          <p:nvPr/>
        </p:nvSpPr>
        <p:spPr>
          <a:xfrm>
            <a:off x="2458816" y="1784397"/>
            <a:ext cx="5886744" cy="1051327"/>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i="0" u="none" strike="noStrike" kern="1200" cap="none" spc="0" normalizeH="0" baseline="0" noProof="0">
                <a:ln>
                  <a:noFill/>
                </a:ln>
                <a:solidFill>
                  <a:sysClr val="windowText" lastClr="000000"/>
                </a:solidFill>
                <a:effectLst/>
                <a:uLnTx/>
                <a:uFillTx/>
                <a:latin typeface="Verdana"/>
                <a:ea typeface="+mn-ea"/>
                <a:cs typeface="+mn-cs"/>
              </a:rPr>
              <a:t>Customers feel that wastewater companies are frequently providing unacceptable standards of communications, with consistent reports of a lack of updates, a lack of transparency</a:t>
            </a:r>
            <a:r>
              <a:rPr lang="en-GB" sz="1200">
                <a:solidFill>
                  <a:sysClr val="windowText" lastClr="000000"/>
                </a:solidFill>
                <a:latin typeface="Verdana"/>
              </a:rPr>
              <a:t> regarding the cause and the process,</a:t>
            </a:r>
            <a:r>
              <a:rPr kumimoji="0" lang="en-GB" sz="1200" i="0" u="none" strike="noStrike" kern="1200" cap="none" spc="0" normalizeH="0" baseline="0" noProof="0">
                <a:ln>
                  <a:noFill/>
                </a:ln>
                <a:solidFill>
                  <a:sysClr val="windowText" lastClr="000000"/>
                </a:solidFill>
                <a:effectLst/>
                <a:uLnTx/>
                <a:uFillTx/>
                <a:latin typeface="Verdana"/>
                <a:ea typeface="+mn-ea"/>
                <a:cs typeface="+mn-cs"/>
              </a:rPr>
              <a:t> poorly joined up communications, no warning about agent visits to properties and incorrect or miscommunication. </a:t>
            </a:r>
          </a:p>
        </p:txBody>
      </p:sp>
      <p:sp>
        <p:nvSpPr>
          <p:cNvPr id="3" name="Text Placeholder 12">
            <a:extLst>
              <a:ext uri="{FF2B5EF4-FFF2-40B4-BE49-F238E27FC236}">
                <a16:creationId xmlns:a16="http://schemas.microsoft.com/office/drawing/2014/main" id="{3095875A-D766-1F34-371D-D558C5A0DFF3}"/>
              </a:ext>
            </a:extLst>
          </p:cNvPr>
          <p:cNvSpPr txBox="1">
            <a:spLocks/>
          </p:cNvSpPr>
          <p:nvPr/>
        </p:nvSpPr>
        <p:spPr>
          <a:xfrm>
            <a:off x="604596" y="2929262"/>
            <a:ext cx="1773197" cy="105185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b="1">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400"/>
              <a:t>Providing support</a:t>
            </a:r>
          </a:p>
        </p:txBody>
      </p:sp>
      <p:sp>
        <p:nvSpPr>
          <p:cNvPr id="6" name="Rectangle 5">
            <a:extLst>
              <a:ext uri="{FF2B5EF4-FFF2-40B4-BE49-F238E27FC236}">
                <a16:creationId xmlns:a16="http://schemas.microsoft.com/office/drawing/2014/main" id="{A1FD46EA-BF93-524F-319A-C6D4A7514B1F}"/>
              </a:ext>
            </a:extLst>
          </p:cNvPr>
          <p:cNvSpPr/>
          <p:nvPr/>
        </p:nvSpPr>
        <p:spPr>
          <a:xfrm>
            <a:off x="2458816" y="2929262"/>
            <a:ext cx="5886744" cy="1065576"/>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a:solidFill>
                  <a:sysClr val="windowText" lastClr="000000"/>
                </a:solidFill>
                <a:latin typeface="Verdana"/>
              </a:rPr>
              <a:t>When things go wrong, customers often feel there is little thoughtful consideration given to the situation by their wastewater company, leaving them feeling unsupported emotionally and practically. Experiences of clean-up services are also inconsistent both in terms of their speed and their quality.</a:t>
            </a:r>
            <a:endParaRPr kumimoji="0" lang="en-GB" sz="1200" i="0" u="none" strike="noStrike" kern="1200" cap="none" spc="0" normalizeH="0" baseline="0" noProof="0">
              <a:ln>
                <a:noFill/>
              </a:ln>
              <a:solidFill>
                <a:sysClr val="windowText" lastClr="000000"/>
              </a:solidFill>
              <a:effectLst/>
              <a:uLnTx/>
              <a:uFillTx/>
              <a:latin typeface="Verdana"/>
              <a:ea typeface="+mn-ea"/>
              <a:cs typeface="+mn-cs"/>
            </a:endParaRPr>
          </a:p>
        </p:txBody>
      </p:sp>
      <p:sp>
        <p:nvSpPr>
          <p:cNvPr id="7" name="Text Placeholder 12">
            <a:extLst>
              <a:ext uri="{FF2B5EF4-FFF2-40B4-BE49-F238E27FC236}">
                <a16:creationId xmlns:a16="http://schemas.microsoft.com/office/drawing/2014/main" id="{0EAA4CA4-9F77-B25B-3D0F-C80D10C10A34}"/>
              </a:ext>
            </a:extLst>
          </p:cNvPr>
          <p:cNvSpPr txBox="1">
            <a:spLocks/>
          </p:cNvSpPr>
          <p:nvPr/>
        </p:nvSpPr>
        <p:spPr>
          <a:xfrm>
            <a:off x="604596" y="4074126"/>
            <a:ext cx="1773197" cy="105185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b="1">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400"/>
              <a:t>Resolution</a:t>
            </a:r>
          </a:p>
        </p:txBody>
      </p:sp>
      <p:sp>
        <p:nvSpPr>
          <p:cNvPr id="15" name="Rectangle 14">
            <a:extLst>
              <a:ext uri="{FF2B5EF4-FFF2-40B4-BE49-F238E27FC236}">
                <a16:creationId xmlns:a16="http://schemas.microsoft.com/office/drawing/2014/main" id="{56188F72-780E-2D4B-DAA2-7D8B2096F105}"/>
              </a:ext>
            </a:extLst>
          </p:cNvPr>
          <p:cNvSpPr/>
          <p:nvPr/>
        </p:nvSpPr>
        <p:spPr>
          <a:xfrm>
            <a:off x="2458816" y="4073591"/>
            <a:ext cx="5886744" cy="105186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6800" rIns="36000" bIns="4680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i="0" u="none" strike="noStrike" kern="1200" cap="none" spc="0" normalizeH="0" baseline="0" noProof="0">
                <a:ln>
                  <a:noFill/>
                </a:ln>
                <a:solidFill>
                  <a:sysClr val="windowText" lastClr="000000"/>
                </a:solidFill>
                <a:effectLst/>
                <a:uLnTx/>
                <a:uFillTx/>
                <a:latin typeface="Verdana"/>
                <a:ea typeface="+mn-ea"/>
                <a:cs typeface="+mn-cs"/>
              </a:rPr>
              <a:t>Customers’ key focus is finding a permanent fix</a:t>
            </a:r>
            <a:r>
              <a:rPr lang="en-GB" sz="1200">
                <a:solidFill>
                  <a:sysClr val="windowText" lastClr="000000"/>
                </a:solidFill>
                <a:latin typeface="Verdana"/>
              </a:rPr>
              <a:t>. Only those with one-off, easy to fix causes report this happening, with many others being left with the continued threat of further flooding. Other recognised forms of resolution (supporting home renovations, financial compensation, an apology) are also generally felt to be lacking.</a:t>
            </a:r>
            <a:endParaRPr kumimoji="0" lang="en-GB" sz="1200" i="0" u="none" strike="noStrike" kern="1200" cap="none" spc="0" normalizeH="0" baseline="0" noProof="0">
              <a:ln>
                <a:noFill/>
              </a:ln>
              <a:solidFill>
                <a:sysClr val="windowText" lastClr="000000"/>
              </a:solidFill>
              <a:effectLst/>
              <a:uLnTx/>
              <a:uFillTx/>
              <a:latin typeface="Verdana"/>
              <a:ea typeface="+mn-ea"/>
              <a:cs typeface="+mn-cs"/>
            </a:endParaRPr>
          </a:p>
        </p:txBody>
      </p:sp>
      <p:sp>
        <p:nvSpPr>
          <p:cNvPr id="9" name="Text Placeholder 12">
            <a:extLst>
              <a:ext uri="{FF2B5EF4-FFF2-40B4-BE49-F238E27FC236}">
                <a16:creationId xmlns:a16="http://schemas.microsoft.com/office/drawing/2014/main" id="{A0AAD885-4A29-8C07-C2C3-D5C89390756E}"/>
              </a:ext>
            </a:extLst>
          </p:cNvPr>
          <p:cNvSpPr txBox="1">
            <a:spLocks/>
          </p:cNvSpPr>
          <p:nvPr/>
        </p:nvSpPr>
        <p:spPr>
          <a:xfrm>
            <a:off x="604596" y="5218989"/>
            <a:ext cx="1773197" cy="1051859"/>
          </a:xfrm>
          <a:prstGeom prst="rect">
            <a:avLst/>
          </a:prstGeom>
          <a:solidFill>
            <a:schemeClr val="accent2">
              <a:lumMod val="50000"/>
            </a:schemeClr>
          </a:solidFill>
        </p:spPr>
        <p:txBody>
          <a:bodyPr anchor="ct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kumimoji="0" lang="en-GB" sz="15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Financial support</a:t>
            </a:r>
          </a:p>
        </p:txBody>
      </p:sp>
      <p:sp>
        <p:nvSpPr>
          <p:cNvPr id="10" name="Rectangle 9">
            <a:extLst>
              <a:ext uri="{FF2B5EF4-FFF2-40B4-BE49-F238E27FC236}">
                <a16:creationId xmlns:a16="http://schemas.microsoft.com/office/drawing/2014/main" id="{98F8729D-308A-1A41-27D9-19C8861827C1}"/>
              </a:ext>
            </a:extLst>
          </p:cNvPr>
          <p:cNvSpPr/>
          <p:nvPr/>
        </p:nvSpPr>
        <p:spPr>
          <a:xfrm>
            <a:off x="2458816" y="5218989"/>
            <a:ext cx="5886744" cy="105186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i="0" u="none" strike="noStrike" kern="1200" cap="none" spc="0" normalizeH="0" baseline="0" noProof="0">
                <a:ln>
                  <a:noFill/>
                </a:ln>
                <a:solidFill>
                  <a:sysClr val="windowText" lastClr="000000"/>
                </a:solidFill>
                <a:effectLst/>
                <a:uLnTx/>
                <a:uFillTx/>
                <a:latin typeface="Verdana"/>
                <a:ea typeface="+mn-ea"/>
                <a:cs typeface="+mn-cs"/>
              </a:rPr>
              <a:t>Many customers are left out of pocket and face ongoing financial strains due to increased home insurance costs, threats to their property price and being unable to sell altogether. While reports of automated financial </a:t>
            </a:r>
            <a:r>
              <a:rPr lang="en-GB" sz="1200">
                <a:solidFill>
                  <a:sysClr val="windowText" lastClr="000000"/>
                </a:solidFill>
                <a:latin typeface="Verdana"/>
              </a:rPr>
              <a:t>support</a:t>
            </a:r>
            <a:r>
              <a:rPr kumimoji="0" lang="en-GB" sz="1200" i="0" u="none" strike="noStrike" kern="1200" cap="none" spc="0" normalizeH="0" baseline="0" noProof="0">
                <a:ln>
                  <a:noFill/>
                </a:ln>
                <a:solidFill>
                  <a:sysClr val="windowText" lastClr="000000"/>
                </a:solidFill>
                <a:effectLst/>
                <a:uLnTx/>
                <a:uFillTx/>
                <a:latin typeface="Verdana"/>
                <a:ea typeface="+mn-ea"/>
                <a:cs typeface="+mn-cs"/>
              </a:rPr>
              <a:t> (normally bill rebates) have increased, for most this is deemed insufficient given the actual cost of flooding. </a:t>
            </a:r>
          </a:p>
        </p:txBody>
      </p:sp>
      <p:sp>
        <p:nvSpPr>
          <p:cNvPr id="13" name="Rectangle 12">
            <a:extLst>
              <a:ext uri="{FF2B5EF4-FFF2-40B4-BE49-F238E27FC236}">
                <a16:creationId xmlns:a16="http://schemas.microsoft.com/office/drawing/2014/main" id="{CBDF1835-61E6-438C-AD3D-0316BA117F0B}"/>
              </a:ext>
            </a:extLst>
          </p:cNvPr>
          <p:cNvSpPr/>
          <p:nvPr/>
        </p:nvSpPr>
        <p:spPr>
          <a:xfrm>
            <a:off x="8426584" y="1784396"/>
            <a:ext cx="3446171" cy="1051327"/>
          </a:xfrm>
          <a:prstGeom prst="rect">
            <a:avLst/>
          </a:prstGeom>
          <a:noFill/>
          <a:ln w="127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i="0" u="none" strike="noStrike" kern="1200" cap="none" spc="0" normalizeH="0" baseline="0" noProof="0">
                <a:ln>
                  <a:noFill/>
                </a:ln>
                <a:solidFill>
                  <a:sysClr val="windowText" lastClr="000000"/>
                </a:solidFill>
                <a:effectLst/>
                <a:uLnTx/>
                <a:uFillTx/>
                <a:latin typeface="Verdana"/>
                <a:ea typeface="+mn-ea"/>
                <a:cs typeface="+mn-cs"/>
              </a:rPr>
              <a:t>Customers want to see proactive, clear and timely communications, to help reassure them that their wastewater company </a:t>
            </a:r>
            <a:r>
              <a:rPr lang="en-GB" sz="1200">
                <a:solidFill>
                  <a:sysClr val="windowText" lastClr="000000"/>
                </a:solidFill>
                <a:latin typeface="Verdana"/>
              </a:rPr>
              <a:t>is</a:t>
            </a:r>
            <a:r>
              <a:rPr kumimoji="0" lang="en-GB" sz="1200" i="0" u="none" strike="noStrike" kern="1200" cap="none" spc="0" normalizeH="0" baseline="0" noProof="0">
                <a:ln>
                  <a:noFill/>
                </a:ln>
                <a:solidFill>
                  <a:sysClr val="windowText" lastClr="000000"/>
                </a:solidFill>
                <a:effectLst/>
                <a:uLnTx/>
                <a:uFillTx/>
                <a:latin typeface="Verdana"/>
                <a:ea typeface="+mn-ea"/>
                <a:cs typeface="+mn-cs"/>
              </a:rPr>
              <a:t> taking their issue seriously. </a:t>
            </a:r>
          </a:p>
        </p:txBody>
      </p:sp>
      <p:sp>
        <p:nvSpPr>
          <p:cNvPr id="14" name="Rectangle 13">
            <a:extLst>
              <a:ext uri="{FF2B5EF4-FFF2-40B4-BE49-F238E27FC236}">
                <a16:creationId xmlns:a16="http://schemas.microsoft.com/office/drawing/2014/main" id="{F6312C48-8C27-C0E6-C63D-F3333D55F18E}"/>
              </a:ext>
            </a:extLst>
          </p:cNvPr>
          <p:cNvSpPr/>
          <p:nvPr/>
        </p:nvSpPr>
        <p:spPr>
          <a:xfrm>
            <a:off x="8426584" y="2923328"/>
            <a:ext cx="3446171" cy="1051327"/>
          </a:xfrm>
          <a:prstGeom prst="rect">
            <a:avLst/>
          </a:prstGeom>
          <a:noFill/>
          <a:ln w="127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GB" sz="1200">
                <a:solidFill>
                  <a:sysClr val="windowText" lastClr="000000"/>
                </a:solidFill>
                <a:latin typeface="Verdana"/>
              </a:rPr>
              <a:t>Customers want to feel as if the full scope of their situation and circumstances have been considered, and that practical and meaningful support is available to them.</a:t>
            </a:r>
            <a:endParaRPr kumimoji="0" lang="en-GB" sz="1200" i="0" u="none" strike="noStrike" kern="1200" cap="none" spc="0" normalizeH="0" baseline="0" noProof="0">
              <a:ln>
                <a:noFill/>
              </a:ln>
              <a:solidFill>
                <a:sysClr val="windowText" lastClr="000000"/>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533EAAA8-18CE-DC36-98DC-5A2690BC59F2}"/>
              </a:ext>
            </a:extLst>
          </p:cNvPr>
          <p:cNvSpPr/>
          <p:nvPr/>
        </p:nvSpPr>
        <p:spPr>
          <a:xfrm>
            <a:off x="8426584" y="4074124"/>
            <a:ext cx="3446171" cy="1051327"/>
          </a:xfrm>
          <a:prstGeom prst="rect">
            <a:avLst/>
          </a:prstGeom>
          <a:noFill/>
          <a:ln w="1270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GB" sz="1200">
                <a:solidFill>
                  <a:sysClr val="windowText" lastClr="000000"/>
                </a:solidFill>
                <a:latin typeface="Verdana"/>
              </a:rPr>
              <a:t>Customers want transparency around the cause and fix of their issue, as well as clear advice on what support they are entitled to, or where to go for external support. </a:t>
            </a:r>
            <a:endParaRPr kumimoji="0" lang="en-GB" sz="1200" i="0" u="none" strike="noStrike" kern="1200" cap="none" spc="0" normalizeH="0" baseline="0" noProof="0">
              <a:ln>
                <a:noFill/>
              </a:ln>
              <a:solidFill>
                <a:sysClr val="windowText" lastClr="000000"/>
              </a:solidFill>
              <a:effectLst/>
              <a:uLnTx/>
              <a:uFillTx/>
              <a:latin typeface="Verdana"/>
              <a:ea typeface="+mn-ea"/>
              <a:cs typeface="+mn-cs"/>
            </a:endParaRPr>
          </a:p>
        </p:txBody>
      </p:sp>
      <p:sp>
        <p:nvSpPr>
          <p:cNvPr id="17" name="Rectangle 16">
            <a:extLst>
              <a:ext uri="{FF2B5EF4-FFF2-40B4-BE49-F238E27FC236}">
                <a16:creationId xmlns:a16="http://schemas.microsoft.com/office/drawing/2014/main" id="{1A6AE5DA-CBC0-F2A3-2F68-40580C940EF8}"/>
              </a:ext>
            </a:extLst>
          </p:cNvPr>
          <p:cNvSpPr/>
          <p:nvPr/>
        </p:nvSpPr>
        <p:spPr>
          <a:xfrm>
            <a:off x="8426583" y="5219521"/>
            <a:ext cx="3446171" cy="1051327"/>
          </a:xfrm>
          <a:prstGeom prst="rect">
            <a:avLst/>
          </a:prstGeom>
          <a:no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i="0" u="none" strike="noStrike" kern="1200" cap="none" spc="0" normalizeH="0" baseline="0" noProof="0">
                <a:ln>
                  <a:noFill/>
                </a:ln>
                <a:solidFill>
                  <a:sysClr val="windowText" lastClr="000000"/>
                </a:solidFill>
                <a:effectLst/>
                <a:uLnTx/>
                <a:uFillTx/>
                <a:latin typeface="Verdana"/>
                <a:ea typeface="+mn-ea"/>
                <a:cs typeface="+mn-cs"/>
              </a:rPr>
              <a:t>Customers want improvements both to the transparency and clarity of communications around financial support, as well as increases to the amount offered.  </a:t>
            </a:r>
          </a:p>
        </p:txBody>
      </p:sp>
      <p:sp>
        <p:nvSpPr>
          <p:cNvPr id="4" name="TextBox 3">
            <a:extLst>
              <a:ext uri="{FF2B5EF4-FFF2-40B4-BE49-F238E27FC236}">
                <a16:creationId xmlns:a16="http://schemas.microsoft.com/office/drawing/2014/main" id="{0EF831FD-C177-6C7C-2808-93CBDF3A64DA}"/>
              </a:ext>
            </a:extLst>
          </p:cNvPr>
          <p:cNvSpPr txBox="1"/>
          <p:nvPr/>
        </p:nvSpPr>
        <p:spPr>
          <a:xfrm>
            <a:off x="2820692" y="7811146"/>
            <a:ext cx="0" cy="0"/>
          </a:xfrm>
          <a:prstGeom prst="rect">
            <a:avLst/>
          </a:prstGeom>
          <a:noFill/>
        </p:spPr>
        <p:txBody>
          <a:bodyPr wrap="none" lIns="0" tIns="0" rIns="0" bIns="0" rtlCol="0">
            <a:noAutofit/>
          </a:bodyPr>
          <a:lstStyle/>
          <a:p>
            <a:pPr algn="l"/>
            <a:endParaRPr lang="en-US" sz="1600">
              <a:solidFill>
                <a:schemeClr val="tx1"/>
              </a:solidFill>
            </a:endParaRPr>
          </a:p>
        </p:txBody>
      </p:sp>
    </p:spTree>
    <p:extLst>
      <p:ext uri="{BB962C8B-B14F-4D97-AF65-F5344CB8AC3E}">
        <p14:creationId xmlns:p14="http://schemas.microsoft.com/office/powerpoint/2010/main" val="36536649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3053BD2-50F5-EC12-05BE-1965DFB0DDA5}"/>
              </a:ext>
            </a:extLst>
          </p:cNvPr>
          <p:cNvSpPr>
            <a:spLocks noGrp="1"/>
          </p:cNvSpPr>
          <p:nvPr>
            <p:ph type="sldNum" sz="quarter" idx="12"/>
          </p:nvPr>
        </p:nvSpPr>
        <p:spPr/>
        <p:txBody>
          <a:bodyPr/>
          <a:lstStyle/>
          <a:p>
            <a:fld id="{CBA53E11-492D-48B3-9F9B-09541CA2A39A}" type="slidenum">
              <a:rPr lang="en-GB" smtClean="0"/>
              <a:pPr/>
              <a:t>11</a:t>
            </a:fld>
            <a:endParaRPr lang="en-GB"/>
          </a:p>
        </p:txBody>
      </p:sp>
      <p:sp>
        <p:nvSpPr>
          <p:cNvPr id="4" name="Title 3">
            <a:extLst>
              <a:ext uri="{FF2B5EF4-FFF2-40B4-BE49-F238E27FC236}">
                <a16:creationId xmlns:a16="http://schemas.microsoft.com/office/drawing/2014/main" id="{8AF501CA-C713-1AE5-CB55-C72E1685EDB2}"/>
              </a:ext>
            </a:extLst>
          </p:cNvPr>
          <p:cNvSpPr>
            <a:spLocks noGrp="1"/>
          </p:cNvSpPr>
          <p:nvPr>
            <p:ph type="title" idx="4294967295"/>
          </p:nvPr>
        </p:nvSpPr>
        <p:spPr>
          <a:xfrm>
            <a:off x="424947" y="4691148"/>
            <a:ext cx="5175315" cy="452037"/>
          </a:xfrm>
        </p:spPr>
        <p:txBody>
          <a:bodyPr/>
          <a:lstStyle/>
          <a:p>
            <a:r>
              <a:rPr lang="en-GB">
                <a:solidFill>
                  <a:schemeClr val="bg1"/>
                </a:solidFill>
              </a:rPr>
              <a:t>Experience and impacts of sewer flooding</a:t>
            </a:r>
          </a:p>
        </p:txBody>
      </p:sp>
      <p:sp>
        <p:nvSpPr>
          <p:cNvPr id="8" name="Text Placeholder 7">
            <a:extLst>
              <a:ext uri="{FF2B5EF4-FFF2-40B4-BE49-F238E27FC236}">
                <a16:creationId xmlns:a16="http://schemas.microsoft.com/office/drawing/2014/main" id="{D3651DAA-196E-FEC9-DA65-A3F427157362}"/>
              </a:ext>
              <a:ext uri="{C183D7F6-B498-43B3-948B-1728B52AA6E4}">
                <adec:decorative xmlns:adec="http://schemas.microsoft.com/office/drawing/2017/decorative" val="1"/>
              </a:ext>
            </a:extLst>
          </p:cNvPr>
          <p:cNvSpPr>
            <a:spLocks noGrp="1"/>
          </p:cNvSpPr>
          <p:nvPr>
            <p:ph type="body" idx="13"/>
          </p:nvPr>
        </p:nvSpPr>
        <p:spPr>
          <a:xfrm>
            <a:off x="611187" y="5414826"/>
            <a:ext cx="3168000" cy="47583"/>
          </a:xfrm>
        </p:spPr>
        <p:txBody>
          <a:bodyPr/>
          <a:lstStyle/>
          <a:p>
            <a:r>
              <a:rPr lang="en-GB"/>
              <a:t>Section Subtitle</a:t>
            </a:r>
          </a:p>
        </p:txBody>
      </p:sp>
    </p:spTree>
    <p:extLst>
      <p:ext uri="{BB962C8B-B14F-4D97-AF65-F5344CB8AC3E}">
        <p14:creationId xmlns:p14="http://schemas.microsoft.com/office/powerpoint/2010/main" val="277729085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B42BE0-A195-6009-8EB3-549FDF1C0926}"/>
              </a:ext>
            </a:extLst>
          </p:cNvPr>
          <p:cNvSpPr/>
          <p:nvPr/>
        </p:nvSpPr>
        <p:spPr>
          <a:xfrm>
            <a:off x="598737" y="2182714"/>
            <a:ext cx="3456000" cy="1487664"/>
          </a:xfrm>
          <a:prstGeom prst="rect">
            <a:avLst/>
          </a:prstGeom>
          <a:solidFill>
            <a:srgbClr val="CDEAFD"/>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08000" bIns="72000" rtlCol="0" anchor="ctr"/>
          <a:lstStyle/>
          <a:p>
            <a:pPr algn="ct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Experiencing a sewer flooding incident is highly distressing and can cause short and long term impacts on mental health, with customers reporting feelings ranging from frustration and inconvenience to anxiety and trauma during and after flooding incidences.</a:t>
            </a:r>
            <a:endParaRPr lang="en-US" sz="1200">
              <a:solidFill>
                <a:schemeClr val="tx2"/>
              </a:solidFill>
            </a:endParaRPr>
          </a:p>
        </p:txBody>
      </p:sp>
      <p:sp>
        <p:nvSpPr>
          <p:cNvPr id="16" name="Rectangle 15">
            <a:extLst>
              <a:ext uri="{FF2B5EF4-FFF2-40B4-BE49-F238E27FC236}">
                <a16:creationId xmlns:a16="http://schemas.microsoft.com/office/drawing/2014/main" id="{80CEBEA5-4D15-1D11-A91B-383FE6A0884D}"/>
              </a:ext>
            </a:extLst>
          </p:cNvPr>
          <p:cNvSpPr/>
          <p:nvPr/>
        </p:nvSpPr>
        <p:spPr>
          <a:xfrm>
            <a:off x="4290763" y="2182714"/>
            <a:ext cx="3456000" cy="1487664"/>
          </a:xfrm>
          <a:prstGeom prst="rect">
            <a:avLst/>
          </a:prstGeom>
          <a:solidFill>
            <a:srgbClr val="CDEAFD"/>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08000" bIns="72000" rtlCol="0" anchor="ctr"/>
          <a:lstStyle/>
          <a:p>
            <a:pPr algn="ctr"/>
            <a:r>
              <a:rPr lang="en-US" sz="1200">
                <a:solidFill>
                  <a:schemeClr val="tx2"/>
                </a:solidFill>
              </a:rPr>
              <a:t>Extensive physical damage, such as the entire rooms being deemed uninhabitable; personal, expensive or sentimental items being lost; and lingering bad smells. </a:t>
            </a:r>
          </a:p>
        </p:txBody>
      </p:sp>
      <p:sp>
        <p:nvSpPr>
          <p:cNvPr id="18" name="Rectangle 17">
            <a:extLst>
              <a:ext uri="{FF2B5EF4-FFF2-40B4-BE49-F238E27FC236}">
                <a16:creationId xmlns:a16="http://schemas.microsoft.com/office/drawing/2014/main" id="{D48D3825-1BC1-4E25-9E67-AC2068C62C0B}"/>
              </a:ext>
            </a:extLst>
          </p:cNvPr>
          <p:cNvSpPr/>
          <p:nvPr/>
        </p:nvSpPr>
        <p:spPr>
          <a:xfrm>
            <a:off x="7982789" y="2182714"/>
            <a:ext cx="3456000" cy="1487664"/>
          </a:xfrm>
          <a:prstGeom prst="rect">
            <a:avLst/>
          </a:prstGeom>
          <a:solidFill>
            <a:srgbClr val="CDEAFD"/>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08000" bIns="72000" rtlCol="0" anchor="ctr"/>
          <a:lstStyle/>
          <a:p>
            <a:pPr algn="ctr"/>
            <a:r>
              <a:rPr lang="en-US" sz="1200">
                <a:solidFill>
                  <a:schemeClr val="tx2"/>
                </a:solidFill>
              </a:rPr>
              <a:t>Financial consequences are often significant, with customers left to pay for widescale repairs created by damage, invest in prevention measures and face increasing insurance premiums.</a:t>
            </a:r>
          </a:p>
        </p:txBody>
      </p:sp>
      <p:sp>
        <p:nvSpPr>
          <p:cNvPr id="5" name="Slide Number Placeholder 4">
            <a:extLst>
              <a:ext uri="{FF2B5EF4-FFF2-40B4-BE49-F238E27FC236}">
                <a16:creationId xmlns:a16="http://schemas.microsoft.com/office/drawing/2014/main" id="{6C88A490-994E-C319-5A8E-856D3F318BCE}"/>
              </a:ext>
            </a:extLst>
          </p:cNvPr>
          <p:cNvSpPr>
            <a:spLocks noGrp="1"/>
          </p:cNvSpPr>
          <p:nvPr>
            <p:ph type="sldNum" sz="quarter" idx="12"/>
          </p:nvPr>
        </p:nvSpPr>
        <p:spPr>
          <a:prstGeom prst="rect">
            <a:avLst/>
          </a:prstGeom>
        </p:spPr>
        <p:txBody>
          <a:bodyPr/>
          <a:lstStyle/>
          <a:p>
            <a:fld id="{CBA53E11-492D-48B3-9F9B-09541CA2A39A}" type="slidenum">
              <a:rPr lang="en-GB" smtClean="0"/>
              <a:pPr/>
              <a:t>12</a:t>
            </a:fld>
            <a:endParaRPr lang="en-GB"/>
          </a:p>
        </p:txBody>
      </p:sp>
      <p:sp>
        <p:nvSpPr>
          <p:cNvPr id="2" name="Title 1">
            <a:extLst>
              <a:ext uri="{FF2B5EF4-FFF2-40B4-BE49-F238E27FC236}">
                <a16:creationId xmlns:a16="http://schemas.microsoft.com/office/drawing/2014/main" id="{39069824-B6FC-0CF8-B044-DA2C0F802D46}"/>
              </a:ext>
            </a:extLst>
          </p:cNvPr>
          <p:cNvSpPr>
            <a:spLocks noGrp="1"/>
          </p:cNvSpPr>
          <p:nvPr>
            <p:ph type="title"/>
          </p:nvPr>
        </p:nvSpPr>
        <p:spPr>
          <a:xfrm>
            <a:off x="611188" y="360363"/>
            <a:ext cx="10969623" cy="944562"/>
          </a:xfrm>
          <a:solidFill>
            <a:schemeClr val="bg1">
              <a:alpha val="43216"/>
            </a:schemeClr>
          </a:solidFill>
        </p:spPr>
        <p:txBody>
          <a:bodyPr/>
          <a:lstStyle/>
          <a:p>
            <a:r>
              <a:rPr lang="en-GB" sz="2800"/>
              <a:t>Sewer flooding can have significant and far-reaching impacts on customers</a:t>
            </a:r>
          </a:p>
        </p:txBody>
      </p:sp>
      <p:sp>
        <p:nvSpPr>
          <p:cNvPr id="11" name="Round Single Corner of Rectangle 10">
            <a:extLst>
              <a:ext uri="{FF2B5EF4-FFF2-40B4-BE49-F238E27FC236}">
                <a16:creationId xmlns:a16="http://schemas.microsoft.com/office/drawing/2014/main" id="{F522738E-749A-DB05-2709-F191CCD41B29}"/>
              </a:ext>
            </a:extLst>
          </p:cNvPr>
          <p:cNvSpPr/>
          <p:nvPr/>
        </p:nvSpPr>
        <p:spPr>
          <a:xfrm rot="10800000" flipV="1">
            <a:off x="598738" y="1588144"/>
            <a:ext cx="3456000" cy="4443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rPr>
              <a:t>Health and emotional impact</a:t>
            </a:r>
          </a:p>
        </p:txBody>
      </p:sp>
      <p:sp>
        <p:nvSpPr>
          <p:cNvPr id="12" name="Round Single Corner of Rectangle 11">
            <a:extLst>
              <a:ext uri="{FF2B5EF4-FFF2-40B4-BE49-F238E27FC236}">
                <a16:creationId xmlns:a16="http://schemas.microsoft.com/office/drawing/2014/main" id="{E0CA8879-CE4E-EC9B-06F3-71C7487EBC3E}"/>
              </a:ext>
            </a:extLst>
          </p:cNvPr>
          <p:cNvSpPr/>
          <p:nvPr/>
        </p:nvSpPr>
        <p:spPr>
          <a:xfrm rot="10800000" flipH="1" flipV="1">
            <a:off x="7982789" y="1588144"/>
            <a:ext cx="3456000" cy="4443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rPr>
              <a:t>Financial implications</a:t>
            </a:r>
          </a:p>
        </p:txBody>
      </p:sp>
      <p:sp>
        <p:nvSpPr>
          <p:cNvPr id="13" name="Rectangle 12">
            <a:extLst>
              <a:ext uri="{FF2B5EF4-FFF2-40B4-BE49-F238E27FC236}">
                <a16:creationId xmlns:a16="http://schemas.microsoft.com/office/drawing/2014/main" id="{9FE69450-0CAA-52F5-775F-EF60BD5196AA}"/>
              </a:ext>
            </a:extLst>
          </p:cNvPr>
          <p:cNvSpPr/>
          <p:nvPr/>
        </p:nvSpPr>
        <p:spPr>
          <a:xfrm rot="10800000" flipV="1">
            <a:off x="4290764" y="1588145"/>
            <a:ext cx="3456000" cy="4443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rPr>
              <a:t>Damage to property</a:t>
            </a:r>
          </a:p>
        </p:txBody>
      </p:sp>
      <p:sp>
        <p:nvSpPr>
          <p:cNvPr id="19" name="Rounded Rectangle 18">
            <a:extLst>
              <a:ext uri="{FF2B5EF4-FFF2-40B4-BE49-F238E27FC236}">
                <a16:creationId xmlns:a16="http://schemas.microsoft.com/office/drawing/2014/main" id="{228570DA-7779-CF43-11FC-D967D7F2D556}"/>
              </a:ext>
            </a:extLst>
          </p:cNvPr>
          <p:cNvSpPr/>
          <p:nvPr/>
        </p:nvSpPr>
        <p:spPr>
          <a:xfrm>
            <a:off x="611188" y="3828412"/>
            <a:ext cx="3476103" cy="206188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08000" bIns="72000" rtlCol="0" anchor="ctr"/>
          <a:lstStyle/>
          <a:p>
            <a:pPr algn="ctr">
              <a:lnSpc>
                <a:spcPct val="115000"/>
              </a:lnSpc>
              <a:spcBef>
                <a:spcPts val="600"/>
              </a:spcBef>
              <a:spcAft>
                <a:spcPts val="600"/>
              </a:spcAft>
            </a:pPr>
            <a:endParaRPr lang="en-GB" sz="1200" i="1">
              <a:solidFill>
                <a:schemeClr val="tx2"/>
              </a:solidFill>
            </a:endParaRPr>
          </a:p>
          <a:p>
            <a:pPr algn="ctr">
              <a:lnSpc>
                <a:spcPct val="115000"/>
              </a:lnSpc>
              <a:spcBef>
                <a:spcPts val="600"/>
              </a:spcBef>
              <a:spcAft>
                <a:spcPts val="600"/>
              </a:spcAft>
            </a:pPr>
            <a:r>
              <a:rPr lang="en-GB" sz="1200" i="1">
                <a:solidFill>
                  <a:schemeClr val="tx2"/>
                </a:solidFill>
              </a:rPr>
              <a:t>“In the grand scheme, it's caused a hell of a lot of anxiety, </a:t>
            </a:r>
            <a:r>
              <a:rPr lang="en-GB" sz="1200" b="1" i="1">
                <a:solidFill>
                  <a:schemeClr val="tx2"/>
                </a:solidFill>
              </a:rPr>
              <a:t>I've had complete breakdowns. It's destroyed me as a person</a:t>
            </a:r>
            <a:r>
              <a:rPr lang="en-GB" sz="1200" i="1">
                <a:solidFill>
                  <a:schemeClr val="tx2"/>
                </a:solidFill>
              </a:rPr>
              <a:t>… My entire life has been destroyed - you just watch the water come in slowly and can't do anything.”</a:t>
            </a:r>
            <a:endParaRPr lang="en-GB" sz="1200">
              <a:solidFill>
                <a:schemeClr val="tx2"/>
              </a:solidFill>
            </a:endParaRPr>
          </a:p>
          <a:p>
            <a:pPr marL="457200" indent="-228600" algn="r">
              <a:lnSpc>
                <a:spcPct val="115000"/>
              </a:lnSpc>
              <a:spcBef>
                <a:spcPts val="600"/>
              </a:spcBef>
              <a:spcAft>
                <a:spcPts val="600"/>
              </a:spcAft>
            </a:pPr>
            <a:r>
              <a:rPr lang="en-GB" sz="1200">
                <a:solidFill>
                  <a:schemeClr val="tx2"/>
                </a:solidFill>
              </a:rPr>
              <a:t>Multiple incidents, internal, high severity</a:t>
            </a:r>
          </a:p>
          <a:p>
            <a:pPr algn="ctr"/>
            <a:endParaRPr lang="en-US" sz="1200">
              <a:solidFill>
                <a:schemeClr val="tx2"/>
              </a:solidFill>
            </a:endParaRPr>
          </a:p>
        </p:txBody>
      </p:sp>
      <p:sp>
        <p:nvSpPr>
          <p:cNvPr id="20" name="Rounded Rectangle 19">
            <a:extLst>
              <a:ext uri="{FF2B5EF4-FFF2-40B4-BE49-F238E27FC236}">
                <a16:creationId xmlns:a16="http://schemas.microsoft.com/office/drawing/2014/main" id="{5662E1F0-E210-FCE2-9898-B10BBE42DB2C}"/>
              </a:ext>
            </a:extLst>
          </p:cNvPr>
          <p:cNvSpPr/>
          <p:nvPr/>
        </p:nvSpPr>
        <p:spPr>
          <a:xfrm>
            <a:off x="4307040" y="3828412"/>
            <a:ext cx="3456000" cy="20618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08000" bIns="72000" rtlCol="0" anchor="ctr"/>
          <a:lstStyle/>
          <a:p>
            <a:pPr algn="ctr">
              <a:lnSpc>
                <a:spcPct val="115000"/>
              </a:lnSpc>
              <a:spcAft>
                <a:spcPts val="1000"/>
              </a:spcAft>
            </a:pPr>
            <a:r>
              <a:rPr lang="en-GB" sz="1200" i="1">
                <a:solidFill>
                  <a:schemeClr val="tx2"/>
                </a:solidFill>
                <a:effectLst/>
                <a:latin typeface="Verdana" panose="020B0604030504040204" pitchFamily="34" charset="0"/>
                <a:ea typeface="Verdana" panose="020B0604030504040204" pitchFamily="34" charset="0"/>
                <a:cs typeface="Verdana" panose="020B0604030504040204" pitchFamily="34" charset="0"/>
              </a:rPr>
              <a:t>“We have had to have our </a:t>
            </a:r>
            <a:r>
              <a:rPr lang="en-GB" sz="1200" b="1" i="1">
                <a:solidFill>
                  <a:schemeClr val="tx2"/>
                </a:solidFill>
                <a:effectLst/>
                <a:latin typeface="Verdana" panose="020B0604030504040204" pitchFamily="34" charset="0"/>
                <a:ea typeface="Verdana" panose="020B0604030504040204" pitchFamily="34" charset="0"/>
                <a:cs typeface="Verdana" panose="020B0604030504040204" pitchFamily="34" charset="0"/>
              </a:rPr>
              <a:t>downstairs toilet, utility room and snug rooms sanitised and then the floors lifted and replaced,</a:t>
            </a:r>
            <a:r>
              <a:rPr lang="en-GB" sz="1200" i="1">
                <a:solidFill>
                  <a:schemeClr val="tx2"/>
                </a:solidFill>
                <a:effectLst/>
                <a:latin typeface="Verdana" panose="020B0604030504040204" pitchFamily="34" charset="0"/>
                <a:ea typeface="Verdana" panose="020B0604030504040204" pitchFamily="34" charset="0"/>
                <a:cs typeface="Verdana" panose="020B0604030504040204" pitchFamily="34" charset="0"/>
              </a:rPr>
              <a:t>... This has had a massively negative effect on the mental health of both my wife and me as well as our other disabilities.”</a:t>
            </a:r>
            <a:endParaRPr lang="en-GB" sz="1200" i="1">
              <a:solidFill>
                <a:schemeClr val="tx2"/>
              </a:solidFill>
              <a:effectLst/>
              <a:highlight>
                <a:srgbClr val="FFFF00"/>
              </a:highlight>
              <a:latin typeface="Verdana" panose="020B0604030504040204" pitchFamily="34" charset="0"/>
              <a:ea typeface="Verdana" panose="020B0604030504040204" pitchFamily="34" charset="0"/>
              <a:cs typeface="Verdana" panose="020B0604030504040204" pitchFamily="34" charset="0"/>
            </a:endParaRPr>
          </a:p>
          <a:p>
            <a:pPr algn="r">
              <a:lnSpc>
                <a:spcPct val="115000"/>
              </a:lnSpc>
              <a:spcAft>
                <a:spcPts val="1000"/>
              </a:spcAft>
            </a:pP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Multiple incidents, internal, very high severity</a:t>
            </a:r>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1" name="Rounded Rectangle 20">
            <a:extLst>
              <a:ext uri="{FF2B5EF4-FFF2-40B4-BE49-F238E27FC236}">
                <a16:creationId xmlns:a16="http://schemas.microsoft.com/office/drawing/2014/main" id="{2343D8B1-7024-7D8C-97B5-D501999D8827}"/>
              </a:ext>
            </a:extLst>
          </p:cNvPr>
          <p:cNvSpPr/>
          <p:nvPr/>
        </p:nvSpPr>
        <p:spPr>
          <a:xfrm>
            <a:off x="7982789" y="3828411"/>
            <a:ext cx="3456000" cy="20618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08000" bIns="72000" rtlCol="0" anchor="ctr"/>
          <a:lstStyle/>
          <a:p>
            <a:pPr algn="ctr">
              <a:lnSpc>
                <a:spcPct val="115000"/>
              </a:lnSpc>
              <a:spcBef>
                <a:spcPts val="600"/>
              </a:spcBef>
              <a:spcAft>
                <a:spcPts val="600"/>
              </a:spcAft>
            </a:pPr>
            <a:r>
              <a:rPr lang="en-GB" sz="1200" b="1" i="1">
                <a:solidFill>
                  <a:schemeClr val="tx2"/>
                </a:solidFill>
                <a:latin typeface="Verdana" panose="020B0604030504040204" pitchFamily="34" charset="0"/>
                <a:ea typeface="Times New Roman" panose="02020603050405020304" pitchFamily="18" charset="0"/>
                <a:cs typeface="Arial" panose="020B0604020202020204" pitchFamily="34" charset="0"/>
              </a:rPr>
              <a:t>“</a:t>
            </a:r>
            <a:r>
              <a:rPr lang="en-GB" sz="1200" b="1"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It will be £15,000 for kitchen repairs</a:t>
            </a:r>
            <a:r>
              <a:rPr lang="en-GB" sz="1200"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 all plasterboard in the kitchen will need to be replaced, all kickboards, all skirting boards damaged by mould. The vinyl floor is destroyed. All the bottoms of our kitchen units are rusted and/or damaged.”</a:t>
            </a:r>
          </a:p>
          <a:p>
            <a:pPr marL="457200" indent="-228600" algn="r">
              <a:lnSpc>
                <a:spcPct val="115000"/>
              </a:lnSpc>
              <a:spcBef>
                <a:spcPts val="600"/>
              </a:spcBef>
              <a:spcAft>
                <a:spcPts val="600"/>
              </a:spcAft>
            </a:pP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Single incident, internal, high severity</a:t>
            </a:r>
          </a:p>
        </p:txBody>
      </p:sp>
      <p:sp>
        <p:nvSpPr>
          <p:cNvPr id="3" name="Rectangle 2">
            <a:extLst>
              <a:ext uri="{FF2B5EF4-FFF2-40B4-BE49-F238E27FC236}">
                <a16:creationId xmlns:a16="http://schemas.microsoft.com/office/drawing/2014/main" id="{63AB8F81-440E-25A5-185D-51240012F359}"/>
              </a:ext>
            </a:extLst>
          </p:cNvPr>
          <p:cNvSpPr/>
          <p:nvPr/>
        </p:nvSpPr>
        <p:spPr>
          <a:xfrm>
            <a:off x="0" y="6066971"/>
            <a:ext cx="12192000" cy="7910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8000" tIns="45720" rIns="648000" bIns="45720" rtlCol="0" anchor="ctr"/>
          <a:lstStyle/>
          <a:p>
            <a:pPr algn="ctr"/>
            <a:endParaRPr lang="en-GB" sz="1200" b="1">
              <a:solidFill>
                <a:schemeClr val="bg1"/>
              </a:solidFill>
              <a:effectLst/>
              <a:latin typeface="Verdana"/>
              <a:ea typeface="Times New Roman" panose="02020603050405020304" pitchFamily="18" charset="0"/>
              <a:cs typeface="Arial"/>
            </a:endParaRPr>
          </a:p>
          <a:p>
            <a:pPr algn="ctr"/>
            <a:r>
              <a:rPr lang="en-GB" sz="1200" b="1">
                <a:solidFill>
                  <a:schemeClr val="bg1"/>
                </a:solidFill>
                <a:latin typeface="Verdana"/>
                <a:ea typeface="Times New Roman" panose="02020603050405020304" pitchFamily="18" charset="0"/>
                <a:cs typeface="Arial"/>
              </a:rPr>
              <a:t>P</a:t>
            </a:r>
            <a:r>
              <a:rPr lang="en-GB" sz="1200" b="1">
                <a:solidFill>
                  <a:schemeClr val="bg1"/>
                </a:solidFill>
                <a:effectLst/>
                <a:latin typeface="Verdana"/>
                <a:ea typeface="Times New Roman" panose="02020603050405020304" pitchFamily="18" charset="0"/>
                <a:cs typeface="Arial"/>
              </a:rPr>
              <a:t>ersonal circumstances such as having children, somebody in the household having a physical or learning disability or health </a:t>
            </a:r>
            <a:r>
              <a:rPr lang="en-GB" sz="1300" b="1">
                <a:solidFill>
                  <a:schemeClr val="bg1"/>
                </a:solidFill>
                <a:effectLst/>
                <a:latin typeface="Verdana"/>
                <a:ea typeface="Times New Roman" panose="02020603050405020304" pitchFamily="18" charset="0"/>
                <a:cs typeface="Arial"/>
              </a:rPr>
              <a:t>condition</a:t>
            </a:r>
            <a:r>
              <a:rPr lang="en-GB" sz="1200" b="1">
                <a:solidFill>
                  <a:schemeClr val="bg1"/>
                </a:solidFill>
                <a:effectLst/>
                <a:latin typeface="Verdana"/>
                <a:ea typeface="Times New Roman" panose="02020603050405020304" pitchFamily="18" charset="0"/>
                <a:cs typeface="Arial"/>
              </a:rPr>
              <a:t>, financial circumstances and not having a close network of friends or family can serve to significantly exacerbate the distress caused by flooding.</a:t>
            </a:r>
          </a:p>
          <a:p>
            <a:pPr algn="ctr"/>
            <a:endParaRPr lang="en-GB" sz="1200" b="1">
              <a:solidFill>
                <a:schemeClr val="bg1"/>
              </a:solidFill>
              <a:effectLst/>
              <a:latin typeface="Verdana"/>
              <a:ea typeface="Times New Roman" panose="02020603050405020304" pitchFamily="18" charset="0"/>
              <a:cs typeface="Arial"/>
            </a:endParaRPr>
          </a:p>
        </p:txBody>
      </p:sp>
    </p:spTree>
    <p:extLst>
      <p:ext uri="{BB962C8B-B14F-4D97-AF65-F5344CB8AC3E}">
        <p14:creationId xmlns:p14="http://schemas.microsoft.com/office/powerpoint/2010/main" val="262144294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8BEAB-9CAB-109C-24DC-A428F4B75BC8}"/>
              </a:ext>
            </a:extLst>
          </p:cNvPr>
          <p:cNvSpPr>
            <a:spLocks noGrp="1"/>
          </p:cNvSpPr>
          <p:nvPr>
            <p:ph type="title"/>
          </p:nvPr>
        </p:nvSpPr>
        <p:spPr/>
        <p:txBody>
          <a:bodyPr/>
          <a:lstStyle/>
          <a:p>
            <a:r>
              <a:rPr lang="en-US" sz="2800"/>
              <a:t>Long-term concerns are even more pronounced compared to 2022 research</a:t>
            </a:r>
          </a:p>
        </p:txBody>
      </p:sp>
      <p:sp>
        <p:nvSpPr>
          <p:cNvPr id="6" name="Slide Number Placeholder 5">
            <a:extLst>
              <a:ext uri="{FF2B5EF4-FFF2-40B4-BE49-F238E27FC236}">
                <a16:creationId xmlns:a16="http://schemas.microsoft.com/office/drawing/2014/main" id="{209E12CB-C9F7-6EE0-1D64-A938A3833C88}"/>
              </a:ext>
            </a:extLst>
          </p:cNvPr>
          <p:cNvSpPr>
            <a:spLocks noGrp="1"/>
          </p:cNvSpPr>
          <p:nvPr>
            <p:ph type="sldNum" sz="quarter" idx="12"/>
          </p:nvPr>
        </p:nvSpPr>
        <p:spPr>
          <a:xfrm>
            <a:off x="294421" y="6421005"/>
            <a:ext cx="372481" cy="210705"/>
          </a:xfrm>
        </p:spPr>
        <p:txBody>
          <a:bodyPr/>
          <a:lstStyle/>
          <a:p>
            <a:fld id="{CBA53E11-492D-48B3-9F9B-09541CA2A39A}" type="slidenum">
              <a:rPr lang="en-GB" smtClean="0"/>
              <a:t>13</a:t>
            </a:fld>
            <a:endParaRPr lang="en-GB"/>
          </a:p>
        </p:txBody>
      </p:sp>
      <p:sp>
        <p:nvSpPr>
          <p:cNvPr id="8" name="Rectangle 7">
            <a:extLst>
              <a:ext uri="{FF2B5EF4-FFF2-40B4-BE49-F238E27FC236}">
                <a16:creationId xmlns:a16="http://schemas.microsoft.com/office/drawing/2014/main" id="{55190C04-752C-BAD3-EACA-B5DB68B69567}"/>
              </a:ext>
            </a:extLst>
          </p:cNvPr>
          <p:cNvSpPr/>
          <p:nvPr/>
        </p:nvSpPr>
        <p:spPr>
          <a:xfrm>
            <a:off x="723247" y="2846589"/>
            <a:ext cx="5230906" cy="20635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pPr marL="285750" indent="-285750">
              <a:buFont typeface="Arial" panose="020B0604020202020204" pitchFamily="34" charset="0"/>
              <a:buChar char="•"/>
            </a:pPr>
            <a:r>
              <a:rPr lang="en-US" sz="1200" b="1">
                <a:solidFill>
                  <a:schemeClr val="tx2"/>
                </a:solidFill>
              </a:rPr>
              <a:t>Long-term health conditions resulting from </a:t>
            </a:r>
            <a:r>
              <a:rPr lang="en-US" sz="1200" b="1" err="1">
                <a:solidFill>
                  <a:schemeClr val="tx2"/>
                </a:solidFill>
              </a:rPr>
              <a:t>mould</a:t>
            </a:r>
            <a:r>
              <a:rPr lang="en-US" sz="1200" b="1">
                <a:solidFill>
                  <a:schemeClr val="tx2"/>
                </a:solidFill>
              </a:rPr>
              <a:t> caused by damp in properties is a top-of-mind concern for many. </a:t>
            </a:r>
          </a:p>
          <a:p>
            <a:pPr marL="742950" lvl="1" indent="-285750">
              <a:buFont typeface="Arial" panose="020B0604020202020204" pitchFamily="34" charset="0"/>
              <a:buChar char="•"/>
            </a:pPr>
            <a:r>
              <a:rPr lang="en-US" sz="1200">
                <a:solidFill>
                  <a:schemeClr val="tx2"/>
                </a:solidFill>
              </a:rPr>
              <a:t>This is heightened for those with pre-existing medical conditions or those with children.</a:t>
            </a:r>
          </a:p>
          <a:p>
            <a:pPr marL="285750" indent="-285750">
              <a:buFont typeface="Arial" panose="020B0604020202020204" pitchFamily="34" charset="0"/>
              <a:buChar char="•"/>
            </a:pPr>
            <a:r>
              <a:rPr lang="en-US" sz="1200" b="1">
                <a:solidFill>
                  <a:schemeClr val="tx2"/>
                </a:solidFill>
              </a:rPr>
              <a:t>Lasting emotional stress such as anxiety around times of heavy rainfall.</a:t>
            </a:r>
          </a:p>
          <a:p>
            <a:pPr marL="742950" lvl="1" indent="-285750">
              <a:buFont typeface="Arial" panose="020B0604020202020204" pitchFamily="34" charset="0"/>
              <a:buChar char="•"/>
            </a:pPr>
            <a:r>
              <a:rPr lang="en-US" sz="1200">
                <a:solidFill>
                  <a:schemeClr val="tx2"/>
                </a:solidFill>
              </a:rPr>
              <a:t>In extreme cases this can lead customers to take measures such as setting up cameras around their house which they can monitor in periods of bad weather.</a:t>
            </a:r>
          </a:p>
        </p:txBody>
      </p:sp>
      <p:sp>
        <p:nvSpPr>
          <p:cNvPr id="9" name="Rectangle 8">
            <a:extLst>
              <a:ext uri="{FF2B5EF4-FFF2-40B4-BE49-F238E27FC236}">
                <a16:creationId xmlns:a16="http://schemas.microsoft.com/office/drawing/2014/main" id="{63ADFF2B-239F-A34B-9C3B-8FF2D6311A47}"/>
              </a:ext>
            </a:extLst>
          </p:cNvPr>
          <p:cNvSpPr/>
          <p:nvPr/>
        </p:nvSpPr>
        <p:spPr>
          <a:xfrm>
            <a:off x="6096000" y="2846589"/>
            <a:ext cx="5230906" cy="20635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200" b="1">
                <a:solidFill>
                  <a:schemeClr val="tx2"/>
                </a:solidFill>
              </a:rPr>
              <a:t>There are significant concerns around customers’ ability to sell their property in the future. </a:t>
            </a:r>
          </a:p>
          <a:p>
            <a:pPr marL="742950" lvl="1" indent="-285750">
              <a:buFont typeface="Arial" panose="020B0604020202020204" pitchFamily="34" charset="0"/>
              <a:buChar char="•"/>
            </a:pPr>
            <a:r>
              <a:rPr lang="en-US" sz="1200">
                <a:solidFill>
                  <a:schemeClr val="tx2"/>
                </a:solidFill>
              </a:rPr>
              <a:t>This can bring specific challenges relating to feelings of a lack of security and lack of freedom in the future, as well as feeling ‘trapped’ in their property. </a:t>
            </a:r>
          </a:p>
          <a:p>
            <a:pPr marL="285750" indent="-285750">
              <a:buFont typeface="Arial" panose="020B0604020202020204" pitchFamily="34" charset="0"/>
              <a:buChar char="•"/>
            </a:pPr>
            <a:r>
              <a:rPr lang="en-US" sz="1200" b="1">
                <a:solidFill>
                  <a:schemeClr val="tx2"/>
                </a:solidFill>
              </a:rPr>
              <a:t>Concerns around home insurance rates are also prominent</a:t>
            </a:r>
            <a:r>
              <a:rPr lang="en-US" sz="1200">
                <a:solidFill>
                  <a:schemeClr val="tx2"/>
                </a:solidFill>
              </a:rPr>
              <a:t>, with customers questioning whether they will be able to afford cover. </a:t>
            </a:r>
          </a:p>
          <a:p>
            <a:pPr marL="742950" lvl="1" indent="-285750">
              <a:buFont typeface="Arial" panose="020B0604020202020204" pitchFamily="34" charset="0"/>
              <a:buChar char="•"/>
            </a:pPr>
            <a:r>
              <a:rPr lang="en-US" sz="1200">
                <a:solidFill>
                  <a:schemeClr val="tx2"/>
                </a:solidFill>
              </a:rPr>
              <a:t>This is particularly true for those experiencing multiple incidents who point to rates increasing over time because of repeat flooding incidents. </a:t>
            </a:r>
          </a:p>
        </p:txBody>
      </p:sp>
      <p:sp>
        <p:nvSpPr>
          <p:cNvPr id="10" name="Rectangle 9">
            <a:extLst>
              <a:ext uri="{FF2B5EF4-FFF2-40B4-BE49-F238E27FC236}">
                <a16:creationId xmlns:a16="http://schemas.microsoft.com/office/drawing/2014/main" id="{C081C5EC-1CB4-CA3E-8603-9445821FF004}"/>
              </a:ext>
            </a:extLst>
          </p:cNvPr>
          <p:cNvSpPr/>
          <p:nvPr/>
        </p:nvSpPr>
        <p:spPr>
          <a:xfrm>
            <a:off x="723247" y="2366934"/>
            <a:ext cx="5230906" cy="39847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Wellbeing consequences</a:t>
            </a:r>
          </a:p>
        </p:txBody>
      </p:sp>
      <p:sp>
        <p:nvSpPr>
          <p:cNvPr id="11" name="Rectangle 10">
            <a:extLst>
              <a:ext uri="{FF2B5EF4-FFF2-40B4-BE49-F238E27FC236}">
                <a16:creationId xmlns:a16="http://schemas.microsoft.com/office/drawing/2014/main" id="{CBCCEEFB-723D-5B8C-BB58-0E38B004A8DB}"/>
              </a:ext>
            </a:extLst>
          </p:cNvPr>
          <p:cNvSpPr/>
          <p:nvPr/>
        </p:nvSpPr>
        <p:spPr>
          <a:xfrm>
            <a:off x="6096000" y="2364043"/>
            <a:ext cx="5230906" cy="39847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Financial security </a:t>
            </a:r>
          </a:p>
        </p:txBody>
      </p:sp>
      <p:sp>
        <p:nvSpPr>
          <p:cNvPr id="12" name="Rectangle 11">
            <a:extLst>
              <a:ext uri="{FF2B5EF4-FFF2-40B4-BE49-F238E27FC236}">
                <a16:creationId xmlns:a16="http://schemas.microsoft.com/office/drawing/2014/main" id="{CBBB8705-DEEE-9D94-2288-6A223B1E7FDA}"/>
              </a:ext>
            </a:extLst>
          </p:cNvPr>
          <p:cNvSpPr/>
          <p:nvPr/>
        </p:nvSpPr>
        <p:spPr>
          <a:xfrm>
            <a:off x="652323" y="1606751"/>
            <a:ext cx="10782390" cy="685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2"/>
                </a:solidFill>
              </a:rPr>
              <a:t>With this research taking place in the context of significant economic and political uncertainty, as well as an increase in those dealing with multiple flooding incidents in the sample, customers’ concerns over the future are prominent.</a:t>
            </a:r>
          </a:p>
        </p:txBody>
      </p:sp>
      <p:sp>
        <p:nvSpPr>
          <p:cNvPr id="13" name="Rectangle 12">
            <a:extLst>
              <a:ext uri="{FF2B5EF4-FFF2-40B4-BE49-F238E27FC236}">
                <a16:creationId xmlns:a16="http://schemas.microsoft.com/office/drawing/2014/main" id="{7776A02B-CB65-E120-702E-6CAD03E3F694}"/>
              </a:ext>
            </a:extLst>
          </p:cNvPr>
          <p:cNvSpPr/>
          <p:nvPr/>
        </p:nvSpPr>
        <p:spPr>
          <a:xfrm>
            <a:off x="723247" y="4991338"/>
            <a:ext cx="5230906" cy="1342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“We panic every time it rains. </a:t>
            </a:r>
            <a:r>
              <a:rPr lang="en-GB" sz="1200" b="1"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You will sit up all night just in case. We have a camera facing the bath and an alarm </a:t>
            </a:r>
            <a:r>
              <a:rPr lang="en-GB" sz="1200"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 it can come at any time.”</a:t>
            </a:r>
          </a:p>
          <a:p>
            <a:pPr algn="r"/>
            <a:endParaRPr lang="en-GB" sz="1200" i="1">
              <a:solidFill>
                <a:schemeClr val="tx2"/>
              </a:solidFill>
              <a:highlight>
                <a:srgbClr val="FFFF00"/>
              </a:highlight>
              <a:latin typeface="Verdana" panose="020B0604030504040204" pitchFamily="34" charset="0"/>
              <a:cs typeface="Arial" panose="020B0604020202020204" pitchFamily="34" charset="0"/>
            </a:endParaRPr>
          </a:p>
          <a:p>
            <a:pPr algn="r"/>
            <a:r>
              <a:rPr lang="en-GB" sz="1200">
                <a:solidFill>
                  <a:schemeClr val="tx2"/>
                </a:solidFill>
                <a:latin typeface="Verdana" panose="020B0604030504040204" pitchFamily="34" charset="0"/>
                <a:cs typeface="Arial" panose="020B0604020202020204" pitchFamily="34" charset="0"/>
              </a:rPr>
              <a:t>Multiple incidents, internal, high severity</a:t>
            </a:r>
            <a:endParaRPr lang="en-US" sz="1200">
              <a:solidFill>
                <a:schemeClr val="tx2"/>
              </a:solidFill>
            </a:endParaRPr>
          </a:p>
        </p:txBody>
      </p:sp>
      <p:sp>
        <p:nvSpPr>
          <p:cNvPr id="14" name="Rectangle 13">
            <a:extLst>
              <a:ext uri="{FF2B5EF4-FFF2-40B4-BE49-F238E27FC236}">
                <a16:creationId xmlns:a16="http://schemas.microsoft.com/office/drawing/2014/main" id="{D9591D3D-FF83-8124-6C66-AC752F2E62C3}"/>
              </a:ext>
            </a:extLst>
          </p:cNvPr>
          <p:cNvSpPr/>
          <p:nvPr/>
        </p:nvSpPr>
        <p:spPr>
          <a:xfrm>
            <a:off x="6096000" y="4991338"/>
            <a:ext cx="5230906" cy="1342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a:solidFill>
                  <a:schemeClr val="tx2"/>
                </a:solidFill>
              </a:rPr>
              <a:t>“We have now lost our home insurance due to the number of claims that we have made for flooding damage </a:t>
            </a:r>
            <a:r>
              <a:rPr lang="en-GB" sz="1200" i="1">
                <a:solidFill>
                  <a:schemeClr val="tx2"/>
                </a:solidFill>
              </a:rPr>
              <a:t>(we lost the ability to claim accidental damage the year before for the same reason) yet we are STILL being flooded.”</a:t>
            </a:r>
          </a:p>
          <a:p>
            <a:pPr algn="ctr"/>
            <a:endParaRPr lang="en-GB" sz="1200" i="1">
              <a:solidFill>
                <a:schemeClr val="tx2"/>
              </a:solidFill>
            </a:endParaRPr>
          </a:p>
          <a:p>
            <a:pPr algn="r">
              <a:lnSpc>
                <a:spcPct val="115000"/>
              </a:lnSpc>
              <a:spcAft>
                <a:spcPts val="1000"/>
              </a:spcAft>
            </a:pP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Multiple incidents, internal, very high severity</a:t>
            </a:r>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6077256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playing with blocks&#10;&#10;Description automatically generated">
            <a:extLst>
              <a:ext uri="{FF2B5EF4-FFF2-40B4-BE49-F238E27FC236}">
                <a16:creationId xmlns:a16="http://schemas.microsoft.com/office/drawing/2014/main" id="{89B6FABA-A378-43B7-9257-59A7705092F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40083"/>
          <a:stretch/>
        </p:blipFill>
        <p:spPr>
          <a:xfrm>
            <a:off x="6036360" y="3010"/>
            <a:ext cx="6170629" cy="6854990"/>
          </a:xfrm>
          <a:prstGeom prst="rect">
            <a:avLst/>
          </a:prstGeom>
        </p:spPr>
      </p:pic>
      <p:sp>
        <p:nvSpPr>
          <p:cNvPr id="6" name="Slide Number Placeholder 5">
            <a:extLst>
              <a:ext uri="{FF2B5EF4-FFF2-40B4-BE49-F238E27FC236}">
                <a16:creationId xmlns:a16="http://schemas.microsoft.com/office/drawing/2014/main" id="{B15E97DE-FB93-53B1-D8EE-F571DACBFF2E}"/>
              </a:ext>
            </a:extLst>
          </p:cNvPr>
          <p:cNvSpPr>
            <a:spLocks noGrp="1"/>
          </p:cNvSpPr>
          <p:nvPr>
            <p:ph type="sldNum" sz="quarter" idx="12"/>
          </p:nvPr>
        </p:nvSpPr>
        <p:spPr/>
        <p:txBody>
          <a:bodyPr/>
          <a:lstStyle/>
          <a:p>
            <a:fld id="{CBA53E11-492D-48B3-9F9B-09541CA2A39A}" type="slidenum">
              <a:rPr lang="en-GB" smtClean="0"/>
              <a:t>14</a:t>
            </a:fld>
            <a:endParaRPr lang="en-GB"/>
          </a:p>
        </p:txBody>
      </p:sp>
      <p:sp>
        <p:nvSpPr>
          <p:cNvPr id="17" name="TextBox 16">
            <a:extLst>
              <a:ext uri="{FF2B5EF4-FFF2-40B4-BE49-F238E27FC236}">
                <a16:creationId xmlns:a16="http://schemas.microsoft.com/office/drawing/2014/main" id="{B9A292DB-95BF-E2D0-4584-AE4FFFFAA0CA}"/>
              </a:ext>
            </a:extLst>
          </p:cNvPr>
          <p:cNvSpPr txBox="1"/>
          <p:nvPr/>
        </p:nvSpPr>
        <p:spPr>
          <a:xfrm>
            <a:off x="487680" y="6501236"/>
            <a:ext cx="8066314" cy="261610"/>
          </a:xfrm>
          <a:prstGeom prst="rect">
            <a:avLst/>
          </a:prstGeom>
          <a:noFill/>
        </p:spPr>
        <p:txBody>
          <a:bodyPr wrap="square" rtlCol="0">
            <a:spAutoFit/>
          </a:bodyPr>
          <a:lstStyle/>
          <a:p>
            <a:r>
              <a:rPr lang="en-US" sz="1050" i="1">
                <a:solidFill>
                  <a:schemeClr val="tx2"/>
                </a:solidFill>
              </a:rPr>
              <a:t>*Names have been changed to protect anonymity. </a:t>
            </a:r>
          </a:p>
        </p:txBody>
      </p:sp>
      <p:sp>
        <p:nvSpPr>
          <p:cNvPr id="18" name="TextBox 17">
            <a:extLst>
              <a:ext uri="{FF2B5EF4-FFF2-40B4-BE49-F238E27FC236}">
                <a16:creationId xmlns:a16="http://schemas.microsoft.com/office/drawing/2014/main" id="{0D4D4900-5EF5-31C7-80DA-E74D688878A5}"/>
              </a:ext>
            </a:extLst>
          </p:cNvPr>
          <p:cNvSpPr txBox="1"/>
          <p:nvPr/>
        </p:nvSpPr>
        <p:spPr>
          <a:xfrm>
            <a:off x="540000" y="1501133"/>
            <a:ext cx="5112000" cy="1938992"/>
          </a:xfrm>
          <a:prstGeom prst="rect">
            <a:avLst/>
          </a:prstGeom>
          <a:noFill/>
        </p:spPr>
        <p:txBody>
          <a:bodyPr wrap="square" lIns="91440" tIns="45720" rIns="91440" bIns="45720" anchor="t">
            <a:spAutoFit/>
          </a:bodyPr>
          <a:lstStyle/>
          <a:p>
            <a:r>
              <a:rPr lang="en-US" sz="1200">
                <a:solidFill>
                  <a:schemeClr val="tx2"/>
                </a:solidFill>
              </a:rPr>
              <a:t>Harriet has experienced small-scale, external flooding incidents over the past ten years. However, following hours of heavy rainfall last winter, </a:t>
            </a:r>
            <a:r>
              <a:rPr lang="en-US" sz="1200" b="1">
                <a:solidFill>
                  <a:schemeClr val="tx2"/>
                </a:solidFill>
              </a:rPr>
              <a:t>the entire downstairs of her house flooded</a:t>
            </a:r>
            <a:r>
              <a:rPr lang="en-US" sz="1200">
                <a:solidFill>
                  <a:schemeClr val="tx2"/>
                </a:solidFill>
              </a:rPr>
              <a:t>. This included her kitchen, living room, children’s playroom and bathroom.</a:t>
            </a:r>
          </a:p>
          <a:p>
            <a:endParaRPr lang="en-US" sz="1200">
              <a:solidFill>
                <a:schemeClr val="tx2"/>
              </a:solidFill>
            </a:endParaRPr>
          </a:p>
          <a:p>
            <a:r>
              <a:rPr lang="en-US" sz="1200">
                <a:solidFill>
                  <a:schemeClr val="tx2"/>
                </a:solidFill>
              </a:rPr>
              <a:t>She reported the flood to her wastewater company and local council, who </a:t>
            </a:r>
            <a:r>
              <a:rPr lang="en-US" sz="1200" b="1">
                <a:solidFill>
                  <a:schemeClr val="tx2"/>
                </a:solidFill>
              </a:rPr>
              <a:t>deemed her house unhabitable</a:t>
            </a:r>
            <a:r>
              <a:rPr lang="en-US" sz="1200">
                <a:solidFill>
                  <a:schemeClr val="tx2"/>
                </a:solidFill>
              </a:rPr>
              <a:t>. She has since moved her family into her parents’ home. She is still experiencing the significant impacts of the incident:</a:t>
            </a:r>
            <a:endParaRPr lang="en-US" sz="1200">
              <a:solidFill>
                <a:schemeClr val="tx2"/>
              </a:solidFill>
              <a:ea typeface="Verdana"/>
            </a:endParaRPr>
          </a:p>
        </p:txBody>
      </p:sp>
      <p:sp>
        <p:nvSpPr>
          <p:cNvPr id="20" name="Rounded Rectangle 19">
            <a:extLst>
              <a:ext uri="{FF2B5EF4-FFF2-40B4-BE49-F238E27FC236}">
                <a16:creationId xmlns:a16="http://schemas.microsoft.com/office/drawing/2014/main" id="{8D8B0C83-7BB8-E3CC-B5E5-38DFEE84FBFA}"/>
              </a:ext>
            </a:extLst>
          </p:cNvPr>
          <p:cNvSpPr/>
          <p:nvPr/>
        </p:nvSpPr>
        <p:spPr>
          <a:xfrm>
            <a:off x="540000" y="3528323"/>
            <a:ext cx="5112000" cy="66856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chemeClr val="tx2"/>
                </a:solidFill>
              </a:rPr>
              <a:t>Upset and confused children</a:t>
            </a:r>
            <a:r>
              <a:rPr lang="en-US" sz="1200">
                <a:solidFill>
                  <a:schemeClr val="tx2"/>
                </a:solidFill>
              </a:rPr>
              <a:t>, who aren’t able to understand why they have moved out of their home and had to throw away their toys.</a:t>
            </a:r>
          </a:p>
        </p:txBody>
      </p:sp>
      <p:sp>
        <p:nvSpPr>
          <p:cNvPr id="22" name="Rounded Rectangle 21">
            <a:extLst>
              <a:ext uri="{FF2B5EF4-FFF2-40B4-BE49-F238E27FC236}">
                <a16:creationId xmlns:a16="http://schemas.microsoft.com/office/drawing/2014/main" id="{64AB266C-1BB6-BC27-017C-9E0C0E8B3D4C}"/>
              </a:ext>
            </a:extLst>
          </p:cNvPr>
          <p:cNvSpPr/>
          <p:nvPr/>
        </p:nvSpPr>
        <p:spPr>
          <a:xfrm>
            <a:off x="540000" y="4285087"/>
            <a:ext cx="5112000" cy="6677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b="1">
                <a:solidFill>
                  <a:schemeClr val="tx2"/>
                </a:solidFill>
              </a:rPr>
              <a:t>Financial struggles</a:t>
            </a:r>
            <a:r>
              <a:rPr lang="en-US" sz="1200">
                <a:solidFill>
                  <a:schemeClr val="tx2"/>
                </a:solidFill>
              </a:rPr>
              <a:t> as a result of the extent of repairs her house requires. As she is not able to cover the costs of home repairs, she is not sure when she will be able to move back in.</a:t>
            </a:r>
          </a:p>
        </p:txBody>
      </p:sp>
      <p:sp>
        <p:nvSpPr>
          <p:cNvPr id="24" name="Rounded Rectangle 23">
            <a:extLst>
              <a:ext uri="{FF2B5EF4-FFF2-40B4-BE49-F238E27FC236}">
                <a16:creationId xmlns:a16="http://schemas.microsoft.com/office/drawing/2014/main" id="{C90BF1F7-0545-233F-61A2-C20815E81D79}"/>
              </a:ext>
            </a:extLst>
          </p:cNvPr>
          <p:cNvSpPr/>
          <p:nvPr/>
        </p:nvSpPr>
        <p:spPr>
          <a:xfrm>
            <a:off x="540000" y="5041007"/>
            <a:ext cx="5112000" cy="6677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2"/>
                </a:solidFill>
              </a:rPr>
              <a:t>Significant emotional distress</a:t>
            </a:r>
            <a:r>
              <a:rPr lang="en-US" sz="1200">
                <a:solidFill>
                  <a:schemeClr val="tx2"/>
                </a:solidFill>
              </a:rPr>
              <a:t>, heightened in times of forecasted bad weather. She feels she has become isolated from friends who struggle to grasp the severity of her issue.</a:t>
            </a:r>
          </a:p>
        </p:txBody>
      </p:sp>
      <p:sp>
        <p:nvSpPr>
          <p:cNvPr id="26" name="Rounded Rectangle 25">
            <a:extLst>
              <a:ext uri="{FF2B5EF4-FFF2-40B4-BE49-F238E27FC236}">
                <a16:creationId xmlns:a16="http://schemas.microsoft.com/office/drawing/2014/main" id="{4D568611-C5D7-6686-3610-9CFFC6F56B1A}"/>
              </a:ext>
            </a:extLst>
          </p:cNvPr>
          <p:cNvSpPr/>
          <p:nvPr/>
        </p:nvSpPr>
        <p:spPr>
          <a:xfrm>
            <a:off x="540000" y="5796928"/>
            <a:ext cx="5112000" cy="6677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a:solidFill>
                  <a:schemeClr val="tx2"/>
                </a:solidFill>
              </a:rPr>
              <a:t>Helplessness and resignation</a:t>
            </a:r>
            <a:r>
              <a:rPr lang="en-US" sz="1200">
                <a:solidFill>
                  <a:schemeClr val="tx2"/>
                </a:solidFill>
              </a:rPr>
              <a:t>. She has run out of energy to continuously chase her wastewater company for support or updates. She has accepted that her issue may not get resolved.</a:t>
            </a:r>
          </a:p>
        </p:txBody>
      </p:sp>
      <p:sp>
        <p:nvSpPr>
          <p:cNvPr id="2" name="Rectangle 1">
            <a:extLst>
              <a:ext uri="{FF2B5EF4-FFF2-40B4-BE49-F238E27FC236}">
                <a16:creationId xmlns:a16="http://schemas.microsoft.com/office/drawing/2014/main" id="{17EDF1EB-9901-C279-04EE-424DAB54D97D}"/>
              </a:ext>
            </a:extLst>
          </p:cNvPr>
          <p:cNvSpPr/>
          <p:nvPr/>
        </p:nvSpPr>
        <p:spPr>
          <a:xfrm>
            <a:off x="540000" y="531281"/>
            <a:ext cx="5112000" cy="881654"/>
          </a:xfrm>
          <a:prstGeom prst="rect">
            <a:avLst/>
          </a:prstGeom>
          <a:solidFill>
            <a:schemeClr val="accent4">
              <a:lumMod val="20000"/>
              <a:lumOff val="80000"/>
            </a:schemeClr>
          </a:solid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*Harriet </a:t>
            </a:r>
            <a:r>
              <a:rPr lang="en-US" sz="1200">
                <a:solidFill>
                  <a:schemeClr val="tx2"/>
                </a:solidFill>
              </a:rPr>
              <a:t>lives with her partner and three children, aged one, three and five. Two of her children have Special Educational Needs (SEN). She has experienced multiple flooding incidents over the past ten years. </a:t>
            </a:r>
          </a:p>
        </p:txBody>
      </p:sp>
      <p:sp>
        <p:nvSpPr>
          <p:cNvPr id="7" name="TextBox 6">
            <a:extLst>
              <a:ext uri="{FF2B5EF4-FFF2-40B4-BE49-F238E27FC236}">
                <a16:creationId xmlns:a16="http://schemas.microsoft.com/office/drawing/2014/main" id="{DEDA4E6A-5A07-18BB-7F09-76B4001A91B6}"/>
              </a:ext>
            </a:extLst>
          </p:cNvPr>
          <p:cNvSpPr txBox="1"/>
          <p:nvPr/>
        </p:nvSpPr>
        <p:spPr>
          <a:xfrm>
            <a:off x="15125075" y="4467069"/>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3" name="Rounded Rectangular Callout 10">
            <a:extLst>
              <a:ext uri="{FF2B5EF4-FFF2-40B4-BE49-F238E27FC236}">
                <a16:creationId xmlns:a16="http://schemas.microsoft.com/office/drawing/2014/main" id="{E7CEF754-E264-2CC5-1FF3-6EE006BF8DDB}"/>
              </a:ext>
            </a:extLst>
          </p:cNvPr>
          <p:cNvSpPr/>
          <p:nvPr/>
        </p:nvSpPr>
        <p:spPr>
          <a:xfrm flipH="1">
            <a:off x="6189017" y="4840489"/>
            <a:ext cx="5790676" cy="1791552"/>
          </a:xfrm>
          <a:prstGeom prst="wedgeRectCallout">
            <a:avLst>
              <a:gd name="adj1" fmla="val 21671"/>
              <a:gd name="adj2" fmla="val -65524"/>
            </a:avLst>
          </a:prstGeom>
          <a:solidFill>
            <a:schemeClr val="accent4">
              <a:lumMod val="20000"/>
              <a:lumOff val="80000"/>
            </a:schemeClr>
          </a:solid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i="1">
                <a:solidFill>
                  <a:schemeClr val="tx2"/>
                </a:solidFill>
              </a:rPr>
              <a:t>“I have 3 small kids. We had other peoples’ feces floating around. </a:t>
            </a:r>
            <a:r>
              <a:rPr lang="en-US" sz="1200" b="1" i="1">
                <a:solidFill>
                  <a:schemeClr val="tx2"/>
                </a:solidFill>
              </a:rPr>
              <a:t>Trying to explain to two SEN children why they can't touch their toys that they've been given by mummy and daddy or as a gift is extremely hard. </a:t>
            </a:r>
            <a:r>
              <a:rPr lang="en-US" sz="1200" i="1">
                <a:solidFill>
                  <a:schemeClr val="tx2"/>
                </a:solidFill>
              </a:rPr>
              <a:t>Once the water is gone they just don't understand. It was very distressing.”</a:t>
            </a:r>
          </a:p>
        </p:txBody>
      </p:sp>
      <p:sp>
        <p:nvSpPr>
          <p:cNvPr id="5" name="Rectangle 4">
            <a:extLst>
              <a:ext uri="{FF2B5EF4-FFF2-40B4-BE49-F238E27FC236}">
                <a16:creationId xmlns:a16="http://schemas.microsoft.com/office/drawing/2014/main" id="{8927E587-FF8E-649D-557E-6079CEA53EA3}"/>
              </a:ext>
            </a:extLst>
          </p:cNvPr>
          <p:cNvSpPr/>
          <p:nvPr/>
        </p:nvSpPr>
        <p:spPr>
          <a:xfrm>
            <a:off x="0" y="0"/>
            <a:ext cx="12192000" cy="4290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*Harriet’s experience</a:t>
            </a:r>
            <a:endParaRPr lang="en-US" sz="1600">
              <a:solidFill>
                <a:schemeClr val="bg1"/>
              </a:solidFill>
            </a:endParaRPr>
          </a:p>
        </p:txBody>
      </p:sp>
    </p:spTree>
    <p:extLst>
      <p:ext uri="{BB962C8B-B14F-4D97-AF65-F5344CB8AC3E}">
        <p14:creationId xmlns:p14="http://schemas.microsoft.com/office/powerpoint/2010/main" val="415935612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0320E9-283F-FB8B-C45C-A9F203DBAAE5}"/>
              </a:ext>
            </a:extLst>
          </p:cNvPr>
          <p:cNvSpPr/>
          <p:nvPr/>
        </p:nvSpPr>
        <p:spPr>
          <a:xfrm>
            <a:off x="0" y="4730965"/>
            <a:ext cx="5966227" cy="21270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5" name="Rectangle 24">
            <a:extLst>
              <a:ext uri="{FF2B5EF4-FFF2-40B4-BE49-F238E27FC236}">
                <a16:creationId xmlns:a16="http://schemas.microsoft.com/office/drawing/2014/main" id="{F3AE98C2-D273-2885-0F2C-E7F5D4CB5FF0}"/>
              </a:ext>
            </a:extLst>
          </p:cNvPr>
          <p:cNvSpPr/>
          <p:nvPr/>
        </p:nvSpPr>
        <p:spPr>
          <a:xfrm>
            <a:off x="6096000" y="4730965"/>
            <a:ext cx="6095999" cy="21270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3" name="Rectangle 12">
            <a:extLst>
              <a:ext uri="{FF2B5EF4-FFF2-40B4-BE49-F238E27FC236}">
                <a16:creationId xmlns:a16="http://schemas.microsoft.com/office/drawing/2014/main" id="{4D9AAA64-9AFF-E8FB-2B74-2D6A851F8C4F}"/>
              </a:ext>
            </a:extLst>
          </p:cNvPr>
          <p:cNvSpPr/>
          <p:nvPr/>
        </p:nvSpPr>
        <p:spPr>
          <a:xfrm>
            <a:off x="0" y="0"/>
            <a:ext cx="5976000" cy="45738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pic>
        <p:nvPicPr>
          <p:cNvPr id="6" name="Picture 5">
            <a:extLst>
              <a:ext uri="{FF2B5EF4-FFF2-40B4-BE49-F238E27FC236}">
                <a16:creationId xmlns:a16="http://schemas.microsoft.com/office/drawing/2014/main" id="{A0D68628-3646-F7ED-EFBA-56669A601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0" y="252000"/>
            <a:ext cx="1800226" cy="2400300"/>
          </a:xfrm>
          <a:prstGeom prst="rect">
            <a:avLst/>
          </a:prstGeom>
        </p:spPr>
      </p:pic>
      <p:pic>
        <p:nvPicPr>
          <p:cNvPr id="8" name="Picture 7">
            <a:extLst>
              <a:ext uri="{FF2B5EF4-FFF2-40B4-BE49-F238E27FC236}">
                <a16:creationId xmlns:a16="http://schemas.microsoft.com/office/drawing/2014/main" id="{8F95AC90-4D69-453C-DF9F-B647822B2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231" y="252000"/>
            <a:ext cx="1800225" cy="2400300"/>
          </a:xfrm>
          <a:prstGeom prst="rect">
            <a:avLst/>
          </a:prstGeom>
        </p:spPr>
      </p:pic>
      <p:pic>
        <p:nvPicPr>
          <p:cNvPr id="10" name="Picture 9">
            <a:extLst>
              <a:ext uri="{FF2B5EF4-FFF2-40B4-BE49-F238E27FC236}">
                <a16:creationId xmlns:a16="http://schemas.microsoft.com/office/drawing/2014/main" id="{D27B86D3-16EE-160B-285C-C6706DECFD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461" y="252000"/>
            <a:ext cx="1800225" cy="2400300"/>
          </a:xfrm>
          <a:prstGeom prst="rect">
            <a:avLst/>
          </a:prstGeom>
        </p:spPr>
      </p:pic>
      <p:sp>
        <p:nvSpPr>
          <p:cNvPr id="11" name="Rounded Rectangle 10">
            <a:extLst>
              <a:ext uri="{FF2B5EF4-FFF2-40B4-BE49-F238E27FC236}">
                <a16:creationId xmlns:a16="http://schemas.microsoft.com/office/drawing/2014/main" id="{D703F4DA-24D3-FD81-F2CA-E363A6B022E2}"/>
              </a:ext>
            </a:extLst>
          </p:cNvPr>
          <p:cNvSpPr/>
          <p:nvPr/>
        </p:nvSpPr>
        <p:spPr>
          <a:xfrm>
            <a:off x="415525" y="2823483"/>
            <a:ext cx="5504132" cy="16328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 “There was a period of time where probably 2-3 times a year </a:t>
            </a:r>
            <a:r>
              <a:rPr lang="en-US" sz="1200" b="1" i="1">
                <a:solidFill>
                  <a:schemeClr val="tx2"/>
                </a:solidFill>
              </a:rPr>
              <a:t>there was a lot of water in the basement- it could be up to my knees at times. </a:t>
            </a:r>
            <a:r>
              <a:rPr lang="en-US" sz="1200" i="1">
                <a:solidFill>
                  <a:schemeClr val="tx2"/>
                </a:solidFill>
              </a:rPr>
              <a:t>At first there was appliances on the basement on the floor, we now have a plinth they sit on. We had to make insurance claims as it killed 2 washing machines and a tumble dryer.”</a:t>
            </a:r>
          </a:p>
          <a:p>
            <a:pPr algn="r"/>
            <a:r>
              <a:rPr lang="en-GB" sz="1200">
                <a:solidFill>
                  <a:schemeClr val="tx2"/>
                </a:solidFill>
                <a:latin typeface="Verdana"/>
              </a:rPr>
              <a:t>Multiple incidents, internal, high severity</a:t>
            </a:r>
          </a:p>
        </p:txBody>
      </p:sp>
      <p:sp>
        <p:nvSpPr>
          <p:cNvPr id="17" name="Rectangle 16">
            <a:extLst>
              <a:ext uri="{FF2B5EF4-FFF2-40B4-BE49-F238E27FC236}">
                <a16:creationId xmlns:a16="http://schemas.microsoft.com/office/drawing/2014/main" id="{76EFDB5C-7FEB-41DA-FEB4-79CDB504F2F1}"/>
              </a:ext>
            </a:extLst>
          </p:cNvPr>
          <p:cNvSpPr/>
          <p:nvPr/>
        </p:nvSpPr>
        <p:spPr>
          <a:xfrm>
            <a:off x="6096000" y="0"/>
            <a:ext cx="6096002" cy="45738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pic>
        <p:nvPicPr>
          <p:cNvPr id="21" name="Picture 20">
            <a:extLst>
              <a:ext uri="{FF2B5EF4-FFF2-40B4-BE49-F238E27FC236}">
                <a16:creationId xmlns:a16="http://schemas.microsoft.com/office/drawing/2014/main" id="{9ED8E1F7-169B-81E1-63F7-7F233F1413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2964" y="650323"/>
            <a:ext cx="2688000" cy="2016000"/>
          </a:xfrm>
          <a:prstGeom prst="rect">
            <a:avLst/>
          </a:prstGeom>
        </p:spPr>
      </p:pic>
      <p:sp>
        <p:nvSpPr>
          <p:cNvPr id="22" name="Rounded Rectangle 21">
            <a:extLst>
              <a:ext uri="{FF2B5EF4-FFF2-40B4-BE49-F238E27FC236}">
                <a16:creationId xmlns:a16="http://schemas.microsoft.com/office/drawing/2014/main" id="{E9FF4BDC-52C7-5C44-F62F-772C388E61F3}"/>
              </a:ext>
            </a:extLst>
          </p:cNvPr>
          <p:cNvSpPr/>
          <p:nvPr/>
        </p:nvSpPr>
        <p:spPr>
          <a:xfrm>
            <a:off x="6416406" y="2823483"/>
            <a:ext cx="5504132" cy="1675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“Initially it was coming through so fast it was going back down to the kitchen out the conservatory. </a:t>
            </a:r>
            <a:r>
              <a:rPr lang="en-US" sz="1200" b="1" i="1">
                <a:solidFill>
                  <a:schemeClr val="tx2"/>
                </a:solidFill>
              </a:rPr>
              <a:t>Essentially the conservatory was filled with diluted sewage and it pushed up the manhole cover in the garage which the fridge and freezers are in there. </a:t>
            </a:r>
            <a:r>
              <a:rPr lang="en-US" sz="1200" i="1">
                <a:solidFill>
                  <a:schemeClr val="tx2"/>
                </a:solidFill>
              </a:rPr>
              <a:t>It wasn't hugely deep but there was enough, and it took cleaning.”</a:t>
            </a:r>
          </a:p>
          <a:p>
            <a:r>
              <a:rPr lang="en-US" sz="1200" i="1">
                <a:solidFill>
                  <a:schemeClr val="tx2"/>
                </a:solidFill>
              </a:rPr>
              <a:t> </a:t>
            </a:r>
          </a:p>
          <a:p>
            <a:pPr algn="r"/>
            <a:r>
              <a:rPr lang="en-US" sz="1200">
                <a:solidFill>
                  <a:schemeClr val="tx2"/>
                </a:solidFill>
              </a:rPr>
              <a:t>Multiple, external, high severity</a:t>
            </a:r>
          </a:p>
        </p:txBody>
      </p:sp>
      <p:sp>
        <p:nvSpPr>
          <p:cNvPr id="26" name="Rounded Rectangle 25">
            <a:extLst>
              <a:ext uri="{FF2B5EF4-FFF2-40B4-BE49-F238E27FC236}">
                <a16:creationId xmlns:a16="http://schemas.microsoft.com/office/drawing/2014/main" id="{AF9CB7D9-E9A0-B06B-07E1-40FD448EE80A}"/>
              </a:ext>
            </a:extLst>
          </p:cNvPr>
          <p:cNvSpPr/>
          <p:nvPr/>
        </p:nvSpPr>
        <p:spPr>
          <a:xfrm>
            <a:off x="415526" y="4905986"/>
            <a:ext cx="5504131" cy="16328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latin typeface="Verdana"/>
              </a:rPr>
              <a:t>“After fitting our new kitchen and utility we started to get water coming into both rooms under the skirting board and units…</a:t>
            </a:r>
            <a:r>
              <a:rPr lang="en-GB" sz="1200" b="1" i="1">
                <a:solidFill>
                  <a:schemeClr val="tx2"/>
                </a:solidFill>
                <a:latin typeface="Verdana"/>
              </a:rPr>
              <a:t>it was coming into the kitchen constantly every day and we had to mop the water up with towels every hour. </a:t>
            </a:r>
            <a:r>
              <a:rPr lang="en-GB" sz="1200" i="1">
                <a:solidFill>
                  <a:schemeClr val="tx2"/>
                </a:solidFill>
                <a:latin typeface="Verdana"/>
              </a:rPr>
              <a:t>The water was tested and it contained effluent.”</a:t>
            </a:r>
          </a:p>
          <a:p>
            <a:pPr algn="ctr"/>
            <a:endParaRPr lang="en-GB" sz="1200" i="1">
              <a:solidFill>
                <a:schemeClr val="tx2"/>
              </a:solidFill>
              <a:latin typeface="Verdana"/>
            </a:endParaRPr>
          </a:p>
          <a:p>
            <a:pPr algn="r"/>
            <a:r>
              <a:rPr lang="en-GB" sz="1200">
                <a:solidFill>
                  <a:schemeClr val="tx2"/>
                </a:solidFill>
                <a:latin typeface="Verdana"/>
              </a:rPr>
              <a:t>Multiple incident, internal, high severity</a:t>
            </a:r>
          </a:p>
        </p:txBody>
      </p:sp>
      <p:sp>
        <p:nvSpPr>
          <p:cNvPr id="27" name="Rounded Rectangle 26">
            <a:extLst>
              <a:ext uri="{FF2B5EF4-FFF2-40B4-BE49-F238E27FC236}">
                <a16:creationId xmlns:a16="http://schemas.microsoft.com/office/drawing/2014/main" id="{8C02EFB6-C9E9-E49F-D7A3-C3E712F6E65E}"/>
              </a:ext>
            </a:extLst>
          </p:cNvPr>
          <p:cNvSpPr/>
          <p:nvPr/>
        </p:nvSpPr>
        <p:spPr>
          <a:xfrm>
            <a:off x="6427982" y="4905986"/>
            <a:ext cx="5480981" cy="16328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latin typeface="Verdana"/>
              </a:rPr>
              <a:t>“For the last 5 or 6 years, I’ve reported at least 50 times the sewer pipes outside. They keep getting blocked, every few months there is another issue…</a:t>
            </a:r>
            <a:r>
              <a:rPr lang="en-GB" sz="1200" b="1" i="1">
                <a:solidFill>
                  <a:schemeClr val="tx2"/>
                </a:solidFill>
                <a:latin typeface="Verdana"/>
              </a:rPr>
              <a:t>in front of the house there is tissue, excrement and all of that, it stinks</a:t>
            </a:r>
            <a:r>
              <a:rPr lang="en-GB" sz="1200" i="1">
                <a:solidFill>
                  <a:schemeClr val="tx2"/>
                </a:solidFill>
                <a:latin typeface="Verdana"/>
              </a:rPr>
              <a:t>. It’s terrible.”</a:t>
            </a:r>
          </a:p>
          <a:p>
            <a:pPr algn="ctr"/>
            <a:endParaRPr lang="en-GB" sz="1200" i="1">
              <a:solidFill>
                <a:schemeClr val="tx2"/>
              </a:solidFill>
              <a:latin typeface="Verdana"/>
            </a:endParaRPr>
          </a:p>
          <a:p>
            <a:pPr algn="r"/>
            <a:r>
              <a:rPr lang="en-GB" sz="1200">
                <a:solidFill>
                  <a:schemeClr val="tx2"/>
                </a:solidFill>
                <a:latin typeface="Verdana"/>
              </a:rPr>
              <a:t>Multiple incidents, external, very high severity</a:t>
            </a:r>
          </a:p>
          <a:p>
            <a:pPr algn="ctr"/>
            <a:endParaRPr lang="en-GB" sz="1200">
              <a:solidFill>
                <a:schemeClr val="tx2"/>
              </a:solidFill>
              <a:latin typeface="Verdana"/>
            </a:endParaRPr>
          </a:p>
        </p:txBody>
      </p:sp>
      <p:pic>
        <p:nvPicPr>
          <p:cNvPr id="3" name="Picture 2" descr="A puddle of water on a street&#10;&#10;Description automatically generated">
            <a:extLst>
              <a:ext uri="{FF2B5EF4-FFF2-40B4-BE49-F238E27FC236}">
                <a16:creationId xmlns:a16="http://schemas.microsoft.com/office/drawing/2014/main" id="{2B1423D8-018D-F3DE-9D5A-D3CCD5B5104B}"/>
              </a:ext>
            </a:extLst>
          </p:cNvPr>
          <p:cNvPicPr>
            <a:picLocks noChangeAspect="1"/>
          </p:cNvPicPr>
          <p:nvPr/>
        </p:nvPicPr>
        <p:blipFill>
          <a:blip r:embed="rId7">
            <a:extLst>
              <a:ext uri="{28A0092B-C50C-407E-A947-70E740481C1C}">
                <a14:useLocalDpi xmlns:a14="http://schemas.microsoft.com/office/drawing/2010/main" val="0"/>
              </a:ext>
            </a:extLst>
          </a:blip>
          <a:srcRect l="42916" t="43313"/>
          <a:stretch/>
        </p:blipFill>
        <p:spPr>
          <a:xfrm>
            <a:off x="9302483" y="650323"/>
            <a:ext cx="2688000" cy="2001976"/>
          </a:xfrm>
          <a:prstGeom prst="rect">
            <a:avLst/>
          </a:prstGeom>
        </p:spPr>
      </p:pic>
    </p:spTree>
    <p:extLst>
      <p:ext uri="{BB962C8B-B14F-4D97-AF65-F5344CB8AC3E}">
        <p14:creationId xmlns:p14="http://schemas.microsoft.com/office/powerpoint/2010/main" val="358815069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47383-0590-9C4B-71CB-1B191540373C}"/>
            </a:ext>
          </a:extLst>
        </p:cNvPr>
        <p:cNvGrpSpPr/>
        <p:nvPr/>
      </p:nvGrpSpPr>
      <p:grpSpPr>
        <a:xfrm>
          <a:off x="0" y="0"/>
          <a:ext cx="0" cy="0"/>
          <a:chOff x="0" y="0"/>
          <a:chExt cx="0" cy="0"/>
        </a:xfrm>
      </p:grpSpPr>
      <p:pic>
        <p:nvPicPr>
          <p:cNvPr id="8" name="Picture 7" descr="A rain on a street&#10;&#10;Description automatically generated">
            <a:extLst>
              <a:ext uri="{FF2B5EF4-FFF2-40B4-BE49-F238E27FC236}">
                <a16:creationId xmlns:a16="http://schemas.microsoft.com/office/drawing/2014/main" id="{38FACA20-A758-2571-F479-F84F9EAF0EFB}"/>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3180" t="-460" r="18757" b="460"/>
          <a:stretch/>
        </p:blipFill>
        <p:spPr>
          <a:xfrm>
            <a:off x="5976711" y="9286"/>
            <a:ext cx="6215289" cy="6848714"/>
          </a:xfrm>
          <a:prstGeom prst="rect">
            <a:avLst/>
          </a:prstGeom>
        </p:spPr>
      </p:pic>
      <p:sp>
        <p:nvSpPr>
          <p:cNvPr id="6" name="Slide Number Placeholder 5">
            <a:extLst>
              <a:ext uri="{FF2B5EF4-FFF2-40B4-BE49-F238E27FC236}">
                <a16:creationId xmlns:a16="http://schemas.microsoft.com/office/drawing/2014/main" id="{88C8D0D3-D0EC-3343-90C7-A2FE30FEFCED}"/>
              </a:ext>
            </a:extLst>
          </p:cNvPr>
          <p:cNvSpPr>
            <a:spLocks noGrp="1"/>
          </p:cNvSpPr>
          <p:nvPr>
            <p:ph type="sldNum" sz="quarter" idx="12"/>
          </p:nvPr>
        </p:nvSpPr>
        <p:spPr/>
        <p:txBody>
          <a:bodyPr/>
          <a:lstStyle/>
          <a:p>
            <a:fld id="{CBA53E11-492D-48B3-9F9B-09541CA2A39A}" type="slidenum">
              <a:rPr lang="en-GB" smtClean="0"/>
              <a:t>16</a:t>
            </a:fld>
            <a:endParaRPr lang="en-GB"/>
          </a:p>
        </p:txBody>
      </p:sp>
      <p:sp>
        <p:nvSpPr>
          <p:cNvPr id="17" name="TextBox 16">
            <a:extLst>
              <a:ext uri="{FF2B5EF4-FFF2-40B4-BE49-F238E27FC236}">
                <a16:creationId xmlns:a16="http://schemas.microsoft.com/office/drawing/2014/main" id="{4E79664B-364E-AFAF-B75A-884723232033}"/>
              </a:ext>
            </a:extLst>
          </p:cNvPr>
          <p:cNvSpPr txBox="1"/>
          <p:nvPr/>
        </p:nvSpPr>
        <p:spPr>
          <a:xfrm>
            <a:off x="487680" y="6501236"/>
            <a:ext cx="8066314" cy="261610"/>
          </a:xfrm>
          <a:prstGeom prst="rect">
            <a:avLst/>
          </a:prstGeom>
          <a:noFill/>
        </p:spPr>
        <p:txBody>
          <a:bodyPr wrap="square" rtlCol="0">
            <a:spAutoFit/>
          </a:bodyPr>
          <a:lstStyle/>
          <a:p>
            <a:r>
              <a:rPr lang="en-US" sz="1050" i="1">
                <a:solidFill>
                  <a:schemeClr val="tx2"/>
                </a:solidFill>
              </a:rPr>
              <a:t>*Names have been changed to protect anonymity. </a:t>
            </a:r>
          </a:p>
        </p:txBody>
      </p:sp>
      <p:sp>
        <p:nvSpPr>
          <p:cNvPr id="18" name="TextBox 17">
            <a:extLst>
              <a:ext uri="{FF2B5EF4-FFF2-40B4-BE49-F238E27FC236}">
                <a16:creationId xmlns:a16="http://schemas.microsoft.com/office/drawing/2014/main" id="{7E5A011C-865A-3414-D219-E9DA6E207231}"/>
              </a:ext>
            </a:extLst>
          </p:cNvPr>
          <p:cNvSpPr txBox="1"/>
          <p:nvPr/>
        </p:nvSpPr>
        <p:spPr>
          <a:xfrm>
            <a:off x="419460" y="1211372"/>
            <a:ext cx="5327665" cy="2492990"/>
          </a:xfrm>
          <a:prstGeom prst="rect">
            <a:avLst/>
          </a:prstGeom>
          <a:noFill/>
        </p:spPr>
        <p:txBody>
          <a:bodyPr wrap="square">
            <a:spAutoFit/>
          </a:bodyPr>
          <a:lstStyle/>
          <a:p>
            <a:r>
              <a:rPr lang="en-US" sz="1200">
                <a:solidFill>
                  <a:schemeClr val="tx2"/>
                </a:solidFill>
              </a:rPr>
              <a:t>In </a:t>
            </a:r>
            <a:r>
              <a:rPr lang="en-US" sz="1200" b="1">
                <a:solidFill>
                  <a:schemeClr val="tx2"/>
                </a:solidFill>
              </a:rPr>
              <a:t>periods of heavy rain</a:t>
            </a:r>
            <a:r>
              <a:rPr lang="en-US" sz="1200">
                <a:solidFill>
                  <a:schemeClr val="tx2"/>
                </a:solidFill>
              </a:rPr>
              <a:t>, the sewers on Alice’s street become overwhelmed leading the drain in Alice’s garden to overflow. This pushes out a mixture of sewage and rainwater, which subsequently floods her home. Since she moved in, her home has </a:t>
            </a:r>
            <a:r>
              <a:rPr lang="en-US" sz="1200" b="1">
                <a:solidFill>
                  <a:schemeClr val="tx2"/>
                </a:solidFill>
              </a:rPr>
              <a:t>flooded 5 or 6 times</a:t>
            </a:r>
            <a:r>
              <a:rPr lang="en-US" sz="1200">
                <a:solidFill>
                  <a:schemeClr val="tx2"/>
                </a:solidFill>
              </a:rPr>
              <a:t>. </a:t>
            </a:r>
          </a:p>
          <a:p>
            <a:endParaRPr lang="en-US" sz="1200">
              <a:solidFill>
                <a:schemeClr val="tx2"/>
              </a:solidFill>
            </a:endParaRPr>
          </a:p>
          <a:p>
            <a:r>
              <a:rPr lang="en-US" sz="1200">
                <a:solidFill>
                  <a:schemeClr val="tx2"/>
                </a:solidFill>
              </a:rPr>
              <a:t>Her wastewater company have told her that they are not allowed to spend money on improving facilities in her area, meaning </a:t>
            </a:r>
            <a:r>
              <a:rPr lang="en-US" sz="1200" b="1">
                <a:solidFill>
                  <a:schemeClr val="tx2"/>
                </a:solidFill>
              </a:rPr>
              <a:t>the root problem could not be fixed and the flooding would likely reoccur. </a:t>
            </a:r>
          </a:p>
          <a:p>
            <a:endParaRPr lang="en-US" sz="1200" b="1">
              <a:solidFill>
                <a:schemeClr val="tx2"/>
              </a:solidFill>
            </a:endParaRPr>
          </a:p>
          <a:p>
            <a:r>
              <a:rPr lang="en-US" sz="1200">
                <a:solidFill>
                  <a:schemeClr val="tx2"/>
                </a:solidFill>
              </a:rPr>
              <a:t>The reoccurring flooding is causing a great amount of stress for Alice, her partner and their 2 children:</a:t>
            </a:r>
          </a:p>
        </p:txBody>
      </p:sp>
      <p:sp>
        <p:nvSpPr>
          <p:cNvPr id="20" name="Rounded Rectangle 19">
            <a:extLst>
              <a:ext uri="{FF2B5EF4-FFF2-40B4-BE49-F238E27FC236}">
                <a16:creationId xmlns:a16="http://schemas.microsoft.com/office/drawing/2014/main" id="{44C7BB0F-ABFD-25C2-27AA-6CB5BAC71713}"/>
              </a:ext>
            </a:extLst>
          </p:cNvPr>
          <p:cNvSpPr/>
          <p:nvPr/>
        </p:nvSpPr>
        <p:spPr>
          <a:xfrm>
            <a:off x="491292" y="3767987"/>
            <a:ext cx="5184000" cy="4825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a:solidFill>
                  <a:schemeClr val="tx2"/>
                </a:solidFill>
              </a:rPr>
              <a:t>Alice’s children </a:t>
            </a:r>
            <a:r>
              <a:rPr lang="en-US" sz="1200" b="1">
                <a:solidFill>
                  <a:schemeClr val="tx2"/>
                </a:solidFill>
              </a:rPr>
              <a:t>wake up in fear during periods of heavy rain</a:t>
            </a:r>
            <a:r>
              <a:rPr lang="en-US" sz="1200">
                <a:solidFill>
                  <a:schemeClr val="tx2"/>
                </a:solidFill>
              </a:rPr>
              <a:t>, worrying their home will flood again.</a:t>
            </a:r>
          </a:p>
        </p:txBody>
      </p:sp>
      <p:sp>
        <p:nvSpPr>
          <p:cNvPr id="22" name="Rounded Rectangle 21">
            <a:extLst>
              <a:ext uri="{FF2B5EF4-FFF2-40B4-BE49-F238E27FC236}">
                <a16:creationId xmlns:a16="http://schemas.microsoft.com/office/drawing/2014/main" id="{94C7A9F3-5240-0200-B77A-56A2F633ECC9}"/>
              </a:ext>
            </a:extLst>
          </p:cNvPr>
          <p:cNvSpPr/>
          <p:nvPr/>
        </p:nvSpPr>
        <p:spPr>
          <a:xfrm>
            <a:off x="491292" y="4311801"/>
            <a:ext cx="5184000" cy="11964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a:solidFill>
                  <a:schemeClr val="tx2"/>
                </a:solidFill>
              </a:rPr>
              <a:t>The flooding has also had a </a:t>
            </a:r>
            <a:r>
              <a:rPr lang="en-US" sz="1200" b="1">
                <a:solidFill>
                  <a:schemeClr val="tx2"/>
                </a:solidFill>
              </a:rPr>
              <a:t>detrimental impact on Alice’s finances; </a:t>
            </a:r>
            <a:r>
              <a:rPr lang="en-US" sz="1200">
                <a:solidFill>
                  <a:schemeClr val="tx2"/>
                </a:solidFill>
              </a:rPr>
              <a:t>home insurance has increased so much that her and her family have </a:t>
            </a:r>
            <a:r>
              <a:rPr lang="en-US" sz="1200" b="1">
                <a:solidFill>
                  <a:schemeClr val="tx2"/>
                </a:solidFill>
              </a:rPr>
              <a:t>had to move out and rent out their home to cover the increase</a:t>
            </a:r>
            <a:r>
              <a:rPr lang="en-US" sz="1200">
                <a:solidFill>
                  <a:schemeClr val="tx2"/>
                </a:solidFill>
              </a:rPr>
              <a:t>. She cannot find anyone willing to buy the property whilst the flooding issue persists, leaving her feeling trapped.</a:t>
            </a:r>
            <a:endParaRPr lang="en-US" sz="1200" b="1">
              <a:solidFill>
                <a:schemeClr val="tx2"/>
              </a:solidFill>
            </a:endParaRPr>
          </a:p>
        </p:txBody>
      </p:sp>
      <p:sp>
        <p:nvSpPr>
          <p:cNvPr id="24" name="Rounded Rectangle 23">
            <a:extLst>
              <a:ext uri="{FF2B5EF4-FFF2-40B4-BE49-F238E27FC236}">
                <a16:creationId xmlns:a16="http://schemas.microsoft.com/office/drawing/2014/main" id="{8816A9D0-8FD6-EAD9-B6CC-BDE31DCE89A5}"/>
              </a:ext>
            </a:extLst>
          </p:cNvPr>
          <p:cNvSpPr/>
          <p:nvPr/>
        </p:nvSpPr>
        <p:spPr>
          <a:xfrm>
            <a:off x="491292" y="5569517"/>
            <a:ext cx="5184000" cy="793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a:solidFill>
                  <a:schemeClr val="tx2"/>
                </a:solidFill>
              </a:rPr>
              <a:t>Alice feels the issue has been </a:t>
            </a:r>
            <a:r>
              <a:rPr lang="en-US" sz="1200" b="1">
                <a:solidFill>
                  <a:schemeClr val="tx2"/>
                </a:solidFill>
              </a:rPr>
              <a:t>passed around between different parties who are unwilling to take any action</a:t>
            </a:r>
            <a:r>
              <a:rPr lang="en-US" sz="1200">
                <a:solidFill>
                  <a:schemeClr val="tx2"/>
                </a:solidFill>
              </a:rPr>
              <a:t> to resolve the issue. She feels caught in a loop </a:t>
            </a:r>
            <a:r>
              <a:rPr lang="en-US" sz="1200" b="1">
                <a:solidFill>
                  <a:schemeClr val="tx2"/>
                </a:solidFill>
              </a:rPr>
              <a:t>with no support.</a:t>
            </a:r>
          </a:p>
        </p:txBody>
      </p:sp>
      <p:sp>
        <p:nvSpPr>
          <p:cNvPr id="11" name="Rounded Rectangular Callout 10">
            <a:extLst>
              <a:ext uri="{FF2B5EF4-FFF2-40B4-BE49-F238E27FC236}">
                <a16:creationId xmlns:a16="http://schemas.microsoft.com/office/drawing/2014/main" id="{B25C6454-E87B-9A51-3D21-05BBEEE3DF73}"/>
              </a:ext>
            </a:extLst>
          </p:cNvPr>
          <p:cNvSpPr/>
          <p:nvPr/>
        </p:nvSpPr>
        <p:spPr>
          <a:xfrm flipH="1">
            <a:off x="6189017" y="4840489"/>
            <a:ext cx="5790676" cy="1791552"/>
          </a:xfrm>
          <a:prstGeom prst="wedgeRectCallout">
            <a:avLst>
              <a:gd name="adj1" fmla="val 21671"/>
              <a:gd name="adj2" fmla="val -65524"/>
            </a:avLst>
          </a:prstGeom>
          <a:solidFill>
            <a:schemeClr val="accent4">
              <a:lumMod val="20000"/>
              <a:lumOff val="80000"/>
            </a:schemeClr>
          </a:solid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i="1">
                <a:solidFill>
                  <a:schemeClr val="tx2"/>
                </a:solidFill>
              </a:rPr>
              <a:t> “This is the roof over my kids’ head. </a:t>
            </a:r>
            <a:r>
              <a:rPr lang="en-US" sz="1200" i="1">
                <a:solidFill>
                  <a:schemeClr val="tx2"/>
                </a:solidFill>
              </a:rPr>
              <a:t>I'm still on some calming tablet to this day because I just can't deal with it … </a:t>
            </a:r>
            <a:r>
              <a:rPr lang="en-US" sz="1200" b="1" i="1">
                <a:solidFill>
                  <a:schemeClr val="tx2"/>
                </a:solidFill>
              </a:rPr>
              <a:t>Mentally, this has nearly broken me and my family </a:t>
            </a:r>
            <a:r>
              <a:rPr lang="en-US" sz="1200" i="1">
                <a:solidFill>
                  <a:schemeClr val="tx2"/>
                </a:solidFill>
              </a:rPr>
              <a:t>… I just want out. I just I need to move on with my life.”</a:t>
            </a:r>
            <a:endParaRPr lang="en-US" sz="1200" b="1" i="1">
              <a:solidFill>
                <a:schemeClr val="tx2"/>
              </a:solidFill>
            </a:endParaRPr>
          </a:p>
        </p:txBody>
      </p:sp>
      <p:sp>
        <p:nvSpPr>
          <p:cNvPr id="2" name="Rectangle 1">
            <a:extLst>
              <a:ext uri="{FF2B5EF4-FFF2-40B4-BE49-F238E27FC236}">
                <a16:creationId xmlns:a16="http://schemas.microsoft.com/office/drawing/2014/main" id="{23A25B21-DDB5-E981-7795-38794D862F07}"/>
              </a:ext>
            </a:extLst>
          </p:cNvPr>
          <p:cNvSpPr/>
          <p:nvPr/>
        </p:nvSpPr>
        <p:spPr>
          <a:xfrm>
            <a:off x="491292" y="559814"/>
            <a:ext cx="5184000" cy="651558"/>
          </a:xfrm>
          <a:prstGeom prst="rect">
            <a:avLst/>
          </a:prstGeom>
          <a:solidFill>
            <a:schemeClr val="accent4">
              <a:lumMod val="20000"/>
              <a:lumOff val="80000"/>
            </a:schemeClr>
          </a:solid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*Alice </a:t>
            </a:r>
            <a:r>
              <a:rPr lang="en-US" sz="1200">
                <a:solidFill>
                  <a:schemeClr val="tx2"/>
                </a:solidFill>
              </a:rPr>
              <a:t>has experienced recurring issues with overflowing drains causing flooding in her home.</a:t>
            </a:r>
          </a:p>
        </p:txBody>
      </p:sp>
      <p:sp>
        <p:nvSpPr>
          <p:cNvPr id="4" name="TextBox 3">
            <a:extLst>
              <a:ext uri="{FF2B5EF4-FFF2-40B4-BE49-F238E27FC236}">
                <a16:creationId xmlns:a16="http://schemas.microsoft.com/office/drawing/2014/main" id="{05231B6F-9A7C-8BCE-5A52-24219271F554}"/>
              </a:ext>
            </a:extLst>
          </p:cNvPr>
          <p:cNvSpPr txBox="1"/>
          <p:nvPr/>
        </p:nvSpPr>
        <p:spPr>
          <a:xfrm>
            <a:off x="194553" y="1643974"/>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7" name="Rectangle 6">
            <a:extLst>
              <a:ext uri="{FF2B5EF4-FFF2-40B4-BE49-F238E27FC236}">
                <a16:creationId xmlns:a16="http://schemas.microsoft.com/office/drawing/2014/main" id="{0EDA62C1-8A44-EDCA-38A8-C7B588690A57}"/>
              </a:ext>
            </a:extLst>
          </p:cNvPr>
          <p:cNvSpPr/>
          <p:nvPr/>
        </p:nvSpPr>
        <p:spPr>
          <a:xfrm>
            <a:off x="0" y="0"/>
            <a:ext cx="12192000" cy="4290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*Alice’s experience</a:t>
            </a:r>
            <a:endParaRPr lang="en-US" sz="1600">
              <a:solidFill>
                <a:schemeClr val="bg1"/>
              </a:solidFill>
            </a:endParaRPr>
          </a:p>
        </p:txBody>
      </p:sp>
    </p:spTree>
    <p:extLst>
      <p:ext uri="{BB962C8B-B14F-4D97-AF65-F5344CB8AC3E}">
        <p14:creationId xmlns:p14="http://schemas.microsoft.com/office/powerpoint/2010/main" val="320234874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3053BD2-50F5-EC12-05BE-1965DFB0DDA5}"/>
              </a:ext>
            </a:extLst>
          </p:cNvPr>
          <p:cNvSpPr>
            <a:spLocks noGrp="1"/>
          </p:cNvSpPr>
          <p:nvPr>
            <p:ph type="sldNum" sz="quarter" idx="12"/>
          </p:nvPr>
        </p:nvSpPr>
        <p:spPr/>
        <p:txBody>
          <a:bodyPr/>
          <a:lstStyle/>
          <a:p>
            <a:fld id="{CBA53E11-492D-48B3-9F9B-09541CA2A39A}" type="slidenum">
              <a:rPr lang="en-GB" smtClean="0"/>
              <a:pPr/>
              <a:t>17</a:t>
            </a:fld>
            <a:endParaRPr lang="en-GB"/>
          </a:p>
        </p:txBody>
      </p:sp>
      <p:sp>
        <p:nvSpPr>
          <p:cNvPr id="4" name="Title 3">
            <a:extLst>
              <a:ext uri="{FF2B5EF4-FFF2-40B4-BE49-F238E27FC236}">
                <a16:creationId xmlns:a16="http://schemas.microsoft.com/office/drawing/2014/main" id="{8AF501CA-C713-1AE5-CB55-C72E1685EDB2}"/>
              </a:ext>
            </a:extLst>
          </p:cNvPr>
          <p:cNvSpPr>
            <a:spLocks noGrp="1"/>
          </p:cNvSpPr>
          <p:nvPr>
            <p:ph type="title" idx="4294967295"/>
          </p:nvPr>
        </p:nvSpPr>
        <p:spPr>
          <a:xfrm rot="10800000" flipH="1" flipV="1">
            <a:off x="611187" y="-3399008"/>
            <a:ext cx="4081806" cy="8445959"/>
          </a:xfrm>
        </p:spPr>
        <p:txBody>
          <a:bodyPr/>
          <a:lstStyle/>
          <a:p>
            <a:r>
              <a:rPr lang="en-GB">
                <a:solidFill>
                  <a:schemeClr val="bg1"/>
                </a:solidFill>
              </a:rPr>
              <a:t>Overall: views on wastewater company services and support</a:t>
            </a:r>
          </a:p>
        </p:txBody>
      </p:sp>
      <p:sp>
        <p:nvSpPr>
          <p:cNvPr id="8" name="Text Placeholder 7">
            <a:extLst>
              <a:ext uri="{FF2B5EF4-FFF2-40B4-BE49-F238E27FC236}">
                <a16:creationId xmlns:a16="http://schemas.microsoft.com/office/drawing/2014/main" id="{D3651DAA-196E-FEC9-DA65-A3F427157362}"/>
              </a:ext>
              <a:ext uri="{C183D7F6-B498-43B3-948B-1728B52AA6E4}">
                <adec:decorative xmlns:adec="http://schemas.microsoft.com/office/drawing/2017/decorative" val="1"/>
              </a:ext>
            </a:extLst>
          </p:cNvPr>
          <p:cNvSpPr>
            <a:spLocks noGrp="1"/>
          </p:cNvSpPr>
          <p:nvPr>
            <p:ph type="body" idx="13"/>
          </p:nvPr>
        </p:nvSpPr>
        <p:spPr>
          <a:xfrm>
            <a:off x="611187" y="5414826"/>
            <a:ext cx="3168000" cy="47583"/>
          </a:xfrm>
        </p:spPr>
        <p:txBody>
          <a:bodyPr/>
          <a:lstStyle/>
          <a:p>
            <a:r>
              <a:rPr lang="en-GB"/>
              <a:t>Section Subtitle</a:t>
            </a:r>
          </a:p>
        </p:txBody>
      </p:sp>
    </p:spTree>
    <p:extLst>
      <p:ext uri="{BB962C8B-B14F-4D97-AF65-F5344CB8AC3E}">
        <p14:creationId xmlns:p14="http://schemas.microsoft.com/office/powerpoint/2010/main" val="86660179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5A03E258-3AFA-0AB8-BF51-81266EC3C351}"/>
              </a:ext>
            </a:extLst>
          </p:cNvPr>
          <p:cNvSpPr>
            <a:spLocks noGrp="1"/>
          </p:cNvSpPr>
          <p:nvPr>
            <p:ph type="sldNum" sz="quarter" idx="12"/>
          </p:nvPr>
        </p:nvSpPr>
        <p:spPr>
          <a:xfrm>
            <a:off x="238707" y="6457729"/>
            <a:ext cx="372481" cy="210705"/>
          </a:xfrm>
        </p:spPr>
        <p:txBody>
          <a:bodyPr/>
          <a:lstStyle/>
          <a:p>
            <a:fld id="{CBA53E11-492D-48B3-9F9B-09541CA2A39A}" type="slidenum">
              <a:rPr lang="en-GB" smtClean="0"/>
              <a:t>18</a:t>
            </a:fld>
            <a:endParaRPr lang="en-GB"/>
          </a:p>
        </p:txBody>
      </p:sp>
      <p:sp>
        <p:nvSpPr>
          <p:cNvPr id="12" name="Title 1">
            <a:extLst>
              <a:ext uri="{FF2B5EF4-FFF2-40B4-BE49-F238E27FC236}">
                <a16:creationId xmlns:a16="http://schemas.microsoft.com/office/drawing/2014/main" id="{58E325AD-874F-B3FF-E90F-09DCA5FD17D2}"/>
              </a:ext>
            </a:extLst>
          </p:cNvPr>
          <p:cNvSpPr>
            <a:spLocks noGrp="1"/>
          </p:cNvSpPr>
          <p:nvPr>
            <p:ph type="title"/>
          </p:nvPr>
        </p:nvSpPr>
        <p:spPr>
          <a:xfrm>
            <a:off x="672306" y="869751"/>
            <a:ext cx="10847387" cy="944562"/>
          </a:xfrm>
        </p:spPr>
        <p:txBody>
          <a:bodyPr/>
          <a:lstStyle/>
          <a:p>
            <a:r>
              <a:rPr lang="en-US" sz="2800"/>
              <a:t>Participants from all wastewater companies gave examples of unsatisfactory service, leaving no room for complacency from the sector </a:t>
            </a:r>
          </a:p>
        </p:txBody>
      </p:sp>
      <p:grpSp>
        <p:nvGrpSpPr>
          <p:cNvPr id="13" name="Group 12">
            <a:extLst>
              <a:ext uri="{FF2B5EF4-FFF2-40B4-BE49-F238E27FC236}">
                <a16:creationId xmlns:a16="http://schemas.microsoft.com/office/drawing/2014/main" id="{183B4D7E-9F4F-37EC-29EB-A04AC8802AF3}"/>
              </a:ext>
            </a:extLst>
          </p:cNvPr>
          <p:cNvGrpSpPr/>
          <p:nvPr/>
        </p:nvGrpSpPr>
        <p:grpSpPr>
          <a:xfrm>
            <a:off x="672306" y="2195243"/>
            <a:ext cx="10735923" cy="1312007"/>
            <a:chOff x="1770481" y="4741323"/>
            <a:chExt cx="8441339" cy="1456940"/>
          </a:xfrm>
        </p:grpSpPr>
        <p:sp>
          <p:nvSpPr>
            <p:cNvPr id="14" name="Rectangle 13">
              <a:extLst>
                <a:ext uri="{FF2B5EF4-FFF2-40B4-BE49-F238E27FC236}">
                  <a16:creationId xmlns:a16="http://schemas.microsoft.com/office/drawing/2014/main" id="{73C9B5C0-2959-804F-DA6F-A3EED55E321E}"/>
                </a:ext>
              </a:extLst>
            </p:cNvPr>
            <p:cNvSpPr/>
            <p:nvPr/>
          </p:nvSpPr>
          <p:spPr>
            <a:xfrm>
              <a:off x="3048794" y="4741323"/>
              <a:ext cx="7163026" cy="1456940"/>
            </a:xfrm>
            <a:prstGeom prst="rect">
              <a:avLst/>
            </a:prstGeom>
            <a:solidFill>
              <a:srgbClr val="F4C0C1">
                <a:alpha val="3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365125" marR="0" lvl="0" indent="-342900" algn="ctr" defTabSz="914400" rtl="0" eaLnBrk="1" fontAlgn="auto" latinLnBrk="0" hangingPunct="1">
                <a:lnSpc>
                  <a:spcPct val="100000"/>
                </a:lnSpc>
                <a:spcBef>
                  <a:spcPts val="1800"/>
                </a:spcBef>
                <a:spcAft>
                  <a:spcPts val="600"/>
                </a:spcAft>
                <a:buClrTx/>
                <a:buSzTx/>
                <a:buFont typeface="Arial" charset="0"/>
                <a:buChar char="•"/>
                <a:tabLst/>
                <a:defRPr/>
              </a:pPr>
              <a:endParaRPr kumimoji="0" lang="en-US" sz="1400" b="0" i="0" u="none" strike="noStrike" kern="1200" cap="none" spc="0" normalizeH="0" baseline="0" noProof="0" err="1">
                <a:ln>
                  <a:noFill/>
                </a:ln>
                <a:solidFill>
                  <a:srgbClr val="000000"/>
                </a:solidFill>
                <a:effectLst/>
                <a:uLnTx/>
                <a:uFillTx/>
                <a:latin typeface="Arial" charset="0"/>
                <a:ea typeface="Arial" charset="0"/>
                <a:cs typeface="Arial" charset="0"/>
              </a:endParaRPr>
            </a:p>
          </p:txBody>
        </p:sp>
        <p:sp>
          <p:nvSpPr>
            <p:cNvPr id="15" name="Pentagon 14">
              <a:extLst>
                <a:ext uri="{FF2B5EF4-FFF2-40B4-BE49-F238E27FC236}">
                  <a16:creationId xmlns:a16="http://schemas.microsoft.com/office/drawing/2014/main" id="{07A1AB18-D7F9-730F-9716-828129751DAA}"/>
                </a:ext>
              </a:extLst>
            </p:cNvPr>
            <p:cNvSpPr/>
            <p:nvPr/>
          </p:nvSpPr>
          <p:spPr>
            <a:xfrm>
              <a:off x="1770481" y="4741323"/>
              <a:ext cx="1825946" cy="1427039"/>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2225" marR="0" lvl="0" indent="0" algn="ctr" defTabSz="914400" rtl="0" eaLnBrk="1" fontAlgn="auto" latinLnBrk="0" hangingPunct="1">
                <a:lnSpc>
                  <a:spcPct val="100000"/>
                </a:lnSpc>
                <a:spcBef>
                  <a:spcPts val="1800"/>
                </a:spcBef>
                <a:spcAft>
                  <a:spcPts val="600"/>
                </a:spcAft>
                <a:buClrTx/>
                <a:buSzTx/>
                <a:buFontTx/>
                <a:buNone/>
                <a:tabLst/>
                <a:defRPr/>
              </a:pPr>
              <a:endParaRPr kumimoji="0" lang="en-US" sz="2200" b="1" i="0" u="none" strike="noStrike" kern="1200" cap="none" spc="0" normalizeH="0" baseline="0" noProof="0" err="1">
                <a:ln>
                  <a:noFill/>
                </a:ln>
                <a:solidFill>
                  <a:srgbClr val="000000"/>
                </a:solidFill>
                <a:effectLst/>
                <a:uLnTx/>
                <a:uFillTx/>
                <a:latin typeface="Arial" charset="0"/>
                <a:ea typeface="Arial" charset="0"/>
                <a:cs typeface="Arial" charset="0"/>
              </a:endParaRPr>
            </a:p>
          </p:txBody>
        </p:sp>
      </p:grpSp>
      <p:sp>
        <p:nvSpPr>
          <p:cNvPr id="16" name="TextBox 15">
            <a:extLst>
              <a:ext uri="{FF2B5EF4-FFF2-40B4-BE49-F238E27FC236}">
                <a16:creationId xmlns:a16="http://schemas.microsoft.com/office/drawing/2014/main" id="{121F68FC-AFB5-520D-A71F-FC54FEBE26D5}"/>
              </a:ext>
            </a:extLst>
          </p:cNvPr>
          <p:cNvSpPr txBox="1"/>
          <p:nvPr/>
        </p:nvSpPr>
        <p:spPr>
          <a:xfrm>
            <a:off x="2983461" y="2360729"/>
            <a:ext cx="8315701" cy="738664"/>
          </a:xfrm>
          <a:prstGeom prst="rect">
            <a:avLst/>
          </a:prstGeom>
          <a:noFill/>
        </p:spPr>
        <p:txBody>
          <a:bodyPr wrap="square">
            <a:spAutoFit/>
          </a:bodyPr>
          <a:lstStyle/>
          <a:p>
            <a:pPr marL="22225" algn="ctr">
              <a:spcBef>
                <a:spcPts val="1800"/>
              </a:spcBef>
              <a:spcAft>
                <a:spcPts val="600"/>
              </a:spcAft>
              <a:defRPr/>
            </a:pPr>
            <a:r>
              <a:rPr lang="en-US" sz="1400">
                <a:solidFill>
                  <a:schemeClr val="tx1"/>
                </a:solidFill>
              </a:rPr>
              <a:t>Although this research saw reports of positive experiences within each company, at least one customer from </a:t>
            </a:r>
            <a:r>
              <a:rPr lang="en-US" sz="1400" b="1">
                <a:solidFill>
                  <a:schemeClr val="tx1"/>
                </a:solidFill>
              </a:rPr>
              <a:t>each of the companies included in this research reported cases of extremely negative interactions with their wastewater company</a:t>
            </a:r>
            <a:r>
              <a:rPr lang="en-US" sz="1400">
                <a:solidFill>
                  <a:schemeClr val="tx1"/>
                </a:solidFill>
              </a:rPr>
              <a:t>. </a:t>
            </a:r>
          </a:p>
        </p:txBody>
      </p:sp>
      <p:grpSp>
        <p:nvGrpSpPr>
          <p:cNvPr id="17" name="Group 16">
            <a:extLst>
              <a:ext uri="{FF2B5EF4-FFF2-40B4-BE49-F238E27FC236}">
                <a16:creationId xmlns:a16="http://schemas.microsoft.com/office/drawing/2014/main" id="{838DB59D-B3DC-CC14-C2EE-AE5F674CBD94}"/>
              </a:ext>
            </a:extLst>
          </p:cNvPr>
          <p:cNvGrpSpPr/>
          <p:nvPr/>
        </p:nvGrpSpPr>
        <p:grpSpPr>
          <a:xfrm>
            <a:off x="1136860" y="3619528"/>
            <a:ext cx="10271368" cy="1312007"/>
            <a:chOff x="1770481" y="4741323"/>
            <a:chExt cx="7789544" cy="1456940"/>
          </a:xfrm>
        </p:grpSpPr>
        <p:sp>
          <p:nvSpPr>
            <p:cNvPr id="18" name="Rectangle 17">
              <a:extLst>
                <a:ext uri="{FF2B5EF4-FFF2-40B4-BE49-F238E27FC236}">
                  <a16:creationId xmlns:a16="http://schemas.microsoft.com/office/drawing/2014/main" id="{6BD69DA1-E956-B473-5B62-7320C440E0F3}"/>
                </a:ext>
              </a:extLst>
            </p:cNvPr>
            <p:cNvSpPr/>
            <p:nvPr/>
          </p:nvSpPr>
          <p:spPr>
            <a:xfrm>
              <a:off x="3048793" y="4741323"/>
              <a:ext cx="6511232" cy="1456940"/>
            </a:xfrm>
            <a:prstGeom prst="rect">
              <a:avLst/>
            </a:prstGeom>
            <a:solidFill>
              <a:srgbClr val="F4C0C1">
                <a:alpha val="3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365125" marR="0" lvl="0" indent="-342900" algn="ctr" defTabSz="914400" rtl="0" eaLnBrk="1" fontAlgn="auto" latinLnBrk="0" hangingPunct="1">
                <a:lnSpc>
                  <a:spcPct val="100000"/>
                </a:lnSpc>
                <a:spcBef>
                  <a:spcPts val="1800"/>
                </a:spcBef>
                <a:spcAft>
                  <a:spcPts val="600"/>
                </a:spcAft>
                <a:buClrTx/>
                <a:buSzTx/>
                <a:buFont typeface="Arial" charset="0"/>
                <a:buChar char="•"/>
                <a:tabLst/>
                <a:defRPr/>
              </a:pPr>
              <a:endParaRPr kumimoji="0" lang="en-US" sz="1400" b="0" i="0" u="none" strike="noStrike" kern="1200" cap="none" spc="0" normalizeH="0" baseline="0" noProof="0" err="1">
                <a:ln>
                  <a:noFill/>
                </a:ln>
                <a:solidFill>
                  <a:srgbClr val="000000"/>
                </a:solidFill>
                <a:effectLst/>
                <a:uLnTx/>
                <a:uFillTx/>
                <a:latin typeface="Arial" charset="0"/>
                <a:ea typeface="Arial" charset="0"/>
                <a:cs typeface="Arial" charset="0"/>
              </a:endParaRPr>
            </a:p>
          </p:txBody>
        </p:sp>
        <p:sp>
          <p:nvSpPr>
            <p:cNvPr id="19" name="Pentagon 18">
              <a:extLst>
                <a:ext uri="{FF2B5EF4-FFF2-40B4-BE49-F238E27FC236}">
                  <a16:creationId xmlns:a16="http://schemas.microsoft.com/office/drawing/2014/main" id="{F6F28ED1-DD3B-C7DD-599D-F970CFDB6073}"/>
                </a:ext>
              </a:extLst>
            </p:cNvPr>
            <p:cNvSpPr/>
            <p:nvPr/>
          </p:nvSpPr>
          <p:spPr>
            <a:xfrm>
              <a:off x="1770481" y="4741323"/>
              <a:ext cx="1825946" cy="1427039"/>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2225" marR="0" lvl="0" indent="0" algn="ctr" defTabSz="914400" rtl="0" eaLnBrk="1" fontAlgn="auto" latinLnBrk="0" hangingPunct="1">
                <a:lnSpc>
                  <a:spcPct val="100000"/>
                </a:lnSpc>
                <a:spcBef>
                  <a:spcPts val="1800"/>
                </a:spcBef>
                <a:spcAft>
                  <a:spcPts val="600"/>
                </a:spcAft>
                <a:buClrTx/>
                <a:buSzTx/>
                <a:buFontTx/>
                <a:buNone/>
                <a:tabLst/>
                <a:defRPr/>
              </a:pPr>
              <a:endParaRPr kumimoji="0" lang="en-US" sz="2200" b="1" i="0" u="none" strike="noStrike" kern="1200" cap="none" spc="0" normalizeH="0" baseline="0" noProof="0" err="1">
                <a:ln>
                  <a:noFill/>
                </a:ln>
                <a:solidFill>
                  <a:srgbClr val="000000"/>
                </a:solidFill>
                <a:effectLst/>
                <a:uLnTx/>
                <a:uFillTx/>
                <a:latin typeface="Arial" charset="0"/>
                <a:ea typeface="Arial" charset="0"/>
                <a:cs typeface="Arial" charset="0"/>
              </a:endParaRPr>
            </a:p>
          </p:txBody>
        </p:sp>
      </p:grpSp>
      <p:grpSp>
        <p:nvGrpSpPr>
          <p:cNvPr id="20" name="Group 19">
            <a:extLst>
              <a:ext uri="{FF2B5EF4-FFF2-40B4-BE49-F238E27FC236}">
                <a16:creationId xmlns:a16="http://schemas.microsoft.com/office/drawing/2014/main" id="{610F9CB4-D796-2834-599D-9EB498BE68D6}"/>
              </a:ext>
            </a:extLst>
          </p:cNvPr>
          <p:cNvGrpSpPr/>
          <p:nvPr/>
        </p:nvGrpSpPr>
        <p:grpSpPr>
          <a:xfrm>
            <a:off x="1833450" y="5037120"/>
            <a:ext cx="9574778" cy="1312007"/>
            <a:chOff x="1770481" y="4741323"/>
            <a:chExt cx="7261268" cy="1456940"/>
          </a:xfrm>
        </p:grpSpPr>
        <p:sp>
          <p:nvSpPr>
            <p:cNvPr id="21" name="Rectangle 20">
              <a:extLst>
                <a:ext uri="{FF2B5EF4-FFF2-40B4-BE49-F238E27FC236}">
                  <a16:creationId xmlns:a16="http://schemas.microsoft.com/office/drawing/2014/main" id="{80F6761E-724E-F675-F307-3A1474A08471}"/>
                </a:ext>
              </a:extLst>
            </p:cNvPr>
            <p:cNvSpPr/>
            <p:nvPr/>
          </p:nvSpPr>
          <p:spPr>
            <a:xfrm>
              <a:off x="3048794" y="4741323"/>
              <a:ext cx="5982955" cy="1456940"/>
            </a:xfrm>
            <a:prstGeom prst="rect">
              <a:avLst/>
            </a:prstGeom>
            <a:solidFill>
              <a:srgbClr val="F4C0C1">
                <a:alpha val="3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365125" marR="0" lvl="0" indent="-342900" algn="ctr" defTabSz="914400" rtl="0" eaLnBrk="1" fontAlgn="auto" latinLnBrk="0" hangingPunct="1">
                <a:lnSpc>
                  <a:spcPct val="100000"/>
                </a:lnSpc>
                <a:spcBef>
                  <a:spcPts val="1800"/>
                </a:spcBef>
                <a:spcAft>
                  <a:spcPts val="600"/>
                </a:spcAft>
                <a:buClrTx/>
                <a:buSzTx/>
                <a:buFont typeface="Arial" charset="0"/>
                <a:buChar char="•"/>
                <a:tabLst/>
                <a:defRPr/>
              </a:pPr>
              <a:endParaRPr kumimoji="0" lang="en-US" sz="1400" b="0" i="0" u="none" strike="noStrike" kern="1200" cap="none" spc="0" normalizeH="0" baseline="0" noProof="0" err="1">
                <a:ln>
                  <a:noFill/>
                </a:ln>
                <a:solidFill>
                  <a:srgbClr val="000000"/>
                </a:solidFill>
                <a:effectLst/>
                <a:uLnTx/>
                <a:uFillTx/>
                <a:latin typeface="Arial" charset="0"/>
                <a:ea typeface="Arial" charset="0"/>
                <a:cs typeface="Arial" charset="0"/>
              </a:endParaRPr>
            </a:p>
          </p:txBody>
        </p:sp>
        <p:sp>
          <p:nvSpPr>
            <p:cNvPr id="22" name="Pentagon 21">
              <a:extLst>
                <a:ext uri="{FF2B5EF4-FFF2-40B4-BE49-F238E27FC236}">
                  <a16:creationId xmlns:a16="http://schemas.microsoft.com/office/drawing/2014/main" id="{52EE6098-40D6-105B-1729-D16BA613F5AB}"/>
                </a:ext>
              </a:extLst>
            </p:cNvPr>
            <p:cNvSpPr/>
            <p:nvPr/>
          </p:nvSpPr>
          <p:spPr>
            <a:xfrm>
              <a:off x="1770481" y="4741323"/>
              <a:ext cx="1825946" cy="1427039"/>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2225" marR="0" lvl="0" indent="0" algn="ctr" defTabSz="914400" rtl="0" eaLnBrk="1" fontAlgn="auto" latinLnBrk="0" hangingPunct="1">
                <a:lnSpc>
                  <a:spcPct val="100000"/>
                </a:lnSpc>
                <a:spcBef>
                  <a:spcPts val="1800"/>
                </a:spcBef>
                <a:spcAft>
                  <a:spcPts val="600"/>
                </a:spcAft>
                <a:buClrTx/>
                <a:buSzTx/>
                <a:buFontTx/>
                <a:buNone/>
                <a:tabLst/>
                <a:defRPr/>
              </a:pPr>
              <a:endParaRPr kumimoji="0" lang="en-US" sz="2200" b="1" i="0" u="none" strike="noStrike" kern="1200" cap="none" spc="0" normalizeH="0" baseline="0" noProof="0" err="1">
                <a:ln>
                  <a:noFill/>
                </a:ln>
                <a:solidFill>
                  <a:srgbClr val="000000"/>
                </a:solidFill>
                <a:effectLst/>
                <a:uLnTx/>
                <a:uFillTx/>
                <a:latin typeface="Arial" charset="0"/>
                <a:ea typeface="Arial" charset="0"/>
                <a:cs typeface="Arial" charset="0"/>
              </a:endParaRPr>
            </a:p>
          </p:txBody>
        </p:sp>
      </p:grpSp>
      <p:sp>
        <p:nvSpPr>
          <p:cNvPr id="23" name="TextBox 22">
            <a:extLst>
              <a:ext uri="{FF2B5EF4-FFF2-40B4-BE49-F238E27FC236}">
                <a16:creationId xmlns:a16="http://schemas.microsoft.com/office/drawing/2014/main" id="{9C510786-D576-31FD-6821-4DDB5F8E92C9}"/>
              </a:ext>
            </a:extLst>
          </p:cNvPr>
          <p:cNvSpPr txBox="1"/>
          <p:nvPr/>
        </p:nvSpPr>
        <p:spPr>
          <a:xfrm>
            <a:off x="3573579" y="3892736"/>
            <a:ext cx="7780116" cy="738664"/>
          </a:xfrm>
          <a:prstGeom prst="rect">
            <a:avLst/>
          </a:prstGeom>
          <a:noFill/>
        </p:spPr>
        <p:txBody>
          <a:bodyPr wrap="square">
            <a:spAutoFit/>
          </a:bodyPr>
          <a:lstStyle/>
          <a:p>
            <a:pPr algn="ctr"/>
            <a:r>
              <a:rPr lang="en-US" sz="1400">
                <a:solidFill>
                  <a:schemeClr val="tx2"/>
                </a:solidFill>
              </a:rPr>
              <a:t>Positive experiences are </a:t>
            </a:r>
            <a:r>
              <a:rPr lang="en-US" sz="1400" b="1">
                <a:solidFill>
                  <a:schemeClr val="tx2"/>
                </a:solidFill>
              </a:rPr>
              <a:t>often limited to those who have experienced one-off, less complex incidents that are relatively quick and easy to fix. </a:t>
            </a:r>
            <a:r>
              <a:rPr lang="en-US" sz="1400">
                <a:solidFill>
                  <a:schemeClr val="tx2"/>
                </a:solidFill>
              </a:rPr>
              <a:t>Customers with </a:t>
            </a:r>
            <a:r>
              <a:rPr lang="en-US" sz="1400" b="1">
                <a:solidFill>
                  <a:schemeClr val="tx2"/>
                </a:solidFill>
              </a:rPr>
              <a:t>more complex causes and ongoing issues are frequently left behind.</a:t>
            </a:r>
          </a:p>
        </p:txBody>
      </p:sp>
      <p:sp>
        <p:nvSpPr>
          <p:cNvPr id="24" name="TextBox 23">
            <a:extLst>
              <a:ext uri="{FF2B5EF4-FFF2-40B4-BE49-F238E27FC236}">
                <a16:creationId xmlns:a16="http://schemas.microsoft.com/office/drawing/2014/main" id="{9C495857-402A-3DAC-F56E-6C947086CF49}"/>
              </a:ext>
            </a:extLst>
          </p:cNvPr>
          <p:cNvSpPr txBox="1"/>
          <p:nvPr/>
        </p:nvSpPr>
        <p:spPr>
          <a:xfrm>
            <a:off x="4241160" y="5137375"/>
            <a:ext cx="7058002" cy="954107"/>
          </a:xfrm>
          <a:prstGeom prst="rect">
            <a:avLst/>
          </a:prstGeom>
          <a:noFill/>
        </p:spPr>
        <p:txBody>
          <a:bodyPr wrap="square">
            <a:spAutoFit/>
          </a:bodyPr>
          <a:lstStyle/>
          <a:p>
            <a:pPr algn="ctr"/>
            <a:r>
              <a:rPr lang="en-US" sz="1400" b="1">
                <a:solidFill>
                  <a:schemeClr val="tx2"/>
                </a:solidFill>
              </a:rPr>
              <a:t>There are significant lessons to be learnt for all wastewater companies </a:t>
            </a:r>
            <a:r>
              <a:rPr lang="en-US" sz="1400">
                <a:solidFill>
                  <a:schemeClr val="tx2"/>
                </a:solidFill>
              </a:rPr>
              <a:t>included in this research, despite instances of good interactions. There is no room for complacency from wastewater companies in addressing their response to sewer flooding incidences. </a:t>
            </a:r>
          </a:p>
        </p:txBody>
      </p:sp>
      <p:pic>
        <p:nvPicPr>
          <p:cNvPr id="28" name="Graphic 27" descr="Megaphone with solid fill">
            <a:extLst>
              <a:ext uri="{FF2B5EF4-FFF2-40B4-BE49-F238E27FC236}">
                <a16:creationId xmlns:a16="http://schemas.microsoft.com/office/drawing/2014/main" id="{3F45F09B-DD08-7DDD-8D3E-7AB477CB3C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9357" y="5045914"/>
            <a:ext cx="1113782" cy="1113782"/>
          </a:xfrm>
          <a:prstGeom prst="rect">
            <a:avLst/>
          </a:prstGeom>
        </p:spPr>
      </p:pic>
      <p:pic>
        <p:nvPicPr>
          <p:cNvPr id="1030" name="Picture 6" descr="Helping hand - Free hands and gestures icons">
            <a:extLst>
              <a:ext uri="{FF2B5EF4-FFF2-40B4-BE49-F238E27FC236}">
                <a16:creationId xmlns:a16="http://schemas.microsoft.com/office/drawing/2014/main" id="{501B44EB-2A8A-CDA4-22C6-973803B71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302" y="3815033"/>
            <a:ext cx="920996" cy="920996"/>
          </a:xfrm>
          <a:prstGeom prst="rect">
            <a:avLst/>
          </a:prstGeom>
          <a:noFill/>
          <a:extLst>
            <a:ext uri="{909E8E84-426E-40DD-AFC4-6F175D3DCCD1}">
              <a14:hiddenFill xmlns:a14="http://schemas.microsoft.com/office/drawing/2010/main">
                <a:solidFill>
                  <a:srgbClr val="FFFFFF"/>
                </a:solidFill>
              </a14:hiddenFill>
            </a:ext>
          </a:extLst>
        </p:spPr>
      </p:pic>
      <p:pic>
        <p:nvPicPr>
          <p:cNvPr id="30" name="Graphic 29" descr="Social network with solid fill">
            <a:extLst>
              <a:ext uri="{FF2B5EF4-FFF2-40B4-BE49-F238E27FC236}">
                <a16:creationId xmlns:a16="http://schemas.microsoft.com/office/drawing/2014/main" id="{B216E92B-E13D-7FDE-3E31-BAB6C2117B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2837" y="2195243"/>
            <a:ext cx="1165296" cy="1165296"/>
          </a:xfrm>
          <a:prstGeom prst="rect">
            <a:avLst/>
          </a:prstGeom>
        </p:spPr>
      </p:pic>
    </p:spTree>
    <p:extLst>
      <p:ext uri="{BB962C8B-B14F-4D97-AF65-F5344CB8AC3E}">
        <p14:creationId xmlns:p14="http://schemas.microsoft.com/office/powerpoint/2010/main" val="229982722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F04CC-07C0-A6B1-4DBD-43D62EDEC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C384D7-3DFC-4F78-771A-B2860BDA31DC}"/>
              </a:ext>
            </a:extLst>
          </p:cNvPr>
          <p:cNvSpPr>
            <a:spLocks noGrp="1"/>
          </p:cNvSpPr>
          <p:nvPr>
            <p:ph type="title"/>
          </p:nvPr>
        </p:nvSpPr>
        <p:spPr>
          <a:xfrm>
            <a:off x="784567" y="841591"/>
            <a:ext cx="11005671" cy="944562"/>
          </a:xfrm>
        </p:spPr>
        <p:txBody>
          <a:bodyPr/>
          <a:lstStyle/>
          <a:p>
            <a:r>
              <a:rPr lang="en-US" sz="2800"/>
              <a:t>Positive experiences predominately come from those who have experienced a single incident with an easy to fix cause</a:t>
            </a:r>
          </a:p>
        </p:txBody>
      </p:sp>
      <p:sp>
        <p:nvSpPr>
          <p:cNvPr id="6" name="Slide Number Placeholder 5">
            <a:extLst>
              <a:ext uri="{FF2B5EF4-FFF2-40B4-BE49-F238E27FC236}">
                <a16:creationId xmlns:a16="http://schemas.microsoft.com/office/drawing/2014/main" id="{B7D1BC39-BD16-A75A-D71A-25A7CCEDBE9A}"/>
              </a:ext>
            </a:extLst>
          </p:cNvPr>
          <p:cNvSpPr>
            <a:spLocks noGrp="1"/>
          </p:cNvSpPr>
          <p:nvPr>
            <p:ph type="sldNum" sz="quarter" idx="12"/>
          </p:nvPr>
        </p:nvSpPr>
        <p:spPr/>
        <p:txBody>
          <a:bodyPr/>
          <a:lstStyle/>
          <a:p>
            <a:fld id="{CBA53E11-492D-48B3-9F9B-09541CA2A39A}" type="slidenum">
              <a:rPr lang="en-GB" smtClean="0"/>
              <a:t>19</a:t>
            </a:fld>
            <a:endParaRPr lang="en-GB"/>
          </a:p>
        </p:txBody>
      </p:sp>
      <p:sp>
        <p:nvSpPr>
          <p:cNvPr id="3" name="Rectangle 2">
            <a:extLst>
              <a:ext uri="{FF2B5EF4-FFF2-40B4-BE49-F238E27FC236}">
                <a16:creationId xmlns:a16="http://schemas.microsoft.com/office/drawing/2014/main" id="{153A36EB-58BD-9DF0-A0EB-F26331455A53}"/>
              </a:ext>
            </a:extLst>
          </p:cNvPr>
          <p:cNvSpPr/>
          <p:nvPr/>
        </p:nvSpPr>
        <p:spPr>
          <a:xfrm>
            <a:off x="656158" y="4441181"/>
            <a:ext cx="4832462" cy="1384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400" i="1">
                <a:solidFill>
                  <a:schemeClr val="tx2"/>
                </a:solidFill>
              </a:rPr>
              <a:t>“[They] exceeded my expectations... They responded quickly, came quickly, cleared the drain… </a:t>
            </a:r>
            <a:r>
              <a:rPr lang="en-US" sz="1400" b="1" i="1">
                <a:solidFill>
                  <a:schemeClr val="tx2"/>
                </a:solidFill>
              </a:rPr>
              <a:t>They were very considerate, helpful and professional</a:t>
            </a:r>
            <a:r>
              <a:rPr lang="en-US" sz="1400" i="1">
                <a:solidFill>
                  <a:schemeClr val="tx2"/>
                </a:solidFill>
              </a:rPr>
              <a:t>.”</a:t>
            </a:r>
          </a:p>
          <a:p>
            <a:pPr algn="ctr"/>
            <a:endParaRPr lang="en-US" sz="1400" i="1">
              <a:solidFill>
                <a:schemeClr val="tx2"/>
              </a:solidFill>
            </a:endParaRPr>
          </a:p>
          <a:p>
            <a:pPr algn="r"/>
            <a:r>
              <a:rPr lang="en-US" sz="1400">
                <a:solidFill>
                  <a:schemeClr val="tx2"/>
                </a:solidFill>
              </a:rPr>
              <a:t>Single incident, external, medium severity </a:t>
            </a:r>
          </a:p>
        </p:txBody>
      </p:sp>
      <p:sp>
        <p:nvSpPr>
          <p:cNvPr id="10" name="Rectangle 9">
            <a:extLst>
              <a:ext uri="{FF2B5EF4-FFF2-40B4-BE49-F238E27FC236}">
                <a16:creationId xmlns:a16="http://schemas.microsoft.com/office/drawing/2014/main" id="{24740267-65C5-6676-BD5C-CF83B99D9808}"/>
              </a:ext>
            </a:extLst>
          </p:cNvPr>
          <p:cNvSpPr/>
          <p:nvPr/>
        </p:nvSpPr>
        <p:spPr>
          <a:xfrm>
            <a:off x="6234281" y="4461423"/>
            <a:ext cx="5427548" cy="1600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400" i="1">
                <a:solidFill>
                  <a:schemeClr val="tx2"/>
                </a:solidFill>
              </a:rPr>
              <a:t>“They exceeded [my expectations]... I didn’t think at the time oh I’m entitled to this and that, they just did it, and they were really nice people, which I think speaks for so much – it’s a stressful and traumatic situation. </a:t>
            </a:r>
            <a:r>
              <a:rPr lang="en-US" sz="1400" b="1" i="1">
                <a:solidFill>
                  <a:schemeClr val="tx2"/>
                </a:solidFill>
              </a:rPr>
              <a:t>Just having someone empathetic to speak to is great</a:t>
            </a:r>
            <a:r>
              <a:rPr lang="en-US" sz="1400" i="1">
                <a:solidFill>
                  <a:schemeClr val="tx2"/>
                </a:solidFill>
              </a:rPr>
              <a:t>.”</a:t>
            </a:r>
          </a:p>
          <a:p>
            <a:pPr algn="ctr"/>
            <a:endParaRPr lang="en-US" sz="1400" i="1">
              <a:solidFill>
                <a:schemeClr val="tx2"/>
              </a:solidFill>
            </a:endParaRPr>
          </a:p>
          <a:p>
            <a:pPr algn="r"/>
            <a:r>
              <a:rPr lang="en-US" sz="1400">
                <a:solidFill>
                  <a:schemeClr val="tx2"/>
                </a:solidFill>
              </a:rPr>
              <a:t>Single incident, internal, medium severity</a:t>
            </a:r>
          </a:p>
        </p:txBody>
      </p:sp>
      <p:sp>
        <p:nvSpPr>
          <p:cNvPr id="7" name="Rectangle 6">
            <a:extLst>
              <a:ext uri="{FF2B5EF4-FFF2-40B4-BE49-F238E27FC236}">
                <a16:creationId xmlns:a16="http://schemas.microsoft.com/office/drawing/2014/main" id="{E85A53EE-B934-3AD4-B4C6-DFC0BF35D8D6}"/>
              </a:ext>
            </a:extLst>
          </p:cNvPr>
          <p:cNvSpPr/>
          <p:nvPr/>
        </p:nvSpPr>
        <p:spPr>
          <a:xfrm>
            <a:off x="6234283" y="2450075"/>
            <a:ext cx="5312676" cy="173931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pic>
        <p:nvPicPr>
          <p:cNvPr id="9" name="Graphic 8" descr="Tick with solid fill">
            <a:extLst>
              <a:ext uri="{FF2B5EF4-FFF2-40B4-BE49-F238E27FC236}">
                <a16:creationId xmlns:a16="http://schemas.microsoft.com/office/drawing/2014/main" id="{44C910F5-3286-B26A-E1D1-57B072ACF3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6937" y="2066793"/>
            <a:ext cx="1320800" cy="1320800"/>
          </a:xfrm>
          <a:prstGeom prst="rect">
            <a:avLst/>
          </a:prstGeom>
        </p:spPr>
      </p:pic>
      <p:sp>
        <p:nvSpPr>
          <p:cNvPr id="11" name="Pentagon 10">
            <a:extLst>
              <a:ext uri="{FF2B5EF4-FFF2-40B4-BE49-F238E27FC236}">
                <a16:creationId xmlns:a16="http://schemas.microsoft.com/office/drawing/2014/main" id="{A80574BF-957B-C3AC-7A48-7D533E7854E5}"/>
              </a:ext>
            </a:extLst>
          </p:cNvPr>
          <p:cNvSpPr/>
          <p:nvPr/>
        </p:nvSpPr>
        <p:spPr>
          <a:xfrm>
            <a:off x="3287260" y="2450075"/>
            <a:ext cx="2407710" cy="1713175"/>
          </a:xfrm>
          <a:prstGeom prst="homePlate">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2225" marR="0" lvl="0" indent="0" algn="ctr" defTabSz="914400" rtl="0" eaLnBrk="1" fontAlgn="auto" latinLnBrk="0" hangingPunct="1">
              <a:lnSpc>
                <a:spcPct val="100000"/>
              </a:lnSpc>
              <a:spcBef>
                <a:spcPts val="1800"/>
              </a:spcBef>
              <a:spcAft>
                <a:spcPts val="600"/>
              </a:spcAft>
              <a:buClrTx/>
              <a:buSzTx/>
              <a:buFontTx/>
              <a:buNone/>
              <a:tabLst/>
              <a:defRPr/>
            </a:pPr>
            <a:endParaRPr kumimoji="0" lang="en-US" sz="2200" b="1" i="0" u="none" strike="noStrike" kern="1200" cap="none" spc="0" normalizeH="0" baseline="0" noProof="0" err="1">
              <a:ln>
                <a:noFill/>
              </a:ln>
              <a:solidFill>
                <a:srgbClr val="000000"/>
              </a:solidFill>
              <a:effectLst/>
              <a:uLnTx/>
              <a:uFillTx/>
              <a:latin typeface="Arial" charset="0"/>
              <a:ea typeface="Arial" charset="0"/>
              <a:cs typeface="Arial" charset="0"/>
            </a:endParaRPr>
          </a:p>
        </p:txBody>
      </p:sp>
      <p:sp>
        <p:nvSpPr>
          <p:cNvPr id="4" name="Rectangle 3">
            <a:extLst>
              <a:ext uri="{FF2B5EF4-FFF2-40B4-BE49-F238E27FC236}">
                <a16:creationId xmlns:a16="http://schemas.microsoft.com/office/drawing/2014/main" id="{64AE27EC-7BFB-C981-EFC9-70DAAC8A70B6}"/>
              </a:ext>
            </a:extLst>
          </p:cNvPr>
          <p:cNvSpPr/>
          <p:nvPr/>
        </p:nvSpPr>
        <p:spPr>
          <a:xfrm>
            <a:off x="784567" y="2450075"/>
            <a:ext cx="3905768" cy="171317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effectLst/>
                <a:latin typeface="Verdana" panose="020B0604030504040204" pitchFamily="34" charset="0"/>
                <a:ea typeface="Verdana" panose="020B0604030504040204" pitchFamily="34" charset="0"/>
                <a:cs typeface="Verdana" panose="020B0604030504040204" pitchFamily="34" charset="0"/>
              </a:rPr>
              <a:t>For </a:t>
            </a:r>
            <a:r>
              <a:rPr lang="en-GB" sz="1400" b="1">
                <a:solidFill>
                  <a:schemeClr val="tx1"/>
                </a:solidFill>
                <a:latin typeface="Verdana" panose="020B0604030504040204" pitchFamily="34" charset="0"/>
                <a:ea typeface="Verdana" panose="020B0604030504040204" pitchFamily="34" charset="0"/>
                <a:cs typeface="Verdana" panose="020B0604030504040204" pitchFamily="34" charset="0"/>
              </a:rPr>
              <a:t>customers </a:t>
            </a:r>
            <a:r>
              <a:rPr lang="en-GB" sz="1400" b="1">
                <a:solidFill>
                  <a:schemeClr val="tx1"/>
                </a:solidFill>
                <a:effectLst/>
                <a:latin typeface="Verdana" panose="020B0604030504040204" pitchFamily="34" charset="0"/>
                <a:ea typeface="Verdana" panose="020B0604030504040204" pitchFamily="34" charset="0"/>
                <a:cs typeface="Verdana" panose="020B0604030504040204" pitchFamily="34" charset="0"/>
              </a:rPr>
              <a:t>who have experienced one-off flooding incidents with clear </a:t>
            </a:r>
            <a:r>
              <a:rPr lang="en-GB" sz="1400" b="1">
                <a:solidFill>
                  <a:schemeClr val="tx1"/>
                </a:solidFill>
                <a:latin typeface="Verdana" panose="020B0604030504040204" pitchFamily="34" charset="0"/>
                <a:ea typeface="Verdana" panose="020B0604030504040204" pitchFamily="34" charset="0"/>
                <a:cs typeface="Verdana" panose="020B0604030504040204" pitchFamily="34" charset="0"/>
              </a:rPr>
              <a:t>a</a:t>
            </a:r>
            <a:r>
              <a:rPr lang="en-GB" sz="1400" b="1">
                <a:solidFill>
                  <a:schemeClr val="tx1"/>
                </a:solidFill>
                <a:effectLst/>
                <a:latin typeface="Verdana" panose="020B0604030504040204" pitchFamily="34" charset="0"/>
                <a:ea typeface="Verdana" panose="020B0604030504040204" pitchFamily="34" charset="0"/>
                <a:cs typeface="Verdana" panose="020B0604030504040204" pitchFamily="34" charset="0"/>
              </a:rPr>
              <a:t>nd easy to fix causes, wastewater companies are typically quick to fix the issue. </a:t>
            </a:r>
            <a:endParaRPr lang="en-US" sz="1400" b="1">
              <a:solidFill>
                <a:schemeClr val="tx1"/>
              </a:solidFill>
            </a:endParaRPr>
          </a:p>
        </p:txBody>
      </p:sp>
      <p:sp>
        <p:nvSpPr>
          <p:cNvPr id="13" name="TextBox 12">
            <a:extLst>
              <a:ext uri="{FF2B5EF4-FFF2-40B4-BE49-F238E27FC236}">
                <a16:creationId xmlns:a16="http://schemas.microsoft.com/office/drawing/2014/main" id="{AC3B69A4-8D7B-C883-1F4F-2E8F6B9AA9E3}"/>
              </a:ext>
            </a:extLst>
          </p:cNvPr>
          <p:cNvSpPr txBox="1"/>
          <p:nvPr/>
        </p:nvSpPr>
        <p:spPr>
          <a:xfrm>
            <a:off x="6541140" y="2910539"/>
            <a:ext cx="4911262" cy="954107"/>
          </a:xfrm>
          <a:prstGeom prst="rect">
            <a:avLst/>
          </a:prstGeom>
          <a:noFill/>
        </p:spPr>
        <p:txBody>
          <a:bodyPr wrap="square">
            <a:spAutoFit/>
          </a:bodyPr>
          <a:lstStyle/>
          <a:p>
            <a:pPr algn="ctr"/>
            <a:r>
              <a:rPr lang="en-GB" sz="1400" b="1">
                <a:solidFill>
                  <a:schemeClr val="tx1"/>
                </a:solidFill>
                <a:effectLst/>
                <a:latin typeface="Verdana" panose="020B0604030504040204" pitchFamily="34" charset="0"/>
                <a:ea typeface="Verdana" panose="020B0604030504040204" pitchFamily="34" charset="0"/>
                <a:cs typeface="Verdana" panose="020B0604030504040204" pitchFamily="34" charset="0"/>
              </a:rPr>
              <a:t>This leaves customers with a more positive overall experience of th</a:t>
            </a:r>
            <a:r>
              <a:rPr lang="en-GB" sz="1400" b="1">
                <a:solidFill>
                  <a:schemeClr val="tx1"/>
                </a:solidFill>
                <a:latin typeface="Verdana" panose="020B0604030504040204" pitchFamily="34" charset="0"/>
                <a:ea typeface="Verdana" panose="020B0604030504040204" pitchFamily="34" charset="0"/>
                <a:cs typeface="Verdana" panose="020B0604030504040204" pitchFamily="34" charset="0"/>
              </a:rPr>
              <a:t>e customer journey and of their wastewater company more broadly. </a:t>
            </a:r>
            <a:endParaRPr lang="en-US" sz="1400" b="1">
              <a:solidFill>
                <a:schemeClr val="tx1"/>
              </a:solidFill>
            </a:endParaRPr>
          </a:p>
        </p:txBody>
      </p:sp>
    </p:spTree>
    <p:extLst>
      <p:ext uri="{BB962C8B-B14F-4D97-AF65-F5344CB8AC3E}">
        <p14:creationId xmlns:p14="http://schemas.microsoft.com/office/powerpoint/2010/main" val="30506676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44E3-893A-FD3C-34E6-5494191DEAB8}"/>
              </a:ext>
            </a:extLst>
          </p:cNvPr>
          <p:cNvSpPr>
            <a:spLocks noGrp="1"/>
          </p:cNvSpPr>
          <p:nvPr>
            <p:ph type="title"/>
          </p:nvPr>
        </p:nvSpPr>
        <p:spPr/>
        <p:txBody>
          <a:bodyPr/>
          <a:lstStyle/>
          <a:p>
            <a:r>
              <a:rPr lang="en-GB" sz="2800"/>
              <a:t>Contents</a:t>
            </a:r>
          </a:p>
        </p:txBody>
      </p:sp>
      <p:graphicFrame>
        <p:nvGraphicFramePr>
          <p:cNvPr id="6" name="Table 6">
            <a:extLst>
              <a:ext uri="{FF2B5EF4-FFF2-40B4-BE49-F238E27FC236}">
                <a16:creationId xmlns:a16="http://schemas.microsoft.com/office/drawing/2014/main" id="{6A5A7F65-D969-316D-D435-04A63B233AC6}"/>
              </a:ext>
            </a:extLst>
          </p:cNvPr>
          <p:cNvGraphicFramePr>
            <a:graphicFrameLocks noGrp="1"/>
          </p:cNvGraphicFramePr>
          <p:nvPr>
            <p:ph idx="1"/>
            <p:extLst>
              <p:ext uri="{D42A27DB-BD31-4B8C-83A1-F6EECF244321}">
                <p14:modId xmlns:p14="http://schemas.microsoft.com/office/powerpoint/2010/main" val="2871068300"/>
              </p:ext>
            </p:extLst>
          </p:nvPr>
        </p:nvGraphicFramePr>
        <p:xfrm>
          <a:off x="611188" y="1700214"/>
          <a:ext cx="10826069" cy="4480560"/>
        </p:xfrm>
        <a:graphic>
          <a:graphicData uri="http://schemas.openxmlformats.org/drawingml/2006/table">
            <a:tbl>
              <a:tblPr firstRow="1" bandRow="1">
                <a:tableStyleId>{5940675A-B579-460E-94D1-54222C63F5DA}</a:tableStyleId>
              </a:tblPr>
              <a:tblGrid>
                <a:gridCol w="671126">
                  <a:extLst>
                    <a:ext uri="{9D8B030D-6E8A-4147-A177-3AD203B41FA5}">
                      <a16:colId xmlns:a16="http://schemas.microsoft.com/office/drawing/2014/main" val="2911836617"/>
                    </a:ext>
                  </a:extLst>
                </a:gridCol>
                <a:gridCol w="10154943">
                  <a:extLst>
                    <a:ext uri="{9D8B030D-6E8A-4147-A177-3AD203B41FA5}">
                      <a16:colId xmlns:a16="http://schemas.microsoft.com/office/drawing/2014/main" val="332262499"/>
                    </a:ext>
                  </a:extLst>
                </a:gridCol>
              </a:tblGrid>
              <a:tr h="603088">
                <a:tc>
                  <a:txBody>
                    <a:bodyPr/>
                    <a:lstStyle/>
                    <a:p>
                      <a:r>
                        <a:rPr lang="en-GB" sz="3600" b="1"/>
                        <a:t>1</a:t>
                      </a:r>
                    </a:p>
                  </a:txBody>
                  <a:tcPr marL="0" marR="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a:t>Background and methodology</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2541745"/>
                  </a:ext>
                </a:extLst>
              </a:tr>
              <a:tr h="603088">
                <a:tc>
                  <a:txBody>
                    <a:bodyPr/>
                    <a:lstStyle/>
                    <a:p>
                      <a:r>
                        <a:rPr lang="en-GB" sz="3600" b="1"/>
                        <a:t>2</a:t>
                      </a:r>
                    </a:p>
                  </a:txBody>
                  <a:tcPr marL="0" marR="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a:t>Key findings</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74426033"/>
                  </a:ext>
                </a:extLst>
              </a:tr>
              <a:tr h="603088">
                <a:tc>
                  <a:txBody>
                    <a:bodyPr/>
                    <a:lstStyle/>
                    <a:p>
                      <a:r>
                        <a:rPr lang="en-GB" sz="3600" b="1"/>
                        <a:t>3</a:t>
                      </a:r>
                    </a:p>
                  </a:txBody>
                  <a:tcPr marL="0" marR="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a:t>Experience and impacts of sewer flooding</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6782161"/>
                  </a:ext>
                </a:extLst>
              </a:tr>
              <a:tr h="603088">
                <a:tc>
                  <a:txBody>
                    <a:bodyPr/>
                    <a:lstStyle/>
                    <a:p>
                      <a:r>
                        <a:rPr lang="en-GB" sz="3600" b="1"/>
                        <a:t>4</a:t>
                      </a:r>
                    </a:p>
                  </a:txBody>
                  <a:tcPr marL="0" marR="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a:t>Overall: views on wastewater company services and support</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7806428"/>
                  </a:ext>
                </a:extLst>
              </a:tr>
              <a:tr h="603088">
                <a:tc>
                  <a:txBody>
                    <a:bodyPr/>
                    <a:lstStyle/>
                    <a:p>
                      <a:r>
                        <a:rPr lang="en-GB" sz="3600" b="1"/>
                        <a:t>5</a:t>
                      </a:r>
                    </a:p>
                  </a:txBody>
                  <a:tcPr marL="0" marR="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a:t>Deep dive: Communication, support, resolution, financial support</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6955379"/>
                  </a:ext>
                </a:extLst>
              </a:tr>
              <a:tr h="603088">
                <a:tc>
                  <a:txBody>
                    <a:bodyPr/>
                    <a:lstStyle/>
                    <a:p>
                      <a:r>
                        <a:rPr lang="en-GB" sz="3600" b="1"/>
                        <a:t>6</a:t>
                      </a:r>
                    </a:p>
                  </a:txBody>
                  <a:tcPr marL="0" marR="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a:t>Appendix</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3115389"/>
                  </a:ext>
                </a:extLst>
              </a:tr>
              <a:tr h="603088">
                <a:tc>
                  <a:txBody>
                    <a:bodyPr/>
                    <a:lstStyle/>
                    <a:p>
                      <a:endParaRPr lang="en-GB" sz="3600" b="1"/>
                    </a:p>
                  </a:txBody>
                  <a:tcPr marL="0" marR="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48910926"/>
                  </a:ext>
                </a:extLst>
              </a:tr>
            </a:tbl>
          </a:graphicData>
        </a:graphic>
      </p:graphicFrame>
      <p:sp>
        <p:nvSpPr>
          <p:cNvPr id="5" name="Slide Number Placeholder 4">
            <a:extLst>
              <a:ext uri="{FF2B5EF4-FFF2-40B4-BE49-F238E27FC236}">
                <a16:creationId xmlns:a16="http://schemas.microsoft.com/office/drawing/2014/main" id="{AB6C80AB-8D7C-880D-5CBD-207CDDE9BB63}"/>
              </a:ext>
            </a:extLst>
          </p:cNvPr>
          <p:cNvSpPr>
            <a:spLocks noGrp="1"/>
          </p:cNvSpPr>
          <p:nvPr>
            <p:ph type="sldNum" sz="quarter" idx="12"/>
          </p:nvPr>
        </p:nvSpPr>
        <p:spPr/>
        <p:txBody>
          <a:bodyPr/>
          <a:lstStyle/>
          <a:p>
            <a:fld id="{CBA53E11-492D-48B3-9F9B-09541CA2A39A}" type="slidenum">
              <a:rPr lang="en-GB" smtClean="0"/>
              <a:pPr/>
              <a:t>2</a:t>
            </a:fld>
            <a:endParaRPr lang="en-GB"/>
          </a:p>
        </p:txBody>
      </p:sp>
    </p:spTree>
    <p:extLst>
      <p:ext uri="{BB962C8B-B14F-4D97-AF65-F5344CB8AC3E}">
        <p14:creationId xmlns:p14="http://schemas.microsoft.com/office/powerpoint/2010/main" val="110381476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497D0-1890-D232-62E9-F0E53E893E1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238124-B6B6-FC0B-672F-B3B637225AF1}"/>
              </a:ext>
            </a:extLst>
          </p:cNvPr>
          <p:cNvSpPr>
            <a:spLocks noGrp="1"/>
          </p:cNvSpPr>
          <p:nvPr>
            <p:ph type="sldNum" sz="quarter" idx="12"/>
          </p:nvPr>
        </p:nvSpPr>
        <p:spPr>
          <a:xfrm>
            <a:off x="313995" y="6170636"/>
            <a:ext cx="372481" cy="210705"/>
          </a:xfrm>
        </p:spPr>
        <p:txBody>
          <a:bodyPr/>
          <a:lstStyle/>
          <a:p>
            <a:fld id="{CBA53E11-492D-48B3-9F9B-09541CA2A39A}" type="slidenum">
              <a:rPr lang="en-GB" smtClean="0"/>
              <a:t>20</a:t>
            </a:fld>
            <a:endParaRPr lang="en-GB"/>
          </a:p>
        </p:txBody>
      </p:sp>
      <p:sp>
        <p:nvSpPr>
          <p:cNvPr id="4" name="Rectangle 3">
            <a:extLst>
              <a:ext uri="{FF2B5EF4-FFF2-40B4-BE49-F238E27FC236}">
                <a16:creationId xmlns:a16="http://schemas.microsoft.com/office/drawing/2014/main" id="{309F19BC-79EA-C43C-A582-A1A7D90FE38F}"/>
              </a:ext>
            </a:extLst>
          </p:cNvPr>
          <p:cNvSpPr/>
          <p:nvPr/>
        </p:nvSpPr>
        <p:spPr>
          <a:xfrm>
            <a:off x="6228552" y="2282904"/>
            <a:ext cx="5427547" cy="173931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7" name="Pentagon 6">
            <a:extLst>
              <a:ext uri="{FF2B5EF4-FFF2-40B4-BE49-F238E27FC236}">
                <a16:creationId xmlns:a16="http://schemas.microsoft.com/office/drawing/2014/main" id="{42099DA4-FF78-5C88-F2D5-86B953279B85}"/>
              </a:ext>
            </a:extLst>
          </p:cNvPr>
          <p:cNvSpPr/>
          <p:nvPr/>
        </p:nvSpPr>
        <p:spPr>
          <a:xfrm>
            <a:off x="3281530" y="2282904"/>
            <a:ext cx="2407710" cy="1713175"/>
          </a:xfrm>
          <a:prstGeom prst="homePlate">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2225" marR="0" lvl="0" indent="0" algn="ctr" defTabSz="914400" rtl="0" eaLnBrk="1" fontAlgn="auto" latinLnBrk="0" hangingPunct="1">
              <a:lnSpc>
                <a:spcPct val="100000"/>
              </a:lnSpc>
              <a:spcBef>
                <a:spcPts val="1800"/>
              </a:spcBef>
              <a:spcAft>
                <a:spcPts val="600"/>
              </a:spcAft>
              <a:buClrTx/>
              <a:buSzTx/>
              <a:buFontTx/>
              <a:buNone/>
              <a:tabLst/>
              <a:defRPr/>
            </a:pPr>
            <a:endParaRPr kumimoji="0" lang="en-US" sz="2200" b="1" i="0" u="none" strike="noStrike" kern="1200" cap="none" spc="0" normalizeH="0" baseline="0" noProof="0" err="1">
              <a:ln>
                <a:noFill/>
              </a:ln>
              <a:solidFill>
                <a:srgbClr val="000000"/>
              </a:solidFill>
              <a:effectLst/>
              <a:uLnTx/>
              <a:uFillTx/>
              <a:latin typeface="Arial" charset="0"/>
              <a:ea typeface="Arial" charset="0"/>
              <a:cs typeface="Arial" charset="0"/>
            </a:endParaRPr>
          </a:p>
        </p:txBody>
      </p:sp>
      <p:sp>
        <p:nvSpPr>
          <p:cNvPr id="10" name="Rectangle 9">
            <a:extLst>
              <a:ext uri="{FF2B5EF4-FFF2-40B4-BE49-F238E27FC236}">
                <a16:creationId xmlns:a16="http://schemas.microsoft.com/office/drawing/2014/main" id="{E66213D7-AB6F-2CF8-87CB-BC93F8285847}"/>
              </a:ext>
            </a:extLst>
          </p:cNvPr>
          <p:cNvSpPr/>
          <p:nvPr/>
        </p:nvSpPr>
        <p:spPr>
          <a:xfrm>
            <a:off x="650429" y="2282904"/>
            <a:ext cx="4034176" cy="17131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effectLst/>
                <a:latin typeface="Verdana" panose="020B0604030504040204" pitchFamily="34" charset="0"/>
                <a:ea typeface="Verdana" panose="020B0604030504040204" pitchFamily="34" charset="0"/>
                <a:cs typeface="Verdana" panose="020B0604030504040204" pitchFamily="34" charset="0"/>
              </a:rPr>
              <a:t>Those with complex, expensive and ongoing problems</a:t>
            </a:r>
            <a:r>
              <a:rPr lang="en-GB" sz="1400" b="1">
                <a:solidFill>
                  <a:schemeClr val="tx1"/>
                </a:solidFill>
                <a:latin typeface="Verdana" panose="020B0604030504040204" pitchFamily="34" charset="0"/>
                <a:ea typeface="Verdana" panose="020B0604030504040204" pitchFamily="34" charset="0"/>
                <a:cs typeface="Verdana" panose="020B0604030504040204" pitchFamily="34" charset="0"/>
              </a:rPr>
              <a:t> report a failure to address the core issue, leaving them exposed to further risk of flooding. This is exacerbated by communication and support that is perceived to be lacking significantly.</a:t>
            </a:r>
            <a:endParaRPr lang="en-US" sz="1400" b="1">
              <a:solidFill>
                <a:schemeClr val="tx1"/>
              </a:solidFill>
            </a:endParaRPr>
          </a:p>
        </p:txBody>
      </p:sp>
      <p:sp>
        <p:nvSpPr>
          <p:cNvPr id="12" name="Title 1">
            <a:extLst>
              <a:ext uri="{FF2B5EF4-FFF2-40B4-BE49-F238E27FC236}">
                <a16:creationId xmlns:a16="http://schemas.microsoft.com/office/drawing/2014/main" id="{11688A22-EFDA-4F31-8350-1449161D0BA5}"/>
              </a:ext>
            </a:extLst>
          </p:cNvPr>
          <p:cNvSpPr txBox="1">
            <a:spLocks/>
          </p:cNvSpPr>
          <p:nvPr/>
        </p:nvSpPr>
        <p:spPr>
          <a:xfrm>
            <a:off x="650428" y="609362"/>
            <a:ext cx="11005671" cy="94456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a:lstStyle>
          <a:p>
            <a:r>
              <a:rPr lang="en-US" sz="2800"/>
              <a:t>However, those facing the most impactful flooding incidents are often the worst served by their wastewater company </a:t>
            </a:r>
          </a:p>
        </p:txBody>
      </p:sp>
      <p:sp>
        <p:nvSpPr>
          <p:cNvPr id="16" name="Rectangle 15">
            <a:extLst>
              <a:ext uri="{FF2B5EF4-FFF2-40B4-BE49-F238E27FC236}">
                <a16:creationId xmlns:a16="http://schemas.microsoft.com/office/drawing/2014/main" id="{0FDC50E6-3EF4-9CC3-8E78-F2CF18B8BB1E}"/>
              </a:ext>
            </a:extLst>
          </p:cNvPr>
          <p:cNvSpPr/>
          <p:nvPr/>
        </p:nvSpPr>
        <p:spPr>
          <a:xfrm>
            <a:off x="650428" y="4509478"/>
            <a:ext cx="11005671" cy="1460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115000"/>
              </a:lnSpc>
              <a:spcBef>
                <a:spcPts val="600"/>
              </a:spcBef>
              <a:spcAft>
                <a:spcPts val="600"/>
              </a:spcAft>
            </a:pPr>
            <a:r>
              <a:rPr lang="en-GB" sz="1400" b="1" i="1">
                <a:solidFill>
                  <a:schemeClr val="tx2"/>
                </a:solidFill>
              </a:rPr>
              <a:t>“The impact it had on the children was really hurtful,</a:t>
            </a:r>
            <a:r>
              <a:rPr lang="en-GB" sz="1400" i="1">
                <a:solidFill>
                  <a:schemeClr val="tx2"/>
                </a:solidFill>
              </a:rPr>
              <a:t> </a:t>
            </a:r>
            <a:r>
              <a:rPr lang="en-GB" sz="1400" b="1" i="1">
                <a:solidFill>
                  <a:schemeClr val="tx2"/>
                </a:solidFill>
              </a:rPr>
              <a:t>this is their family home, their safe place</a:t>
            </a:r>
            <a:r>
              <a:rPr lang="en-GB" sz="1400" i="1">
                <a:solidFill>
                  <a:schemeClr val="tx2"/>
                </a:solidFill>
              </a:rPr>
              <a:t>, which was no longer their safe place… Every time it rained they’d wake up in the night and ask </a:t>
            </a:r>
            <a:r>
              <a:rPr lang="en-GB" sz="1400" b="1" i="1">
                <a:solidFill>
                  <a:schemeClr val="tx2"/>
                </a:solidFill>
              </a:rPr>
              <a:t>‘Do we need to put the flood defence up? Is the house going to be ok mummy?’ </a:t>
            </a:r>
            <a:r>
              <a:rPr lang="en-GB" sz="1400" i="1">
                <a:solidFill>
                  <a:schemeClr val="tx2"/>
                </a:solidFill>
              </a:rPr>
              <a:t>I’d tell them it’s fine but I’d be sat there watching the CCTV all night waiting for the drain to pop… </a:t>
            </a:r>
            <a:r>
              <a:rPr lang="en-GB" sz="1400" b="1" i="1">
                <a:solidFill>
                  <a:schemeClr val="tx2"/>
                </a:solidFill>
              </a:rPr>
              <a:t>mentally, this has very nearly broken my family</a:t>
            </a:r>
            <a:r>
              <a:rPr lang="en-GB" sz="1400" i="1">
                <a:solidFill>
                  <a:schemeClr val="tx2"/>
                </a:solidFill>
              </a:rPr>
              <a:t>.”</a:t>
            </a:r>
          </a:p>
          <a:p>
            <a:pPr marL="457200" indent="-228600" algn="r">
              <a:lnSpc>
                <a:spcPct val="115000"/>
              </a:lnSpc>
              <a:spcBef>
                <a:spcPts val="600"/>
              </a:spcBef>
              <a:spcAft>
                <a:spcPts val="600"/>
              </a:spcAft>
            </a:pPr>
            <a:r>
              <a:rPr lang="en-GB" sz="1400">
                <a:solidFill>
                  <a:schemeClr val="tx2"/>
                </a:solidFill>
              </a:rPr>
              <a:t>Multiple incidents, internal, very high severity</a:t>
            </a:r>
          </a:p>
        </p:txBody>
      </p:sp>
      <p:sp>
        <p:nvSpPr>
          <p:cNvPr id="18" name="TextBox 17">
            <a:extLst>
              <a:ext uri="{FF2B5EF4-FFF2-40B4-BE49-F238E27FC236}">
                <a16:creationId xmlns:a16="http://schemas.microsoft.com/office/drawing/2014/main" id="{E91ECD48-2BD1-BC5A-42BC-09FF59DCAFAC}"/>
              </a:ext>
            </a:extLst>
          </p:cNvPr>
          <p:cNvSpPr txBox="1"/>
          <p:nvPr/>
        </p:nvSpPr>
        <p:spPr>
          <a:xfrm>
            <a:off x="6855815" y="2460065"/>
            <a:ext cx="4800284" cy="1384995"/>
          </a:xfrm>
          <a:prstGeom prst="rect">
            <a:avLst/>
          </a:prstGeom>
          <a:noFill/>
        </p:spPr>
        <p:txBody>
          <a:bodyPr wrap="square">
            <a:spAutoFit/>
          </a:bodyPr>
          <a:lstStyle/>
          <a:p>
            <a:pPr algn="ctr"/>
            <a:r>
              <a:rPr lang="en-GB" sz="1400" b="1">
                <a:solidFill>
                  <a:schemeClr val="tx2"/>
                </a:solidFill>
                <a:effectLst/>
                <a:latin typeface="Verdana"/>
                <a:ea typeface="Verdana"/>
                <a:cs typeface="Verdana" panose="020B0604030504040204" pitchFamily="34" charset="0"/>
              </a:rPr>
              <a:t>These customers are not only facing </a:t>
            </a:r>
            <a:r>
              <a:rPr lang="en-GB" sz="1400" b="1">
                <a:solidFill>
                  <a:schemeClr val="tx2"/>
                </a:solidFill>
                <a:latin typeface="Verdana"/>
                <a:ea typeface="Verdana"/>
                <a:cs typeface="Verdana" panose="020B0604030504040204" pitchFamily="34" charset="0"/>
              </a:rPr>
              <a:t>the severe</a:t>
            </a:r>
            <a:r>
              <a:rPr lang="en-GB" sz="1400" b="1">
                <a:solidFill>
                  <a:schemeClr val="tx2"/>
                </a:solidFill>
                <a:effectLst/>
                <a:latin typeface="Verdana"/>
                <a:ea typeface="Verdana"/>
                <a:cs typeface="Verdana" panose="020B0604030504040204" pitchFamily="34" charset="0"/>
              </a:rPr>
              <a:t> impacts of</a:t>
            </a:r>
            <a:r>
              <a:rPr lang="en-GB" sz="1400" b="1">
                <a:solidFill>
                  <a:schemeClr val="tx2"/>
                </a:solidFill>
                <a:latin typeface="Verdana"/>
                <a:ea typeface="Verdana"/>
                <a:cs typeface="Verdana" panose="020B0604030504040204" pitchFamily="34" charset="0"/>
              </a:rPr>
              <a:t> flooding</a:t>
            </a:r>
            <a:r>
              <a:rPr lang="en-GB" sz="1400" b="1">
                <a:solidFill>
                  <a:schemeClr val="tx2"/>
                </a:solidFill>
                <a:effectLst/>
                <a:latin typeface="Verdana"/>
                <a:ea typeface="Verdana"/>
                <a:cs typeface="Verdana" panose="020B0604030504040204" pitchFamily="34" charset="0"/>
              </a:rPr>
              <a:t> incidents, but also feel they have been left behind by their wastewater company. They are facing significant emotional, practical and financial strain, and are in desperate need of support. </a:t>
            </a:r>
            <a:endParaRPr lang="en-GB" sz="1400" b="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20" name="Graphic 19" descr="Close with solid fill">
            <a:extLst>
              <a:ext uri="{FF2B5EF4-FFF2-40B4-BE49-F238E27FC236}">
                <a16:creationId xmlns:a16="http://schemas.microsoft.com/office/drawing/2014/main" id="{768DA3AC-9880-98F6-B74A-DDFFA0987A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9240" y="1943724"/>
            <a:ext cx="1133938" cy="1133938"/>
          </a:xfrm>
          <a:prstGeom prst="rect">
            <a:avLst/>
          </a:prstGeom>
        </p:spPr>
      </p:pic>
    </p:spTree>
    <p:extLst>
      <p:ext uri="{BB962C8B-B14F-4D97-AF65-F5344CB8AC3E}">
        <p14:creationId xmlns:p14="http://schemas.microsoft.com/office/powerpoint/2010/main" val="35911334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8BEAB-9CAB-109C-24DC-A428F4B75BC8}"/>
              </a:ext>
            </a:extLst>
          </p:cNvPr>
          <p:cNvSpPr>
            <a:spLocks noGrp="1"/>
          </p:cNvSpPr>
          <p:nvPr>
            <p:ph type="title"/>
          </p:nvPr>
        </p:nvSpPr>
        <p:spPr>
          <a:xfrm>
            <a:off x="611188" y="850484"/>
            <a:ext cx="11254991" cy="944562"/>
          </a:xfrm>
        </p:spPr>
        <p:txBody>
          <a:bodyPr/>
          <a:lstStyle/>
          <a:p>
            <a:r>
              <a:rPr lang="en-US" sz="2800"/>
              <a:t>Those who have experienced multiple incidents say they’ve seen some service improvements, however companies don’t receive praise</a:t>
            </a:r>
          </a:p>
        </p:txBody>
      </p:sp>
      <p:sp>
        <p:nvSpPr>
          <p:cNvPr id="6" name="Slide Number Placeholder 5">
            <a:extLst>
              <a:ext uri="{FF2B5EF4-FFF2-40B4-BE49-F238E27FC236}">
                <a16:creationId xmlns:a16="http://schemas.microsoft.com/office/drawing/2014/main" id="{209E12CB-C9F7-6EE0-1D64-A938A3833C88}"/>
              </a:ext>
            </a:extLst>
          </p:cNvPr>
          <p:cNvSpPr>
            <a:spLocks noGrp="1"/>
          </p:cNvSpPr>
          <p:nvPr>
            <p:ph type="sldNum" sz="quarter" idx="12"/>
          </p:nvPr>
        </p:nvSpPr>
        <p:spPr/>
        <p:txBody>
          <a:bodyPr/>
          <a:lstStyle/>
          <a:p>
            <a:fld id="{CBA53E11-492D-48B3-9F9B-09541CA2A39A}" type="slidenum">
              <a:rPr lang="en-GB" smtClean="0"/>
              <a:t>21</a:t>
            </a:fld>
            <a:endParaRPr lang="en-GB"/>
          </a:p>
        </p:txBody>
      </p:sp>
      <p:grpSp>
        <p:nvGrpSpPr>
          <p:cNvPr id="11" name="Group 10">
            <a:extLst>
              <a:ext uri="{FF2B5EF4-FFF2-40B4-BE49-F238E27FC236}">
                <a16:creationId xmlns:a16="http://schemas.microsoft.com/office/drawing/2014/main" id="{7ECC08F3-32BD-6EEE-8631-902F6BBBFC9D}"/>
              </a:ext>
            </a:extLst>
          </p:cNvPr>
          <p:cNvGrpSpPr/>
          <p:nvPr/>
        </p:nvGrpSpPr>
        <p:grpSpPr>
          <a:xfrm>
            <a:off x="425800" y="2255878"/>
            <a:ext cx="2673529" cy="1343668"/>
            <a:chOff x="2956563" y="2465858"/>
            <a:chExt cx="3078476" cy="1775498"/>
          </a:xfrm>
        </p:grpSpPr>
        <p:sp>
          <p:nvSpPr>
            <p:cNvPr id="10" name="Rectangle 9">
              <a:extLst>
                <a:ext uri="{FF2B5EF4-FFF2-40B4-BE49-F238E27FC236}">
                  <a16:creationId xmlns:a16="http://schemas.microsoft.com/office/drawing/2014/main" id="{FDB49519-9AFE-1139-31D4-DFDA9A156F29}"/>
                </a:ext>
              </a:extLst>
            </p:cNvPr>
            <p:cNvSpPr/>
            <p:nvPr/>
          </p:nvSpPr>
          <p:spPr>
            <a:xfrm>
              <a:off x="3361508" y="2465861"/>
              <a:ext cx="2673531" cy="177549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r>
                <a:rPr lang="en-GB" sz="1200" b="1">
                  <a:solidFill>
                    <a:schemeClr val="tx2"/>
                  </a:solidFill>
                </a:rPr>
                <a:t>A rise in number of participants receiving financial redress </a:t>
              </a:r>
            </a:p>
          </p:txBody>
        </p:sp>
        <p:sp>
          <p:nvSpPr>
            <p:cNvPr id="9" name="Right Arrow 8">
              <a:extLst>
                <a:ext uri="{FF2B5EF4-FFF2-40B4-BE49-F238E27FC236}">
                  <a16:creationId xmlns:a16="http://schemas.microsoft.com/office/drawing/2014/main" id="{06C1BCB9-2D18-A699-67AA-982EA1D4DE81}"/>
                </a:ext>
              </a:extLst>
            </p:cNvPr>
            <p:cNvSpPr/>
            <p:nvPr/>
          </p:nvSpPr>
          <p:spPr>
            <a:xfrm rot="16200000">
              <a:off x="2473763" y="2948658"/>
              <a:ext cx="1775498" cy="8098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endParaRPr lang="en-GB" sz="1600">
                <a:solidFill>
                  <a:schemeClr val="tx2"/>
                </a:solidFill>
              </a:endParaRPr>
            </a:p>
          </p:txBody>
        </p:sp>
      </p:grpSp>
      <p:grpSp>
        <p:nvGrpSpPr>
          <p:cNvPr id="12" name="Group 11">
            <a:extLst>
              <a:ext uri="{FF2B5EF4-FFF2-40B4-BE49-F238E27FC236}">
                <a16:creationId xmlns:a16="http://schemas.microsoft.com/office/drawing/2014/main" id="{D93A1E6D-29D8-666C-95FA-480B88026C06}"/>
              </a:ext>
            </a:extLst>
          </p:cNvPr>
          <p:cNvGrpSpPr/>
          <p:nvPr/>
        </p:nvGrpSpPr>
        <p:grpSpPr>
          <a:xfrm>
            <a:off x="3252575" y="2255878"/>
            <a:ext cx="2780358" cy="1366521"/>
            <a:chOff x="2956560" y="2024742"/>
            <a:chExt cx="3078479" cy="2246812"/>
          </a:xfrm>
        </p:grpSpPr>
        <p:sp>
          <p:nvSpPr>
            <p:cNvPr id="13" name="Rectangle 12">
              <a:extLst>
                <a:ext uri="{FF2B5EF4-FFF2-40B4-BE49-F238E27FC236}">
                  <a16:creationId xmlns:a16="http://schemas.microsoft.com/office/drawing/2014/main" id="{37E6FF1E-B236-CA7E-E7F9-1B7D176D8C9B}"/>
                </a:ext>
              </a:extLst>
            </p:cNvPr>
            <p:cNvSpPr/>
            <p:nvPr/>
          </p:nvSpPr>
          <p:spPr>
            <a:xfrm>
              <a:off x="3361508" y="2024742"/>
              <a:ext cx="2673531" cy="224681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endParaRPr lang="en-GB" sz="1200" b="1">
                <a:solidFill>
                  <a:schemeClr val="tx2"/>
                </a:solidFill>
              </a:endParaRPr>
            </a:p>
          </p:txBody>
        </p:sp>
        <p:sp>
          <p:nvSpPr>
            <p:cNvPr id="14" name="Right Arrow 13">
              <a:extLst>
                <a:ext uri="{FF2B5EF4-FFF2-40B4-BE49-F238E27FC236}">
                  <a16:creationId xmlns:a16="http://schemas.microsoft.com/office/drawing/2014/main" id="{8E3CFBE1-F666-D917-96B7-01735AC31B87}"/>
                </a:ext>
              </a:extLst>
            </p:cNvPr>
            <p:cNvSpPr/>
            <p:nvPr/>
          </p:nvSpPr>
          <p:spPr>
            <a:xfrm rot="16200000">
              <a:off x="2238103" y="2743200"/>
              <a:ext cx="2246811" cy="8098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endParaRPr lang="en-GB" sz="1600">
                <a:solidFill>
                  <a:schemeClr val="tx2"/>
                </a:solidFill>
              </a:endParaRPr>
            </a:p>
          </p:txBody>
        </p:sp>
      </p:grpSp>
      <p:grpSp>
        <p:nvGrpSpPr>
          <p:cNvPr id="15" name="Group 14">
            <a:extLst>
              <a:ext uri="{FF2B5EF4-FFF2-40B4-BE49-F238E27FC236}">
                <a16:creationId xmlns:a16="http://schemas.microsoft.com/office/drawing/2014/main" id="{20CD1CAB-B52C-53D0-D6AF-7A5F9FB3DB61}"/>
              </a:ext>
            </a:extLst>
          </p:cNvPr>
          <p:cNvGrpSpPr/>
          <p:nvPr/>
        </p:nvGrpSpPr>
        <p:grpSpPr>
          <a:xfrm>
            <a:off x="6090816" y="2255877"/>
            <a:ext cx="2772091" cy="1366522"/>
            <a:chOff x="2956560" y="2024742"/>
            <a:chExt cx="3078479" cy="2246812"/>
          </a:xfrm>
        </p:grpSpPr>
        <p:sp>
          <p:nvSpPr>
            <p:cNvPr id="16" name="Rectangle 15">
              <a:extLst>
                <a:ext uri="{FF2B5EF4-FFF2-40B4-BE49-F238E27FC236}">
                  <a16:creationId xmlns:a16="http://schemas.microsoft.com/office/drawing/2014/main" id="{B71BDEEE-CCEB-CFB4-0352-26D996876E2B}"/>
                </a:ext>
              </a:extLst>
            </p:cNvPr>
            <p:cNvSpPr/>
            <p:nvPr/>
          </p:nvSpPr>
          <p:spPr>
            <a:xfrm>
              <a:off x="3361508" y="2024742"/>
              <a:ext cx="2673531" cy="224681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endParaRPr lang="en-GB" sz="1200" b="1">
                <a:solidFill>
                  <a:schemeClr val="tx2"/>
                </a:solidFill>
              </a:endParaRPr>
            </a:p>
          </p:txBody>
        </p:sp>
        <p:sp>
          <p:nvSpPr>
            <p:cNvPr id="17" name="Right Arrow 16">
              <a:extLst>
                <a:ext uri="{FF2B5EF4-FFF2-40B4-BE49-F238E27FC236}">
                  <a16:creationId xmlns:a16="http://schemas.microsoft.com/office/drawing/2014/main" id="{6CE51933-6156-91D6-B17D-A3522935097F}"/>
                </a:ext>
              </a:extLst>
            </p:cNvPr>
            <p:cNvSpPr/>
            <p:nvPr/>
          </p:nvSpPr>
          <p:spPr>
            <a:xfrm rot="16200000">
              <a:off x="2238103" y="2743200"/>
              <a:ext cx="2246811" cy="8098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endParaRPr lang="en-GB" sz="1600">
                <a:solidFill>
                  <a:schemeClr val="tx2"/>
                </a:solidFill>
              </a:endParaRPr>
            </a:p>
          </p:txBody>
        </p:sp>
      </p:grpSp>
      <p:sp>
        <p:nvSpPr>
          <p:cNvPr id="18" name="Rectangle 17">
            <a:extLst>
              <a:ext uri="{FF2B5EF4-FFF2-40B4-BE49-F238E27FC236}">
                <a16:creationId xmlns:a16="http://schemas.microsoft.com/office/drawing/2014/main" id="{5E29F77D-55B4-6FDE-BA12-3B5F87A793FC}"/>
              </a:ext>
            </a:extLst>
          </p:cNvPr>
          <p:cNvSpPr/>
          <p:nvPr/>
        </p:nvSpPr>
        <p:spPr>
          <a:xfrm>
            <a:off x="611188" y="4822881"/>
            <a:ext cx="5390775" cy="1380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i="1">
                <a:solidFill>
                  <a:schemeClr val="tx2"/>
                </a:solidFill>
              </a:rPr>
              <a:t>“</a:t>
            </a:r>
            <a:r>
              <a:rPr lang="en-US" sz="1200" b="1" i="1">
                <a:solidFill>
                  <a:schemeClr val="tx2"/>
                </a:solidFill>
              </a:rPr>
              <a:t>There seems to be a new strategy, since perhaps 2023 certainly, it's quite different. </a:t>
            </a:r>
            <a:r>
              <a:rPr lang="en-US" sz="1200" i="1">
                <a:solidFill>
                  <a:schemeClr val="tx2"/>
                </a:solidFill>
              </a:rPr>
              <a:t>There’s a customer relations team asking how the experience has been, it's a lot more proactive. It's as if they've been woken up. I would imagine it’s to do with the sewage on beaches, but it is positive.”</a:t>
            </a:r>
          </a:p>
          <a:p>
            <a:pPr algn="ctr"/>
            <a:endParaRPr lang="en-US" sz="1200" i="1">
              <a:solidFill>
                <a:schemeClr val="tx2"/>
              </a:solidFill>
            </a:endParaRPr>
          </a:p>
          <a:p>
            <a:pPr algn="r"/>
            <a:r>
              <a:rPr lang="en-US" sz="1200">
                <a:solidFill>
                  <a:schemeClr val="tx2"/>
                </a:solidFill>
              </a:rPr>
              <a:t>Multiple incidents, internal, high severity</a:t>
            </a:r>
            <a:endParaRPr lang="en-US" sz="1200">
              <a:solidFill>
                <a:schemeClr val="tx2"/>
              </a:solidFill>
              <a:ea typeface="Verdana"/>
            </a:endParaRPr>
          </a:p>
        </p:txBody>
      </p:sp>
      <p:sp>
        <p:nvSpPr>
          <p:cNvPr id="19" name="Rectangle 18">
            <a:extLst>
              <a:ext uri="{FF2B5EF4-FFF2-40B4-BE49-F238E27FC236}">
                <a16:creationId xmlns:a16="http://schemas.microsoft.com/office/drawing/2014/main" id="{5A17470A-8D60-4349-21C8-1D9389F6DC3F}"/>
              </a:ext>
            </a:extLst>
          </p:cNvPr>
          <p:cNvSpPr/>
          <p:nvPr/>
        </p:nvSpPr>
        <p:spPr>
          <a:xfrm>
            <a:off x="6324836" y="4822881"/>
            <a:ext cx="5390775" cy="1380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rPr>
              <a:t>“Since December 2020 when we had the big [flooding] incident, </a:t>
            </a:r>
            <a:r>
              <a:rPr lang="en-GB" sz="1200" b="1" i="1">
                <a:solidFill>
                  <a:schemeClr val="tx2"/>
                </a:solidFill>
              </a:rPr>
              <a:t>service has been a bit more focussed- </a:t>
            </a:r>
            <a:r>
              <a:rPr lang="en-GB" sz="1200" i="1">
                <a:solidFill>
                  <a:schemeClr val="tx2"/>
                </a:solidFill>
              </a:rPr>
              <a:t>but otherwise before then, the other incidents it was like they didn't even know, you would say it's happened and they would say ‘has it’?”</a:t>
            </a:r>
          </a:p>
          <a:p>
            <a:pPr algn="ctr"/>
            <a:endParaRPr lang="en-GB" sz="1200" i="1">
              <a:solidFill>
                <a:schemeClr val="tx2"/>
              </a:solidFill>
            </a:endParaRPr>
          </a:p>
          <a:p>
            <a:pPr algn="ctr"/>
            <a:endParaRPr lang="en-US" sz="1200" i="1">
              <a:solidFill>
                <a:schemeClr val="tx2"/>
              </a:solidFill>
            </a:endParaRPr>
          </a:p>
          <a:p>
            <a:pPr algn="r"/>
            <a:r>
              <a:rPr lang="en-US" sz="1200">
                <a:solidFill>
                  <a:schemeClr val="tx2"/>
                </a:solidFill>
              </a:rPr>
              <a:t>Multiple incidents, internal, high severity</a:t>
            </a:r>
          </a:p>
        </p:txBody>
      </p:sp>
      <p:sp>
        <p:nvSpPr>
          <p:cNvPr id="20" name="TextBox 19">
            <a:extLst>
              <a:ext uri="{FF2B5EF4-FFF2-40B4-BE49-F238E27FC236}">
                <a16:creationId xmlns:a16="http://schemas.microsoft.com/office/drawing/2014/main" id="{016E070A-73E2-C057-21A0-BADD2BE1418D}"/>
              </a:ext>
            </a:extLst>
          </p:cNvPr>
          <p:cNvSpPr txBox="1"/>
          <p:nvPr/>
        </p:nvSpPr>
        <p:spPr>
          <a:xfrm>
            <a:off x="611188" y="3728537"/>
            <a:ext cx="11104423" cy="1002857"/>
          </a:xfrm>
          <a:prstGeom prst="rect">
            <a:avLst/>
          </a:prstGeom>
          <a:solidFill>
            <a:schemeClr val="accent3">
              <a:lumMod val="20000"/>
              <a:lumOff val="80000"/>
            </a:schemeClr>
          </a:solidFill>
        </p:spPr>
        <p:txBody>
          <a:bodyPr wrap="square" lIns="72000" tIns="72000" rIns="72000" bIns="72000" rtlCol="0" anchor="t">
            <a:noAutofit/>
          </a:bodyPr>
          <a:lstStyle/>
          <a:p>
            <a:pPr algn="ctr"/>
            <a:endParaRPr lang="en-GB" sz="1200">
              <a:solidFill>
                <a:schemeClr val="tx2"/>
              </a:solidFill>
            </a:endParaRPr>
          </a:p>
          <a:p>
            <a:pPr algn="ctr"/>
            <a:r>
              <a:rPr lang="en-GB" sz="1200">
                <a:solidFill>
                  <a:schemeClr val="tx2"/>
                </a:solidFill>
              </a:rPr>
              <a:t>While appreciated, these improvements are </a:t>
            </a:r>
            <a:r>
              <a:rPr lang="en-GB" sz="1200" b="1">
                <a:solidFill>
                  <a:schemeClr val="tx2"/>
                </a:solidFill>
              </a:rPr>
              <a:t>not necessarily credited to </a:t>
            </a:r>
            <a:r>
              <a:rPr lang="en-US" sz="1200" b="1">
                <a:solidFill>
                  <a:schemeClr val="tx2"/>
                </a:solidFill>
              </a:rPr>
              <a:t>wastewater</a:t>
            </a:r>
            <a:r>
              <a:rPr lang="en-GB" sz="1200" b="1">
                <a:solidFill>
                  <a:schemeClr val="tx2"/>
                </a:solidFill>
              </a:rPr>
              <a:t> companies’ own initiative</a:t>
            </a:r>
            <a:r>
              <a:rPr lang="en-GB" sz="1200">
                <a:solidFill>
                  <a:schemeClr val="tx2"/>
                </a:solidFill>
              </a:rPr>
              <a:t>. Instead, </a:t>
            </a:r>
            <a:r>
              <a:rPr lang="en-GB" sz="1200" b="1">
                <a:solidFill>
                  <a:schemeClr val="tx2"/>
                </a:solidFill>
              </a:rPr>
              <a:t>customers attribute these changes to other factors</a:t>
            </a:r>
            <a:r>
              <a:rPr lang="en-GB" sz="1200">
                <a:solidFill>
                  <a:schemeClr val="tx2"/>
                </a:solidFill>
              </a:rPr>
              <a:t>, such as escalation in their individual cases with the involvement of MPs, or local media raising the profile of specific incidents.</a:t>
            </a:r>
            <a:endParaRPr lang="en-GB" sz="1200">
              <a:solidFill>
                <a:schemeClr val="tx2"/>
              </a:solidFill>
              <a:ea typeface="Verdana"/>
            </a:endParaRPr>
          </a:p>
        </p:txBody>
      </p:sp>
      <p:grpSp>
        <p:nvGrpSpPr>
          <p:cNvPr id="3" name="Group 2">
            <a:extLst>
              <a:ext uri="{FF2B5EF4-FFF2-40B4-BE49-F238E27FC236}">
                <a16:creationId xmlns:a16="http://schemas.microsoft.com/office/drawing/2014/main" id="{F438E736-EDC6-7C18-5C1E-5CE3CED8A692}"/>
              </a:ext>
            </a:extLst>
          </p:cNvPr>
          <p:cNvGrpSpPr/>
          <p:nvPr/>
        </p:nvGrpSpPr>
        <p:grpSpPr>
          <a:xfrm>
            <a:off x="8943520" y="2255877"/>
            <a:ext cx="2772091" cy="1370338"/>
            <a:chOff x="2956560" y="2024742"/>
            <a:chExt cx="3078479" cy="2246812"/>
          </a:xfrm>
        </p:grpSpPr>
        <p:sp>
          <p:nvSpPr>
            <p:cNvPr id="4" name="Rectangle 3">
              <a:extLst>
                <a:ext uri="{FF2B5EF4-FFF2-40B4-BE49-F238E27FC236}">
                  <a16:creationId xmlns:a16="http://schemas.microsoft.com/office/drawing/2014/main" id="{45F113E0-6647-BD5B-958B-B2492EDD20FC}"/>
                </a:ext>
              </a:extLst>
            </p:cNvPr>
            <p:cNvSpPr/>
            <p:nvPr/>
          </p:nvSpPr>
          <p:spPr>
            <a:xfrm>
              <a:off x="3361508" y="2024742"/>
              <a:ext cx="2673531" cy="224681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endParaRPr lang="en-GB" sz="1200" b="1">
                <a:solidFill>
                  <a:schemeClr val="tx2"/>
                </a:solidFill>
              </a:endParaRPr>
            </a:p>
          </p:txBody>
        </p:sp>
        <p:sp>
          <p:nvSpPr>
            <p:cNvPr id="8" name="Right Arrow 7">
              <a:extLst>
                <a:ext uri="{FF2B5EF4-FFF2-40B4-BE49-F238E27FC236}">
                  <a16:creationId xmlns:a16="http://schemas.microsoft.com/office/drawing/2014/main" id="{C337AD23-0D97-10DA-E55E-FCCFDF21CC0D}"/>
                </a:ext>
              </a:extLst>
            </p:cNvPr>
            <p:cNvSpPr/>
            <p:nvPr/>
          </p:nvSpPr>
          <p:spPr>
            <a:xfrm rot="16200000">
              <a:off x="2238103" y="2743200"/>
              <a:ext cx="2246811" cy="8098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tlCol="0" anchor="ctr"/>
            <a:lstStyle/>
            <a:p>
              <a:endParaRPr lang="en-GB" sz="1600">
                <a:solidFill>
                  <a:schemeClr val="tx2"/>
                </a:solidFill>
              </a:endParaRPr>
            </a:p>
          </p:txBody>
        </p:sp>
      </p:grpSp>
      <p:sp>
        <p:nvSpPr>
          <p:cNvPr id="22" name="TextBox 21">
            <a:extLst>
              <a:ext uri="{FF2B5EF4-FFF2-40B4-BE49-F238E27FC236}">
                <a16:creationId xmlns:a16="http://schemas.microsoft.com/office/drawing/2014/main" id="{60A1AFF3-31C9-16D9-4A33-61D3DB5431AE}"/>
              </a:ext>
            </a:extLst>
          </p:cNvPr>
          <p:cNvSpPr txBox="1"/>
          <p:nvPr/>
        </p:nvSpPr>
        <p:spPr>
          <a:xfrm>
            <a:off x="3892406" y="2503838"/>
            <a:ext cx="2158104" cy="830997"/>
          </a:xfrm>
          <a:prstGeom prst="rect">
            <a:avLst/>
          </a:prstGeom>
          <a:noFill/>
        </p:spPr>
        <p:txBody>
          <a:bodyPr wrap="square">
            <a:spAutoFit/>
          </a:bodyPr>
          <a:lstStyle/>
          <a:p>
            <a:r>
              <a:rPr lang="en-GB" sz="1200" b="1">
                <a:solidFill>
                  <a:schemeClr val="tx2"/>
                </a:solidFill>
              </a:rPr>
              <a:t>More report receiving case numbers, case workers, and more joined up comms</a:t>
            </a:r>
          </a:p>
        </p:txBody>
      </p:sp>
      <p:sp>
        <p:nvSpPr>
          <p:cNvPr id="24" name="TextBox 23">
            <a:extLst>
              <a:ext uri="{FF2B5EF4-FFF2-40B4-BE49-F238E27FC236}">
                <a16:creationId xmlns:a16="http://schemas.microsoft.com/office/drawing/2014/main" id="{5D74D563-6629-495B-8839-0A7F6F90B408}"/>
              </a:ext>
            </a:extLst>
          </p:cNvPr>
          <p:cNvSpPr txBox="1"/>
          <p:nvPr/>
        </p:nvSpPr>
        <p:spPr>
          <a:xfrm>
            <a:off x="9672811" y="2492952"/>
            <a:ext cx="1908000" cy="1015663"/>
          </a:xfrm>
          <a:prstGeom prst="rect">
            <a:avLst/>
          </a:prstGeom>
          <a:noFill/>
        </p:spPr>
        <p:txBody>
          <a:bodyPr wrap="square" lIns="91440" tIns="45720" rIns="91440" bIns="45720" anchor="t">
            <a:spAutoFit/>
          </a:bodyPr>
          <a:lstStyle/>
          <a:p>
            <a:r>
              <a:rPr lang="en-GB" sz="1200" b="1">
                <a:solidFill>
                  <a:schemeClr val="tx2"/>
                </a:solidFill>
              </a:rPr>
              <a:t>Improvements in the tone and level of compassion shown by customer service agents</a:t>
            </a:r>
          </a:p>
        </p:txBody>
      </p:sp>
      <p:sp>
        <p:nvSpPr>
          <p:cNvPr id="26" name="TextBox 25">
            <a:extLst>
              <a:ext uri="{FF2B5EF4-FFF2-40B4-BE49-F238E27FC236}">
                <a16:creationId xmlns:a16="http://schemas.microsoft.com/office/drawing/2014/main" id="{CFF7A152-5C1E-B77E-72A8-79601336627F}"/>
              </a:ext>
            </a:extLst>
          </p:cNvPr>
          <p:cNvSpPr txBox="1"/>
          <p:nvPr/>
        </p:nvSpPr>
        <p:spPr>
          <a:xfrm>
            <a:off x="6860413" y="2431306"/>
            <a:ext cx="1679933" cy="1015663"/>
          </a:xfrm>
          <a:prstGeom prst="rect">
            <a:avLst/>
          </a:prstGeom>
          <a:noFill/>
        </p:spPr>
        <p:txBody>
          <a:bodyPr wrap="square">
            <a:spAutoFit/>
          </a:bodyPr>
          <a:lstStyle/>
          <a:p>
            <a:r>
              <a:rPr lang="en-GB" sz="1200" b="1">
                <a:solidFill>
                  <a:schemeClr val="tx2"/>
                </a:solidFill>
              </a:rPr>
              <a:t>More examples of follow-up, aftercare and seeking of feedback</a:t>
            </a:r>
          </a:p>
        </p:txBody>
      </p:sp>
    </p:spTree>
    <p:extLst>
      <p:ext uri="{BB962C8B-B14F-4D97-AF65-F5344CB8AC3E}">
        <p14:creationId xmlns:p14="http://schemas.microsoft.com/office/powerpoint/2010/main" val="217828152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8BEAB-9CAB-109C-24DC-A428F4B75BC8}"/>
              </a:ext>
            </a:extLst>
          </p:cNvPr>
          <p:cNvSpPr>
            <a:spLocks noGrp="1"/>
          </p:cNvSpPr>
          <p:nvPr>
            <p:ph type="title"/>
          </p:nvPr>
        </p:nvSpPr>
        <p:spPr>
          <a:xfrm>
            <a:off x="611186" y="578211"/>
            <a:ext cx="10969625" cy="944562"/>
          </a:xfrm>
        </p:spPr>
        <p:txBody>
          <a:bodyPr/>
          <a:lstStyle/>
          <a:p>
            <a:r>
              <a:rPr lang="en-US" sz="2800"/>
              <a:t>These customers are often taking extreme actions to resolve issues, due to lack of support from their wastewater company</a:t>
            </a:r>
          </a:p>
        </p:txBody>
      </p:sp>
      <p:sp>
        <p:nvSpPr>
          <p:cNvPr id="6" name="Slide Number Placeholder 5">
            <a:extLst>
              <a:ext uri="{FF2B5EF4-FFF2-40B4-BE49-F238E27FC236}">
                <a16:creationId xmlns:a16="http://schemas.microsoft.com/office/drawing/2014/main" id="{209E12CB-C9F7-6EE0-1D64-A938A3833C88}"/>
              </a:ext>
            </a:extLst>
          </p:cNvPr>
          <p:cNvSpPr>
            <a:spLocks noGrp="1"/>
          </p:cNvSpPr>
          <p:nvPr>
            <p:ph type="sldNum" sz="quarter" idx="12"/>
          </p:nvPr>
        </p:nvSpPr>
        <p:spPr>
          <a:xfrm>
            <a:off x="294421" y="6538996"/>
            <a:ext cx="372481" cy="210705"/>
          </a:xfrm>
        </p:spPr>
        <p:txBody>
          <a:bodyPr/>
          <a:lstStyle/>
          <a:p>
            <a:fld id="{CBA53E11-492D-48B3-9F9B-09541CA2A39A}" type="slidenum">
              <a:rPr lang="en-GB" smtClean="0"/>
              <a:t>22</a:t>
            </a:fld>
            <a:endParaRPr lang="en-GB"/>
          </a:p>
        </p:txBody>
      </p:sp>
      <p:sp>
        <p:nvSpPr>
          <p:cNvPr id="4" name="Rectangle 3">
            <a:extLst>
              <a:ext uri="{FF2B5EF4-FFF2-40B4-BE49-F238E27FC236}">
                <a16:creationId xmlns:a16="http://schemas.microsoft.com/office/drawing/2014/main" id="{6044A344-5347-4FDC-F706-58E81CAEF877}"/>
              </a:ext>
            </a:extLst>
          </p:cNvPr>
          <p:cNvSpPr/>
          <p:nvPr/>
        </p:nvSpPr>
        <p:spPr>
          <a:xfrm>
            <a:off x="666902" y="1775842"/>
            <a:ext cx="10642448" cy="1147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rPr>
              <a:t>Where customers are facing extreme frustration as a result of unsatisfactory responses from their wastewater company, some report escalating their case. This can often be </a:t>
            </a:r>
            <a:r>
              <a:rPr lang="en-US" sz="1400" b="1">
                <a:solidFill>
                  <a:schemeClr val="tx2"/>
                </a:solidFill>
              </a:rPr>
              <a:t>time consuming and expensive </a:t>
            </a:r>
            <a:r>
              <a:rPr lang="en-US" sz="1400">
                <a:solidFill>
                  <a:schemeClr val="tx2"/>
                </a:solidFill>
              </a:rPr>
              <a:t>for customers, meaning it is </a:t>
            </a:r>
            <a:r>
              <a:rPr lang="en-US" sz="1400" b="1">
                <a:solidFill>
                  <a:schemeClr val="tx2"/>
                </a:solidFill>
              </a:rPr>
              <a:t>viewed as the last resort to try and reach resolution</a:t>
            </a:r>
            <a:r>
              <a:rPr lang="en-US" sz="1400">
                <a:solidFill>
                  <a:schemeClr val="tx2"/>
                </a:solidFill>
              </a:rPr>
              <a:t>. </a:t>
            </a:r>
          </a:p>
          <a:p>
            <a:pPr algn="ctr"/>
            <a:endParaRPr lang="en-US" sz="1400">
              <a:solidFill>
                <a:schemeClr val="tx2"/>
              </a:solidFill>
            </a:endParaRPr>
          </a:p>
          <a:p>
            <a:pPr algn="ctr"/>
            <a:r>
              <a:rPr lang="en-US" sz="1400">
                <a:solidFill>
                  <a:schemeClr val="tx2"/>
                </a:solidFill>
              </a:rPr>
              <a:t> Customers have reported:</a:t>
            </a:r>
          </a:p>
        </p:txBody>
      </p:sp>
      <p:sp>
        <p:nvSpPr>
          <p:cNvPr id="7" name="Rectangle 6">
            <a:extLst>
              <a:ext uri="{FF2B5EF4-FFF2-40B4-BE49-F238E27FC236}">
                <a16:creationId xmlns:a16="http://schemas.microsoft.com/office/drawing/2014/main" id="{38C0EC3E-71C1-BE10-D047-8E4738C15727}"/>
              </a:ext>
            </a:extLst>
          </p:cNvPr>
          <p:cNvSpPr/>
          <p:nvPr/>
        </p:nvSpPr>
        <p:spPr>
          <a:xfrm>
            <a:off x="2322286" y="3014642"/>
            <a:ext cx="2451100" cy="12561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rPr>
              <a:t>Taking their wastewater company to court</a:t>
            </a:r>
          </a:p>
        </p:txBody>
      </p:sp>
      <p:sp>
        <p:nvSpPr>
          <p:cNvPr id="8" name="Rectangle 7">
            <a:extLst>
              <a:ext uri="{FF2B5EF4-FFF2-40B4-BE49-F238E27FC236}">
                <a16:creationId xmlns:a16="http://schemas.microsoft.com/office/drawing/2014/main" id="{10C0AED7-F2E4-2C3E-C8B2-18F938C9D3F5}"/>
              </a:ext>
            </a:extLst>
          </p:cNvPr>
          <p:cNvSpPr/>
          <p:nvPr/>
        </p:nvSpPr>
        <p:spPr>
          <a:xfrm>
            <a:off x="5001986" y="3014642"/>
            <a:ext cx="2451100" cy="12561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rPr>
              <a:t>Reaching out to local MPs for support</a:t>
            </a:r>
          </a:p>
        </p:txBody>
      </p:sp>
      <p:sp>
        <p:nvSpPr>
          <p:cNvPr id="9" name="Rectangle 8">
            <a:extLst>
              <a:ext uri="{FF2B5EF4-FFF2-40B4-BE49-F238E27FC236}">
                <a16:creationId xmlns:a16="http://schemas.microsoft.com/office/drawing/2014/main" id="{0929311E-8C99-892B-5080-D8411AA0D64C}"/>
              </a:ext>
            </a:extLst>
          </p:cNvPr>
          <p:cNvSpPr/>
          <p:nvPr/>
        </p:nvSpPr>
        <p:spPr>
          <a:xfrm>
            <a:off x="7707086" y="3014642"/>
            <a:ext cx="2451100" cy="12561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rPr>
              <a:t>Contacting the local media to try to gain attention for the issue</a:t>
            </a:r>
          </a:p>
        </p:txBody>
      </p:sp>
      <p:sp>
        <p:nvSpPr>
          <p:cNvPr id="11" name="Rectangle 10">
            <a:extLst>
              <a:ext uri="{FF2B5EF4-FFF2-40B4-BE49-F238E27FC236}">
                <a16:creationId xmlns:a16="http://schemas.microsoft.com/office/drawing/2014/main" id="{5E65034B-9103-8889-4F93-08BB957F1568}"/>
              </a:ext>
            </a:extLst>
          </p:cNvPr>
          <p:cNvSpPr/>
          <p:nvPr/>
        </p:nvSpPr>
        <p:spPr>
          <a:xfrm>
            <a:off x="812800" y="4515624"/>
            <a:ext cx="5130800" cy="1887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rPr>
              <a:t>“The local council has an environmental department, </a:t>
            </a:r>
            <a:r>
              <a:rPr lang="en-GB" sz="1200" b="1" i="1">
                <a:solidFill>
                  <a:schemeClr val="tx2"/>
                </a:solidFill>
              </a:rPr>
              <a:t>so I went to them and asked them to put some pressure on</a:t>
            </a:r>
            <a:r>
              <a:rPr lang="en-GB" sz="1200" i="1">
                <a:solidFill>
                  <a:schemeClr val="tx2"/>
                </a:solidFill>
              </a:rPr>
              <a:t> [my </a:t>
            </a:r>
            <a:r>
              <a:rPr lang="en-US" sz="1200" i="1">
                <a:solidFill>
                  <a:schemeClr val="tx2"/>
                </a:solidFill>
              </a:rPr>
              <a:t>wastewater</a:t>
            </a:r>
            <a:r>
              <a:rPr lang="en-GB" sz="1200" i="1">
                <a:solidFill>
                  <a:schemeClr val="tx2"/>
                </a:solidFill>
              </a:rPr>
              <a:t> company] to resolve the issue.”</a:t>
            </a:r>
          </a:p>
          <a:p>
            <a:pPr algn="ctr"/>
            <a:endParaRPr lang="en-GB" sz="1200" i="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lgn="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Multiple incidents, internal, medium severity</a:t>
            </a:r>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05E80323-08D5-53B4-2B4A-4E51DB77088A}"/>
              </a:ext>
            </a:extLst>
          </p:cNvPr>
          <p:cNvSpPr/>
          <p:nvPr/>
        </p:nvSpPr>
        <p:spPr>
          <a:xfrm>
            <a:off x="6242797" y="4515624"/>
            <a:ext cx="5066553" cy="1887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rPr>
              <a:t>“I thought, ‘</a:t>
            </a:r>
            <a:r>
              <a:rPr lang="en-GB" sz="1200" b="1" i="1">
                <a:solidFill>
                  <a:schemeClr val="tx2"/>
                </a:solidFill>
              </a:rPr>
              <a:t>no, I really need to increase the heat now’…we went for a little bit of the nuclear option and had MPs and members of the executive team copied in</a:t>
            </a:r>
            <a:r>
              <a:rPr lang="en-GB" sz="1200" i="1">
                <a:solidFill>
                  <a:schemeClr val="tx2"/>
                </a:solidFill>
              </a:rPr>
              <a:t> on certain emails. And guess what? They’re reacted straight away – [it’s about] working out that sort of threshold of noise that then gets you to a point where you're being taken seriously.”</a:t>
            </a:r>
          </a:p>
          <a:p>
            <a:pPr algn="ctr"/>
            <a:endParaRPr lang="en-GB" sz="1200" i="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lgn="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Multiple incidents, internal, high severity</a:t>
            </a:r>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0520070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CF5A2-DA00-39EB-7BF3-36B964FAB5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EAD57F-4798-8CB0-A19E-CB2602AE35A8}"/>
              </a:ext>
            </a:extLst>
          </p:cNvPr>
          <p:cNvSpPr>
            <a:spLocks noGrp="1"/>
          </p:cNvSpPr>
          <p:nvPr>
            <p:ph type="title"/>
          </p:nvPr>
        </p:nvSpPr>
        <p:spPr>
          <a:xfrm>
            <a:off x="611188" y="447447"/>
            <a:ext cx="11096903" cy="944562"/>
          </a:xfrm>
        </p:spPr>
        <p:txBody>
          <a:bodyPr/>
          <a:lstStyle/>
          <a:p>
            <a:r>
              <a:rPr lang="en-US" sz="2800"/>
              <a:t>Overall, there are significant gaps between customer expectations and services received </a:t>
            </a:r>
          </a:p>
        </p:txBody>
      </p:sp>
      <p:sp>
        <p:nvSpPr>
          <p:cNvPr id="6" name="Slide Number Placeholder 5">
            <a:extLst>
              <a:ext uri="{FF2B5EF4-FFF2-40B4-BE49-F238E27FC236}">
                <a16:creationId xmlns:a16="http://schemas.microsoft.com/office/drawing/2014/main" id="{3AEE0D74-6BBF-F3F6-60E9-80A855130364}"/>
              </a:ext>
            </a:extLst>
          </p:cNvPr>
          <p:cNvSpPr>
            <a:spLocks noGrp="1"/>
          </p:cNvSpPr>
          <p:nvPr>
            <p:ph type="sldNum" sz="quarter" idx="12"/>
          </p:nvPr>
        </p:nvSpPr>
        <p:spPr>
          <a:xfrm>
            <a:off x="263100" y="6510348"/>
            <a:ext cx="372481" cy="210705"/>
          </a:xfrm>
        </p:spPr>
        <p:txBody>
          <a:bodyPr/>
          <a:lstStyle/>
          <a:p>
            <a:fld id="{CBA53E11-492D-48B3-9F9B-09541CA2A39A}" type="slidenum">
              <a:rPr lang="en-GB" smtClean="0"/>
              <a:t>23</a:t>
            </a:fld>
            <a:endParaRPr lang="en-GB"/>
          </a:p>
        </p:txBody>
      </p:sp>
      <p:graphicFrame>
        <p:nvGraphicFramePr>
          <p:cNvPr id="3" name="Diagram 2">
            <a:extLst>
              <a:ext uri="{FF2B5EF4-FFF2-40B4-BE49-F238E27FC236}">
                <a16:creationId xmlns:a16="http://schemas.microsoft.com/office/drawing/2014/main" id="{2E24DA3C-F547-B593-21FB-528C84E76650}"/>
              </a:ext>
            </a:extLst>
          </p:cNvPr>
          <p:cNvGraphicFramePr/>
          <p:nvPr>
            <p:extLst>
              <p:ext uri="{D42A27DB-BD31-4B8C-83A1-F6EECF244321}">
                <p14:modId xmlns:p14="http://schemas.microsoft.com/office/powerpoint/2010/main" val="684290042"/>
              </p:ext>
            </p:extLst>
          </p:nvPr>
        </p:nvGraphicFramePr>
        <p:xfrm>
          <a:off x="3601880" y="1806232"/>
          <a:ext cx="5045390" cy="3789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AC52C32F-9126-CF73-F7A8-A516C2E86A65}"/>
              </a:ext>
            </a:extLst>
          </p:cNvPr>
          <p:cNvSpPr txBox="1"/>
          <p:nvPr/>
        </p:nvSpPr>
        <p:spPr>
          <a:xfrm>
            <a:off x="8077523" y="2056148"/>
            <a:ext cx="3380004" cy="2031325"/>
          </a:xfrm>
          <a:prstGeom prst="rect">
            <a:avLst/>
          </a:prstGeom>
          <a:noFill/>
          <a:ln w="28575">
            <a:solidFill>
              <a:schemeClr val="accent3">
                <a:lumMod val="20000"/>
                <a:lumOff val="80000"/>
              </a:schemeClr>
            </a:solidFill>
          </a:ln>
        </p:spPr>
        <p:txBody>
          <a:bodyPr wrap="square">
            <a:spAutoFit/>
          </a:bodyPr>
          <a:lstStyle/>
          <a:p>
            <a:pPr algn="ctr"/>
            <a:r>
              <a:rPr lang="en-US" sz="1400">
                <a:solidFill>
                  <a:schemeClr val="tx2"/>
                </a:solidFill>
              </a:rPr>
              <a:t>In reality, many customers feel their wastewater companies are doing the bare minimum in responding to incidents, leaving them either financially out of pocket, frustrated with customer services, or for some, even causing more emotional damage than the fooding incident itself. </a:t>
            </a:r>
          </a:p>
        </p:txBody>
      </p:sp>
      <p:sp>
        <p:nvSpPr>
          <p:cNvPr id="17" name="Rectangle 16">
            <a:extLst>
              <a:ext uri="{FF2B5EF4-FFF2-40B4-BE49-F238E27FC236}">
                <a16:creationId xmlns:a16="http://schemas.microsoft.com/office/drawing/2014/main" id="{3E50C344-73A5-90FB-D12A-2F6DF98FEE70}"/>
              </a:ext>
            </a:extLst>
          </p:cNvPr>
          <p:cNvSpPr/>
          <p:nvPr/>
        </p:nvSpPr>
        <p:spPr>
          <a:xfrm>
            <a:off x="791623" y="4337392"/>
            <a:ext cx="3380004" cy="17159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a:t>
            </a:r>
            <a:r>
              <a:rPr lang="en-US" sz="1200" b="1" i="1">
                <a:solidFill>
                  <a:schemeClr val="tx2"/>
                </a:solidFill>
              </a:rPr>
              <a:t>I had faith they would fix it</a:t>
            </a:r>
            <a:r>
              <a:rPr lang="en-US" sz="1200" i="1">
                <a:solidFill>
                  <a:schemeClr val="tx2"/>
                </a:solidFill>
              </a:rPr>
              <a:t>. It’s their network, they have full responsibility for resolving the issue and putting things right… but no chance.”</a:t>
            </a:r>
          </a:p>
          <a:p>
            <a:pPr algn="ctr"/>
            <a:endParaRPr lang="en-US" sz="1200" i="1">
              <a:solidFill>
                <a:schemeClr val="tx2"/>
              </a:solidFill>
            </a:endParaRPr>
          </a:p>
          <a:p>
            <a:pPr algn="r"/>
            <a:r>
              <a:rPr lang="en-US" sz="1200">
                <a:solidFill>
                  <a:schemeClr val="tx2"/>
                </a:solidFill>
              </a:rPr>
              <a:t>Multiple incidents, internal, high severity</a:t>
            </a:r>
          </a:p>
        </p:txBody>
      </p:sp>
      <p:sp>
        <p:nvSpPr>
          <p:cNvPr id="18" name="Rectangle 17">
            <a:extLst>
              <a:ext uri="{FF2B5EF4-FFF2-40B4-BE49-F238E27FC236}">
                <a16:creationId xmlns:a16="http://schemas.microsoft.com/office/drawing/2014/main" id="{0C183C45-5418-03C7-CA2C-6CBA58AB8099}"/>
              </a:ext>
            </a:extLst>
          </p:cNvPr>
          <p:cNvSpPr/>
          <p:nvPr/>
        </p:nvSpPr>
        <p:spPr>
          <a:xfrm>
            <a:off x="8077524" y="4271962"/>
            <a:ext cx="3380004" cy="17159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“They gave me... Around £150 off the water bill for the inconvenience. I had flies everywhere, it was disgusting. </a:t>
            </a:r>
            <a:r>
              <a:rPr lang="en-US" sz="1200" b="1" i="1">
                <a:solidFill>
                  <a:schemeClr val="tx2"/>
                </a:solidFill>
              </a:rPr>
              <a:t>It’s like they’re laughing at you when they offer that. It’s insulting</a:t>
            </a:r>
            <a:r>
              <a:rPr lang="en-US" sz="1200" i="1">
                <a:solidFill>
                  <a:schemeClr val="tx2"/>
                </a:solidFill>
              </a:rPr>
              <a:t>.”</a:t>
            </a:r>
          </a:p>
          <a:p>
            <a:pPr algn="ctr"/>
            <a:endParaRPr lang="en-US" sz="1200" i="1">
              <a:solidFill>
                <a:schemeClr val="tx2"/>
              </a:solidFill>
            </a:endParaRPr>
          </a:p>
          <a:p>
            <a:pPr algn="r"/>
            <a:r>
              <a:rPr lang="en-US" sz="1200">
                <a:solidFill>
                  <a:schemeClr val="tx2"/>
                </a:solidFill>
              </a:rPr>
              <a:t>Multiple incidents, internal, high severity</a:t>
            </a:r>
          </a:p>
        </p:txBody>
      </p:sp>
      <p:sp>
        <p:nvSpPr>
          <p:cNvPr id="19" name="TextBox 18">
            <a:extLst>
              <a:ext uri="{FF2B5EF4-FFF2-40B4-BE49-F238E27FC236}">
                <a16:creationId xmlns:a16="http://schemas.microsoft.com/office/drawing/2014/main" id="{4EAE806B-7D48-C7B2-F672-A2F946169BEF}"/>
              </a:ext>
            </a:extLst>
          </p:cNvPr>
          <p:cNvSpPr txBox="1"/>
          <p:nvPr/>
        </p:nvSpPr>
        <p:spPr>
          <a:xfrm>
            <a:off x="5762171" y="6923314"/>
            <a:ext cx="0" cy="0"/>
          </a:xfrm>
          <a:prstGeom prst="rect">
            <a:avLst/>
          </a:prstGeom>
          <a:noFill/>
        </p:spPr>
        <p:txBody>
          <a:bodyPr wrap="none" lIns="0" tIns="0" rIns="0" bIns="0" rtlCol="0">
            <a:noAutofit/>
          </a:bodyPr>
          <a:lstStyle/>
          <a:p>
            <a:pPr algn="l"/>
            <a:endParaRPr lang="en-GB" sz="1600">
              <a:solidFill>
                <a:schemeClr val="tx1"/>
              </a:solidFill>
            </a:endParaRPr>
          </a:p>
        </p:txBody>
      </p:sp>
      <p:sp>
        <p:nvSpPr>
          <p:cNvPr id="5" name="Rectangle 4">
            <a:extLst>
              <a:ext uri="{FF2B5EF4-FFF2-40B4-BE49-F238E27FC236}">
                <a16:creationId xmlns:a16="http://schemas.microsoft.com/office/drawing/2014/main" id="{7DAF1E43-89A9-B45E-153D-F59B19B584ED}"/>
              </a:ext>
            </a:extLst>
          </p:cNvPr>
          <p:cNvSpPr/>
          <p:nvPr/>
        </p:nvSpPr>
        <p:spPr>
          <a:xfrm>
            <a:off x="791623" y="2085971"/>
            <a:ext cx="3380004" cy="2031325"/>
          </a:xfrm>
          <a:prstGeom prst="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rPr>
              <a:t>Customers have high expectations of their wastewater company. They want to feel that their problem is being taken seriously, and that their wastewater company will do what they can to fix the problem, paying for any damage that puts them out of pocket.</a:t>
            </a:r>
          </a:p>
        </p:txBody>
      </p:sp>
    </p:spTree>
    <p:extLst>
      <p:ext uri="{BB962C8B-B14F-4D97-AF65-F5344CB8AC3E}">
        <p14:creationId xmlns:p14="http://schemas.microsoft.com/office/powerpoint/2010/main" val="317803291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3053BD2-50F5-EC12-05BE-1965DFB0DDA5}"/>
              </a:ext>
            </a:extLst>
          </p:cNvPr>
          <p:cNvSpPr>
            <a:spLocks noGrp="1"/>
          </p:cNvSpPr>
          <p:nvPr>
            <p:ph type="sldNum" sz="quarter" idx="12"/>
          </p:nvPr>
        </p:nvSpPr>
        <p:spPr/>
        <p:txBody>
          <a:bodyPr/>
          <a:lstStyle/>
          <a:p>
            <a:fld id="{CBA53E11-492D-48B3-9F9B-09541CA2A39A}" type="slidenum">
              <a:rPr lang="en-GB" smtClean="0"/>
              <a:pPr/>
              <a:t>24</a:t>
            </a:fld>
            <a:endParaRPr lang="en-GB"/>
          </a:p>
        </p:txBody>
      </p:sp>
      <p:sp>
        <p:nvSpPr>
          <p:cNvPr id="4" name="Title 3">
            <a:extLst>
              <a:ext uri="{FF2B5EF4-FFF2-40B4-BE49-F238E27FC236}">
                <a16:creationId xmlns:a16="http://schemas.microsoft.com/office/drawing/2014/main" id="{8AF501CA-C713-1AE5-CB55-C72E1685EDB2}"/>
              </a:ext>
            </a:extLst>
          </p:cNvPr>
          <p:cNvSpPr>
            <a:spLocks noGrp="1"/>
          </p:cNvSpPr>
          <p:nvPr>
            <p:ph type="title" idx="4294967295"/>
          </p:nvPr>
        </p:nvSpPr>
        <p:spPr>
          <a:xfrm>
            <a:off x="611186" y="1923067"/>
            <a:ext cx="4369027" cy="3185811"/>
          </a:xfrm>
        </p:spPr>
        <p:txBody>
          <a:bodyPr/>
          <a:lstStyle/>
          <a:p>
            <a:r>
              <a:rPr lang="en-GB">
                <a:solidFill>
                  <a:schemeClr val="bg1"/>
                </a:solidFill>
              </a:rPr>
              <a:t>Deep dive: Communication, support, resolution, financial support</a:t>
            </a:r>
          </a:p>
        </p:txBody>
      </p:sp>
      <p:sp>
        <p:nvSpPr>
          <p:cNvPr id="8" name="Text Placeholder 7">
            <a:extLst>
              <a:ext uri="{FF2B5EF4-FFF2-40B4-BE49-F238E27FC236}">
                <a16:creationId xmlns:a16="http://schemas.microsoft.com/office/drawing/2014/main" id="{D3651DAA-196E-FEC9-DA65-A3F427157362}"/>
              </a:ext>
              <a:ext uri="{C183D7F6-B498-43B3-948B-1728B52AA6E4}">
                <adec:decorative xmlns:adec="http://schemas.microsoft.com/office/drawing/2017/decorative" val="1"/>
              </a:ext>
            </a:extLst>
          </p:cNvPr>
          <p:cNvSpPr>
            <a:spLocks noGrp="1"/>
          </p:cNvSpPr>
          <p:nvPr>
            <p:ph type="body" idx="13"/>
          </p:nvPr>
        </p:nvSpPr>
        <p:spPr>
          <a:xfrm>
            <a:off x="611187" y="5414826"/>
            <a:ext cx="3168000" cy="47583"/>
          </a:xfrm>
        </p:spPr>
        <p:txBody>
          <a:bodyPr/>
          <a:lstStyle/>
          <a:p>
            <a:r>
              <a:rPr lang="en-GB"/>
              <a:t>Section Subtitle</a:t>
            </a:r>
          </a:p>
        </p:txBody>
      </p:sp>
    </p:spTree>
    <p:extLst>
      <p:ext uri="{BB962C8B-B14F-4D97-AF65-F5344CB8AC3E}">
        <p14:creationId xmlns:p14="http://schemas.microsoft.com/office/powerpoint/2010/main" val="49641978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C955-738D-D9BA-8647-E1C1B1FE630B}"/>
              </a:ext>
            </a:extLst>
          </p:cNvPr>
          <p:cNvSpPr>
            <a:spLocks noGrp="1"/>
          </p:cNvSpPr>
          <p:nvPr>
            <p:ph type="title"/>
          </p:nvPr>
        </p:nvSpPr>
        <p:spPr>
          <a:xfrm>
            <a:off x="611188" y="468854"/>
            <a:ext cx="10969625" cy="944562"/>
          </a:xfrm>
        </p:spPr>
        <p:txBody>
          <a:bodyPr/>
          <a:lstStyle/>
          <a:p>
            <a:r>
              <a:rPr lang="en-US" sz="2800"/>
              <a:t>Four areas have been identified as being key to improving sewer flooding services</a:t>
            </a:r>
          </a:p>
        </p:txBody>
      </p:sp>
      <p:sp>
        <p:nvSpPr>
          <p:cNvPr id="6" name="Slide Number Placeholder 5">
            <a:extLst>
              <a:ext uri="{FF2B5EF4-FFF2-40B4-BE49-F238E27FC236}">
                <a16:creationId xmlns:a16="http://schemas.microsoft.com/office/drawing/2014/main" id="{377106D5-7567-9041-E764-D66064069136}"/>
              </a:ext>
            </a:extLst>
          </p:cNvPr>
          <p:cNvSpPr>
            <a:spLocks noGrp="1"/>
          </p:cNvSpPr>
          <p:nvPr>
            <p:ph type="sldNum" sz="quarter" idx="12"/>
          </p:nvPr>
        </p:nvSpPr>
        <p:spPr/>
        <p:txBody>
          <a:bodyPr/>
          <a:lstStyle/>
          <a:p>
            <a:fld id="{CBA53E11-492D-48B3-9F9B-09541CA2A39A}" type="slidenum">
              <a:rPr lang="en-GB" smtClean="0"/>
              <a:t>25</a:t>
            </a:fld>
            <a:endParaRPr lang="en-GB"/>
          </a:p>
        </p:txBody>
      </p:sp>
      <p:sp>
        <p:nvSpPr>
          <p:cNvPr id="7" name="Text Placeholder 6">
            <a:extLst>
              <a:ext uri="{FF2B5EF4-FFF2-40B4-BE49-F238E27FC236}">
                <a16:creationId xmlns:a16="http://schemas.microsoft.com/office/drawing/2014/main" id="{2C8E1072-7D4A-7C39-C16B-52C4B944676B}"/>
              </a:ext>
            </a:extLst>
          </p:cNvPr>
          <p:cNvSpPr>
            <a:spLocks noGrp="1"/>
          </p:cNvSpPr>
          <p:nvPr>
            <p:ph type="body" sz="quarter" idx="13"/>
          </p:nvPr>
        </p:nvSpPr>
        <p:spPr/>
        <p:txBody>
          <a:bodyPr/>
          <a:lstStyle/>
          <a:p>
            <a:endParaRPr lang="en-US"/>
          </a:p>
        </p:txBody>
      </p:sp>
      <p:sp>
        <p:nvSpPr>
          <p:cNvPr id="3" name="Rectangle 2">
            <a:extLst>
              <a:ext uri="{FF2B5EF4-FFF2-40B4-BE49-F238E27FC236}">
                <a16:creationId xmlns:a16="http://schemas.microsoft.com/office/drawing/2014/main" id="{AE400320-D48E-0F27-7F7B-6CBB4BF38141}"/>
              </a:ext>
            </a:extLst>
          </p:cNvPr>
          <p:cNvSpPr/>
          <p:nvPr/>
        </p:nvSpPr>
        <p:spPr>
          <a:xfrm>
            <a:off x="1043306" y="2720278"/>
            <a:ext cx="2310063" cy="206828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Communication</a:t>
            </a:r>
          </a:p>
        </p:txBody>
      </p:sp>
      <p:sp>
        <p:nvSpPr>
          <p:cNvPr id="4" name="Rectangle 3">
            <a:extLst>
              <a:ext uri="{FF2B5EF4-FFF2-40B4-BE49-F238E27FC236}">
                <a16:creationId xmlns:a16="http://schemas.microsoft.com/office/drawing/2014/main" id="{6BFDCD6D-69AF-4A7F-F025-50F503460C8D}"/>
              </a:ext>
            </a:extLst>
          </p:cNvPr>
          <p:cNvSpPr/>
          <p:nvPr/>
        </p:nvSpPr>
        <p:spPr>
          <a:xfrm>
            <a:off x="3482474" y="2720280"/>
            <a:ext cx="2310063" cy="20682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Providing support when things go wrong</a:t>
            </a:r>
          </a:p>
        </p:txBody>
      </p:sp>
      <p:sp>
        <p:nvSpPr>
          <p:cNvPr id="9" name="Rectangle 8">
            <a:extLst>
              <a:ext uri="{FF2B5EF4-FFF2-40B4-BE49-F238E27FC236}">
                <a16:creationId xmlns:a16="http://schemas.microsoft.com/office/drawing/2014/main" id="{86842C07-C174-D15B-9D4E-7CBFA49372C2}"/>
              </a:ext>
            </a:extLst>
          </p:cNvPr>
          <p:cNvSpPr/>
          <p:nvPr/>
        </p:nvSpPr>
        <p:spPr>
          <a:xfrm>
            <a:off x="5921642" y="2720278"/>
            <a:ext cx="2310063" cy="206828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Resolution</a:t>
            </a:r>
          </a:p>
        </p:txBody>
      </p:sp>
      <p:sp>
        <p:nvSpPr>
          <p:cNvPr id="10" name="Rectangle 9">
            <a:extLst>
              <a:ext uri="{FF2B5EF4-FFF2-40B4-BE49-F238E27FC236}">
                <a16:creationId xmlns:a16="http://schemas.microsoft.com/office/drawing/2014/main" id="{017B7ACB-C115-6DFA-4696-C0BB07E23E44}"/>
              </a:ext>
            </a:extLst>
          </p:cNvPr>
          <p:cNvSpPr/>
          <p:nvPr/>
        </p:nvSpPr>
        <p:spPr>
          <a:xfrm>
            <a:off x="8360810" y="2720278"/>
            <a:ext cx="2310063" cy="206828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Financial support</a:t>
            </a:r>
          </a:p>
        </p:txBody>
      </p:sp>
    </p:spTree>
    <p:extLst>
      <p:ext uri="{BB962C8B-B14F-4D97-AF65-F5344CB8AC3E}">
        <p14:creationId xmlns:p14="http://schemas.microsoft.com/office/powerpoint/2010/main" val="318997359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DA3E3-6438-C768-751A-30F4890A50CA}"/>
              </a:ext>
            </a:extLst>
          </p:cNvPr>
          <p:cNvSpPr>
            <a:spLocks noGrp="1"/>
          </p:cNvSpPr>
          <p:nvPr>
            <p:ph type="title"/>
          </p:nvPr>
        </p:nvSpPr>
        <p:spPr>
          <a:xfrm>
            <a:off x="452860" y="576866"/>
            <a:ext cx="9807119" cy="780822"/>
          </a:xfrm>
        </p:spPr>
        <p:txBody>
          <a:bodyPr/>
          <a:lstStyle/>
          <a:p>
            <a:r>
              <a:rPr lang="en-US" sz="2800"/>
              <a:t>While all areas are of importance, resolution holds the most weight for customers</a:t>
            </a:r>
          </a:p>
        </p:txBody>
      </p:sp>
      <p:sp>
        <p:nvSpPr>
          <p:cNvPr id="5" name="Footer Placeholder 4">
            <a:extLst>
              <a:ext uri="{FF2B5EF4-FFF2-40B4-BE49-F238E27FC236}">
                <a16:creationId xmlns:a16="http://schemas.microsoft.com/office/drawing/2014/main" id="{100000A4-EA4A-0D6F-4917-F58212FE94E9}"/>
              </a:ext>
            </a:extLst>
          </p:cNvPr>
          <p:cNvSpPr>
            <a:spLocks noGrp="1"/>
          </p:cNvSpPr>
          <p:nvPr>
            <p:ph type="ftr" sz="quarter" idx="11"/>
          </p:nvPr>
        </p:nvSpPr>
        <p:spPr>
          <a:xfrm>
            <a:off x="6207811" y="-2833358"/>
            <a:ext cx="1251245" cy="210705"/>
          </a:xfrm>
        </p:spPr>
        <p:txBody>
          <a:bodyPr/>
          <a:lstStyle/>
          <a:p>
            <a:r>
              <a:rPr lang="en-GB"/>
              <a:t>Private &amp; Confidential</a:t>
            </a:r>
          </a:p>
        </p:txBody>
      </p:sp>
      <p:sp>
        <p:nvSpPr>
          <p:cNvPr id="61" name="Rectangle 60">
            <a:extLst>
              <a:ext uri="{FF2B5EF4-FFF2-40B4-BE49-F238E27FC236}">
                <a16:creationId xmlns:a16="http://schemas.microsoft.com/office/drawing/2014/main" id="{52403963-FBD3-24BF-693D-F36FB302ED50}"/>
              </a:ext>
            </a:extLst>
          </p:cNvPr>
          <p:cNvSpPr/>
          <p:nvPr/>
        </p:nvSpPr>
        <p:spPr>
          <a:xfrm>
            <a:off x="609875" y="1353934"/>
            <a:ext cx="5540338" cy="3858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Communication, providing support when things go wrong, and financial support all play a crucial role in influencing overall customer satisfaction with their wastewater company’s response to sewer flooding. Where customers have good experiences with their wastewater companies in these areas, they are more likely to reflect on the incident more positively.</a:t>
            </a:r>
          </a:p>
          <a:p>
            <a:pPr algn="ctr"/>
            <a:endParaRPr lang="en-US" sz="1200">
              <a:solidFill>
                <a:schemeClr val="tx2"/>
              </a:solidFill>
            </a:endParaRPr>
          </a:p>
          <a:p>
            <a:pPr algn="ctr"/>
            <a:r>
              <a:rPr lang="en-US" sz="1200" b="1">
                <a:solidFill>
                  <a:schemeClr val="tx2"/>
                </a:solidFill>
              </a:rPr>
              <a:t>However, without resolution, even the strongest performance in the other areas will leave customers feeling dissatisfied with their wastewater company</a:t>
            </a:r>
            <a:r>
              <a:rPr lang="en-US" sz="1200">
                <a:solidFill>
                  <a:schemeClr val="tx2"/>
                </a:solidFill>
              </a:rPr>
              <a:t>. </a:t>
            </a:r>
          </a:p>
          <a:p>
            <a:pPr algn="ctr"/>
            <a:endParaRPr lang="en-US" sz="1200">
              <a:solidFill>
                <a:schemeClr val="tx2"/>
              </a:solidFill>
            </a:endParaRPr>
          </a:p>
          <a:p>
            <a:pPr algn="ctr"/>
            <a:r>
              <a:rPr lang="en-US" sz="1200">
                <a:solidFill>
                  <a:schemeClr val="tx2"/>
                </a:solidFill>
              </a:rPr>
              <a:t>If this final step cannot be achieved to a satisfactory level, customers can be left financially, emotionally and physically worse off. As a result, this lasting negative impact has the potential to overshadow any previous positive interactions. </a:t>
            </a:r>
          </a:p>
        </p:txBody>
      </p:sp>
      <p:sp>
        <p:nvSpPr>
          <p:cNvPr id="3" name="Oval 2">
            <a:extLst>
              <a:ext uri="{FF2B5EF4-FFF2-40B4-BE49-F238E27FC236}">
                <a16:creationId xmlns:a16="http://schemas.microsoft.com/office/drawing/2014/main" id="{A3282A8D-2ACD-B511-66E7-8EFBF24A717B}"/>
              </a:ext>
            </a:extLst>
          </p:cNvPr>
          <p:cNvSpPr/>
          <p:nvPr/>
        </p:nvSpPr>
        <p:spPr>
          <a:xfrm>
            <a:off x="7596508" y="1833332"/>
            <a:ext cx="1438419" cy="14389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Providing support when things go wrong</a:t>
            </a:r>
          </a:p>
        </p:txBody>
      </p:sp>
      <p:sp>
        <p:nvSpPr>
          <p:cNvPr id="7" name="Oval 6">
            <a:extLst>
              <a:ext uri="{FF2B5EF4-FFF2-40B4-BE49-F238E27FC236}">
                <a16:creationId xmlns:a16="http://schemas.microsoft.com/office/drawing/2014/main" id="{F129281B-D7D1-DB27-3138-397157E04851}"/>
              </a:ext>
            </a:extLst>
          </p:cNvPr>
          <p:cNvSpPr/>
          <p:nvPr/>
        </p:nvSpPr>
        <p:spPr>
          <a:xfrm>
            <a:off x="6768099" y="2725798"/>
            <a:ext cx="1438419" cy="1438964"/>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200" b="1">
              <a:solidFill>
                <a:sysClr val="windowText" lastClr="000000"/>
              </a:solidFill>
            </a:endParaRPr>
          </a:p>
        </p:txBody>
      </p:sp>
      <p:sp>
        <p:nvSpPr>
          <p:cNvPr id="8" name="Oval 7">
            <a:extLst>
              <a:ext uri="{FF2B5EF4-FFF2-40B4-BE49-F238E27FC236}">
                <a16:creationId xmlns:a16="http://schemas.microsoft.com/office/drawing/2014/main" id="{EC8A00B6-ECE1-D6AA-2744-50ABE7C6CE58}"/>
              </a:ext>
            </a:extLst>
          </p:cNvPr>
          <p:cNvSpPr/>
          <p:nvPr/>
        </p:nvSpPr>
        <p:spPr>
          <a:xfrm>
            <a:off x="10408929" y="3695828"/>
            <a:ext cx="1505886" cy="1438964"/>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b="1" dirty="0">
                <a:solidFill>
                  <a:schemeClr val="bg1"/>
                </a:solidFill>
              </a:rPr>
              <a:t>Resolution</a:t>
            </a:r>
          </a:p>
        </p:txBody>
      </p:sp>
      <p:sp>
        <p:nvSpPr>
          <p:cNvPr id="9" name="Oval 8">
            <a:extLst>
              <a:ext uri="{FF2B5EF4-FFF2-40B4-BE49-F238E27FC236}">
                <a16:creationId xmlns:a16="http://schemas.microsoft.com/office/drawing/2014/main" id="{2856A18B-B153-4F50-4AB7-74BCD545E464}"/>
              </a:ext>
            </a:extLst>
          </p:cNvPr>
          <p:cNvSpPr/>
          <p:nvPr/>
        </p:nvSpPr>
        <p:spPr>
          <a:xfrm>
            <a:off x="8071781" y="3099606"/>
            <a:ext cx="1365129" cy="143896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Financial support</a:t>
            </a:r>
          </a:p>
        </p:txBody>
      </p:sp>
      <p:sp>
        <p:nvSpPr>
          <p:cNvPr id="10" name="Triangle 9">
            <a:extLst>
              <a:ext uri="{FF2B5EF4-FFF2-40B4-BE49-F238E27FC236}">
                <a16:creationId xmlns:a16="http://schemas.microsoft.com/office/drawing/2014/main" id="{52582FAF-6461-1C33-C767-C6F2B6F0F41D}"/>
              </a:ext>
            </a:extLst>
          </p:cNvPr>
          <p:cNvSpPr/>
          <p:nvPr/>
        </p:nvSpPr>
        <p:spPr>
          <a:xfrm>
            <a:off x="8142495" y="4873946"/>
            <a:ext cx="1962375" cy="892230"/>
          </a:xfrm>
          <a:prstGeom prst="triangl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1" name="Rectangle 10">
            <a:extLst>
              <a:ext uri="{FF2B5EF4-FFF2-40B4-BE49-F238E27FC236}">
                <a16:creationId xmlns:a16="http://schemas.microsoft.com/office/drawing/2014/main" id="{8802E3E5-2685-BD23-5589-237A86C4F990}"/>
              </a:ext>
            </a:extLst>
          </p:cNvPr>
          <p:cNvSpPr/>
          <p:nvPr/>
        </p:nvSpPr>
        <p:spPr>
          <a:xfrm rot="851571">
            <a:off x="6616739" y="4622199"/>
            <a:ext cx="5013885" cy="30059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2" name="Rectangle 11">
            <a:extLst>
              <a:ext uri="{FF2B5EF4-FFF2-40B4-BE49-F238E27FC236}">
                <a16:creationId xmlns:a16="http://schemas.microsoft.com/office/drawing/2014/main" id="{5E909E2D-0373-CEDD-6F59-2E06802CD5E5}"/>
              </a:ext>
            </a:extLst>
          </p:cNvPr>
          <p:cNvSpPr/>
          <p:nvPr/>
        </p:nvSpPr>
        <p:spPr>
          <a:xfrm>
            <a:off x="6096000" y="3220962"/>
            <a:ext cx="2786062" cy="410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Communication</a:t>
            </a:r>
          </a:p>
        </p:txBody>
      </p:sp>
      <p:sp>
        <p:nvSpPr>
          <p:cNvPr id="13" name="Rectangle 12">
            <a:extLst>
              <a:ext uri="{FF2B5EF4-FFF2-40B4-BE49-F238E27FC236}">
                <a16:creationId xmlns:a16="http://schemas.microsoft.com/office/drawing/2014/main" id="{50C9B269-D9E1-AB52-C2CA-7E3FC6874F6A}"/>
              </a:ext>
            </a:extLst>
          </p:cNvPr>
          <p:cNvSpPr/>
          <p:nvPr/>
        </p:nvSpPr>
        <p:spPr>
          <a:xfrm>
            <a:off x="10940903" y="6443330"/>
            <a:ext cx="1251098" cy="41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6" name="Rectangle 5">
            <a:extLst>
              <a:ext uri="{FF2B5EF4-FFF2-40B4-BE49-F238E27FC236}">
                <a16:creationId xmlns:a16="http://schemas.microsoft.com/office/drawing/2014/main" id="{52F7586B-64B1-74EC-61BB-86B6D67CE3C9}"/>
              </a:ext>
            </a:extLst>
          </p:cNvPr>
          <p:cNvSpPr/>
          <p:nvPr/>
        </p:nvSpPr>
        <p:spPr>
          <a:xfrm>
            <a:off x="609875" y="4845843"/>
            <a:ext cx="5603033" cy="9842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While most customers reported negative experiences across one or all of these areas, this was not universal. A small number of customers reported positive interactions with their wastewater companies, highlighting areas where lessons can be learnt. There are examples on the next few pages.</a:t>
            </a:r>
          </a:p>
        </p:txBody>
      </p:sp>
    </p:spTree>
    <p:extLst>
      <p:ext uri="{BB962C8B-B14F-4D97-AF65-F5344CB8AC3E}">
        <p14:creationId xmlns:p14="http://schemas.microsoft.com/office/powerpoint/2010/main" val="290483014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B9849-C563-D1A7-3860-749EEC4FC8D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993BC2AE-7DD5-A7F0-1690-6819947E5CAA}"/>
              </a:ext>
            </a:extLst>
          </p:cNvPr>
          <p:cNvSpPr/>
          <p:nvPr/>
        </p:nvSpPr>
        <p:spPr>
          <a:xfrm>
            <a:off x="6091822" y="341790"/>
            <a:ext cx="6100177" cy="6515096"/>
          </a:xfrm>
          <a:prstGeom prst="rect">
            <a:avLst/>
          </a:prstGeom>
          <a:solidFill>
            <a:schemeClr val="accent4">
              <a:lumMod val="60000"/>
              <a:lumOff val="40000"/>
              <a:alpha val="227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a:endParaRPr lang="en-US" sz="1200" b="1">
              <a:solidFill>
                <a:srgbClr val="2C302E"/>
              </a:solidFill>
              <a:latin typeface="Verdana"/>
            </a:endParaRPr>
          </a:p>
        </p:txBody>
      </p:sp>
      <p:sp>
        <p:nvSpPr>
          <p:cNvPr id="2" name="Rectangle 1">
            <a:extLst>
              <a:ext uri="{FF2B5EF4-FFF2-40B4-BE49-F238E27FC236}">
                <a16:creationId xmlns:a16="http://schemas.microsoft.com/office/drawing/2014/main" id="{DAFBE787-7E0D-47C5-ABC7-5A89DBA761A9}"/>
              </a:ext>
            </a:extLst>
          </p:cNvPr>
          <p:cNvSpPr/>
          <p:nvPr/>
        </p:nvSpPr>
        <p:spPr>
          <a:xfrm rot="5400000">
            <a:off x="-212194" y="549807"/>
            <a:ext cx="6516209" cy="6100176"/>
          </a:xfrm>
          <a:prstGeom prst="rect">
            <a:avLst/>
          </a:prstGeom>
          <a:solidFill>
            <a:schemeClr val="bg2">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a:endParaRPr lang="en-US" sz="1200" b="1">
              <a:solidFill>
                <a:srgbClr val="2C302E"/>
              </a:solidFill>
              <a:latin typeface="Verdana"/>
            </a:endParaRPr>
          </a:p>
        </p:txBody>
      </p:sp>
      <p:sp>
        <p:nvSpPr>
          <p:cNvPr id="6" name="Slide Number Placeholder 5">
            <a:extLst>
              <a:ext uri="{FF2B5EF4-FFF2-40B4-BE49-F238E27FC236}">
                <a16:creationId xmlns:a16="http://schemas.microsoft.com/office/drawing/2014/main" id="{E511409D-3939-6164-6F45-A8ECF1D31E4E}"/>
              </a:ext>
            </a:extLst>
          </p:cNvPr>
          <p:cNvSpPr>
            <a:spLocks noGrp="1"/>
          </p:cNvSpPr>
          <p:nvPr>
            <p:ph type="sldNum" sz="quarter" idx="12"/>
          </p:nvPr>
        </p:nvSpPr>
        <p:spPr/>
        <p:txBody>
          <a:bodyPr/>
          <a:lstStyle/>
          <a:p>
            <a:pPr defTabSz="685800"/>
            <a:fld id="{CBA53E11-492D-48B3-9F9B-09541CA2A39A}" type="slidenum">
              <a:rPr lang="en-GB">
                <a:solidFill>
                  <a:srgbClr val="2C302E"/>
                </a:solidFill>
                <a:latin typeface="Verdana"/>
              </a:rPr>
              <a:pPr defTabSz="685800"/>
              <a:t>27</a:t>
            </a:fld>
            <a:endParaRPr lang="en-GB">
              <a:solidFill>
                <a:srgbClr val="2C302E"/>
              </a:solidFill>
              <a:latin typeface="Verdana"/>
            </a:endParaRPr>
          </a:p>
        </p:txBody>
      </p:sp>
      <p:sp>
        <p:nvSpPr>
          <p:cNvPr id="17" name="TextBox 16">
            <a:extLst>
              <a:ext uri="{FF2B5EF4-FFF2-40B4-BE49-F238E27FC236}">
                <a16:creationId xmlns:a16="http://schemas.microsoft.com/office/drawing/2014/main" id="{9C96113E-CB1F-7436-C13E-01BDE2D13D3D}"/>
              </a:ext>
            </a:extLst>
          </p:cNvPr>
          <p:cNvSpPr txBox="1"/>
          <p:nvPr/>
        </p:nvSpPr>
        <p:spPr>
          <a:xfrm>
            <a:off x="424947" y="6584993"/>
            <a:ext cx="6049736" cy="213585"/>
          </a:xfrm>
          <a:prstGeom prst="rect">
            <a:avLst/>
          </a:prstGeom>
          <a:noFill/>
        </p:spPr>
        <p:txBody>
          <a:bodyPr wrap="square" rtlCol="0">
            <a:spAutoFit/>
          </a:bodyPr>
          <a:lstStyle/>
          <a:p>
            <a:pPr defTabSz="685800"/>
            <a:r>
              <a:rPr lang="en-US" sz="788" i="1">
                <a:solidFill>
                  <a:srgbClr val="2C302E"/>
                </a:solidFill>
                <a:latin typeface="Verdana"/>
              </a:rPr>
              <a:t>*Names have been changed to protect anonymity. </a:t>
            </a:r>
          </a:p>
        </p:txBody>
      </p:sp>
      <p:sp>
        <p:nvSpPr>
          <p:cNvPr id="10" name="Rectangle 9">
            <a:extLst>
              <a:ext uri="{FF2B5EF4-FFF2-40B4-BE49-F238E27FC236}">
                <a16:creationId xmlns:a16="http://schemas.microsoft.com/office/drawing/2014/main" id="{21E7F4AE-FABB-B04A-F388-42D6C2011C42}"/>
              </a:ext>
            </a:extLst>
          </p:cNvPr>
          <p:cNvSpPr/>
          <p:nvPr/>
        </p:nvSpPr>
        <p:spPr>
          <a:xfrm>
            <a:off x="324996" y="672209"/>
            <a:ext cx="5411854" cy="847173"/>
          </a:xfrm>
          <a:prstGeom prst="rect">
            <a:avLst/>
          </a:prstGeom>
          <a:solidFill>
            <a:schemeClr val="bg2">
              <a:lumMod val="40000"/>
              <a:lumOff val="60000"/>
            </a:schemeClr>
          </a:solidFill>
          <a:ln w="34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a:solidFill>
                  <a:srgbClr val="2C302E"/>
                </a:solidFill>
                <a:latin typeface="Verdana"/>
              </a:rPr>
              <a:t>Despite facing a stressful situation, a positive response from </a:t>
            </a:r>
            <a:r>
              <a:rPr lang="en-US" sz="1200" b="1">
                <a:solidFill>
                  <a:srgbClr val="2C302E"/>
                </a:solidFill>
                <a:latin typeface="Verdana"/>
              </a:rPr>
              <a:t>*Eve’s </a:t>
            </a:r>
            <a:r>
              <a:rPr lang="en-US" sz="1200">
                <a:solidFill>
                  <a:srgbClr val="2C302E"/>
                </a:solidFill>
                <a:latin typeface="Verdana"/>
              </a:rPr>
              <a:t>water company left her feeling reassured.</a:t>
            </a:r>
          </a:p>
        </p:txBody>
      </p:sp>
      <p:sp>
        <p:nvSpPr>
          <p:cNvPr id="18" name="TextBox 17">
            <a:extLst>
              <a:ext uri="{FF2B5EF4-FFF2-40B4-BE49-F238E27FC236}">
                <a16:creationId xmlns:a16="http://schemas.microsoft.com/office/drawing/2014/main" id="{EAE594AC-33F5-373D-E659-DECFE1BC7C72}"/>
              </a:ext>
            </a:extLst>
          </p:cNvPr>
          <p:cNvSpPr txBox="1"/>
          <p:nvPr/>
        </p:nvSpPr>
        <p:spPr>
          <a:xfrm>
            <a:off x="324996" y="1862185"/>
            <a:ext cx="5411854" cy="1200329"/>
          </a:xfrm>
          <a:prstGeom prst="rect">
            <a:avLst/>
          </a:prstGeom>
          <a:noFill/>
        </p:spPr>
        <p:txBody>
          <a:bodyPr wrap="square">
            <a:spAutoFit/>
          </a:bodyPr>
          <a:lstStyle/>
          <a:p>
            <a:pPr algn="ctr" defTabSz="685800"/>
            <a:r>
              <a:rPr lang="en-US" sz="1200">
                <a:solidFill>
                  <a:srgbClr val="000000"/>
                </a:solidFill>
                <a:latin typeface="Verdana"/>
              </a:rPr>
              <a:t>Eve* noticed some </a:t>
            </a:r>
            <a:r>
              <a:rPr lang="en-US" sz="1200" b="1">
                <a:solidFill>
                  <a:srgbClr val="000000"/>
                </a:solidFill>
                <a:latin typeface="Verdana"/>
              </a:rPr>
              <a:t>water trickling through the walls in her cellar. </a:t>
            </a:r>
            <a:r>
              <a:rPr lang="en-US" sz="1200">
                <a:solidFill>
                  <a:srgbClr val="000000"/>
                </a:solidFill>
                <a:latin typeface="Verdana"/>
              </a:rPr>
              <a:t>After her </a:t>
            </a:r>
            <a:r>
              <a:rPr lang="en-US" sz="1200" err="1">
                <a:solidFill>
                  <a:srgbClr val="000000"/>
                </a:solidFill>
                <a:latin typeface="Verdana"/>
              </a:rPr>
              <a:t>neighbour</a:t>
            </a:r>
            <a:r>
              <a:rPr lang="en-US" sz="1200">
                <a:solidFill>
                  <a:srgbClr val="000000"/>
                </a:solidFill>
                <a:latin typeface="Verdana"/>
              </a:rPr>
              <a:t> discovered a blockage in their pipes, Eve </a:t>
            </a:r>
            <a:r>
              <a:rPr lang="en-US" sz="1200" err="1">
                <a:solidFill>
                  <a:srgbClr val="000000"/>
                </a:solidFill>
                <a:latin typeface="Verdana"/>
              </a:rPr>
              <a:t>realised</a:t>
            </a:r>
            <a:r>
              <a:rPr lang="en-US" sz="1200">
                <a:solidFill>
                  <a:srgbClr val="000000"/>
                </a:solidFill>
                <a:latin typeface="Verdana"/>
              </a:rPr>
              <a:t> that this was sewage water and called her wastewater company.</a:t>
            </a:r>
          </a:p>
          <a:p>
            <a:pPr algn="ctr" defTabSz="685800"/>
            <a:endParaRPr lang="en-US" sz="1200" b="1">
              <a:solidFill>
                <a:srgbClr val="2C302E"/>
              </a:solidFill>
              <a:latin typeface="Verdana"/>
            </a:endParaRPr>
          </a:p>
          <a:p>
            <a:pPr algn="ctr" defTabSz="685800"/>
            <a:endParaRPr lang="en-US" sz="1200" b="1">
              <a:solidFill>
                <a:srgbClr val="2C302E"/>
              </a:solidFill>
              <a:latin typeface="Verdana"/>
            </a:endParaRPr>
          </a:p>
        </p:txBody>
      </p:sp>
      <p:sp>
        <p:nvSpPr>
          <p:cNvPr id="26" name="Rounded Rectangle 25">
            <a:extLst>
              <a:ext uri="{FF2B5EF4-FFF2-40B4-BE49-F238E27FC236}">
                <a16:creationId xmlns:a16="http://schemas.microsoft.com/office/drawing/2014/main" id="{8DA23892-386F-7511-084B-B0F856BAAA96}"/>
              </a:ext>
            </a:extLst>
          </p:cNvPr>
          <p:cNvSpPr/>
          <p:nvPr/>
        </p:nvSpPr>
        <p:spPr>
          <a:xfrm>
            <a:off x="523000" y="3119403"/>
            <a:ext cx="5213850" cy="744867"/>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a:solidFill>
                  <a:srgbClr val="000000"/>
                </a:solidFill>
                <a:latin typeface="Verdana"/>
              </a:rPr>
              <a:t>She was quickly able to speak to a representative who </a:t>
            </a:r>
            <a:r>
              <a:rPr lang="en-US" sz="1200" b="1">
                <a:solidFill>
                  <a:srgbClr val="000000"/>
                </a:solidFill>
                <a:latin typeface="Verdana"/>
              </a:rPr>
              <a:t>gave her a reference number. </a:t>
            </a:r>
            <a:r>
              <a:rPr lang="en-US" sz="1200">
                <a:solidFill>
                  <a:srgbClr val="000000"/>
                </a:solidFill>
                <a:latin typeface="Verdana"/>
              </a:rPr>
              <a:t>They visited her home 2 days later, and it took 2 subsequent visits to resolve the issue. </a:t>
            </a:r>
            <a:endParaRPr lang="en-US" sz="1200" b="1">
              <a:solidFill>
                <a:srgbClr val="000000"/>
              </a:solidFill>
              <a:latin typeface="Verdana"/>
            </a:endParaRPr>
          </a:p>
        </p:txBody>
      </p:sp>
      <p:sp>
        <p:nvSpPr>
          <p:cNvPr id="11" name="Rounded Rectangular Callout 10">
            <a:extLst>
              <a:ext uri="{FF2B5EF4-FFF2-40B4-BE49-F238E27FC236}">
                <a16:creationId xmlns:a16="http://schemas.microsoft.com/office/drawing/2014/main" id="{87A37CB9-AF81-6115-ABC3-487B2583355E}"/>
              </a:ext>
            </a:extLst>
          </p:cNvPr>
          <p:cNvSpPr/>
          <p:nvPr/>
        </p:nvSpPr>
        <p:spPr>
          <a:xfrm flipH="1">
            <a:off x="611188" y="5280138"/>
            <a:ext cx="5125662" cy="856630"/>
          </a:xfrm>
          <a:prstGeom prst="roundRect">
            <a:avLst/>
          </a:prstGeom>
          <a:solidFill>
            <a:schemeClr val="bg2">
              <a:lumMod val="40000"/>
              <a:lumOff val="60000"/>
            </a:schemeClr>
          </a:solidFill>
          <a:ln w="34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i="1">
                <a:solidFill>
                  <a:srgbClr val="000000"/>
                </a:solidFill>
                <a:latin typeface="Verdana"/>
              </a:rPr>
              <a:t>Knowing that they'd explained what was going to happen next made me feel better…I didn't have any problems at all. </a:t>
            </a:r>
          </a:p>
        </p:txBody>
      </p:sp>
      <p:sp>
        <p:nvSpPr>
          <p:cNvPr id="4" name="Rectangle 3">
            <a:extLst>
              <a:ext uri="{FF2B5EF4-FFF2-40B4-BE49-F238E27FC236}">
                <a16:creationId xmlns:a16="http://schemas.microsoft.com/office/drawing/2014/main" id="{21D81FD3-B9C5-D1FD-5B24-7C63957BD969}"/>
              </a:ext>
            </a:extLst>
          </p:cNvPr>
          <p:cNvSpPr/>
          <p:nvPr/>
        </p:nvSpPr>
        <p:spPr>
          <a:xfrm>
            <a:off x="0" y="0"/>
            <a:ext cx="6096000" cy="341791"/>
          </a:xfrm>
          <a:prstGeom prst="rect">
            <a:avLst/>
          </a:prstGeom>
          <a:solidFill>
            <a:srgbClr val="DF9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srgbClr val="FFFFFF"/>
                </a:solidFill>
                <a:latin typeface="Verdana"/>
              </a:rPr>
              <a:t>*Eve’s experience</a:t>
            </a:r>
            <a:endParaRPr lang="en-US" sz="1200" dirty="0">
              <a:solidFill>
                <a:srgbClr val="FFFFFF"/>
              </a:solidFill>
              <a:latin typeface="Verdana"/>
            </a:endParaRPr>
          </a:p>
        </p:txBody>
      </p:sp>
      <p:sp>
        <p:nvSpPr>
          <p:cNvPr id="7" name="Rounded Rectangle 25">
            <a:extLst>
              <a:ext uri="{FF2B5EF4-FFF2-40B4-BE49-F238E27FC236}">
                <a16:creationId xmlns:a16="http://schemas.microsoft.com/office/drawing/2014/main" id="{737D7D8F-3F64-148F-3965-68B8634DC54E}"/>
              </a:ext>
            </a:extLst>
          </p:cNvPr>
          <p:cNvSpPr/>
          <p:nvPr/>
        </p:nvSpPr>
        <p:spPr>
          <a:xfrm>
            <a:off x="523000" y="4078877"/>
            <a:ext cx="5213850" cy="744867"/>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a:solidFill>
                  <a:srgbClr val="000000"/>
                </a:solidFill>
                <a:latin typeface="Verdana"/>
              </a:rPr>
              <a:t>Throughout the process she found </a:t>
            </a:r>
            <a:r>
              <a:rPr lang="en-US" sz="1200" b="1">
                <a:solidFill>
                  <a:srgbClr val="000000"/>
                </a:solidFill>
                <a:latin typeface="Verdana"/>
              </a:rPr>
              <a:t>communications from her wastewater company were clear and informative</a:t>
            </a:r>
            <a:r>
              <a:rPr lang="en-US" sz="1200">
                <a:solidFill>
                  <a:srgbClr val="000000"/>
                </a:solidFill>
                <a:latin typeface="Verdana"/>
              </a:rPr>
              <a:t>, and </a:t>
            </a:r>
            <a:r>
              <a:rPr lang="en-US" sz="1200" b="1">
                <a:solidFill>
                  <a:srgbClr val="000000"/>
                </a:solidFill>
                <a:latin typeface="Verdana"/>
              </a:rPr>
              <a:t>staff were always friendly and professional.</a:t>
            </a:r>
          </a:p>
        </p:txBody>
      </p:sp>
      <p:sp>
        <p:nvSpPr>
          <p:cNvPr id="3" name="Rectangle 2">
            <a:extLst>
              <a:ext uri="{FF2B5EF4-FFF2-40B4-BE49-F238E27FC236}">
                <a16:creationId xmlns:a16="http://schemas.microsoft.com/office/drawing/2014/main" id="{7DA2CFC0-BB76-1F9D-4BDD-7EBC170C48C4}"/>
              </a:ext>
            </a:extLst>
          </p:cNvPr>
          <p:cNvSpPr/>
          <p:nvPr/>
        </p:nvSpPr>
        <p:spPr>
          <a:xfrm>
            <a:off x="6348534" y="663089"/>
            <a:ext cx="5518470" cy="856293"/>
          </a:xfrm>
          <a:prstGeom prst="rect">
            <a:avLst/>
          </a:prstGeom>
          <a:solidFill>
            <a:srgbClr val="CDEAFD"/>
          </a:solidFill>
          <a:ln w="34925">
            <a:solidFill>
              <a:srgbClr val="035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a:solidFill>
                  <a:srgbClr val="2C302E"/>
                </a:solidFill>
                <a:latin typeface="Verdana"/>
              </a:rPr>
              <a:t>*Amanda’s </a:t>
            </a:r>
            <a:r>
              <a:rPr lang="en-US" sz="1200">
                <a:solidFill>
                  <a:srgbClr val="2C302E"/>
                </a:solidFill>
                <a:latin typeface="Verdana"/>
              </a:rPr>
              <a:t>water company’s response to her sewage flooding incident has left her with a lasting positive perception of her water company.</a:t>
            </a:r>
          </a:p>
        </p:txBody>
      </p:sp>
      <p:sp>
        <p:nvSpPr>
          <p:cNvPr id="5" name="TextBox 4">
            <a:extLst>
              <a:ext uri="{FF2B5EF4-FFF2-40B4-BE49-F238E27FC236}">
                <a16:creationId xmlns:a16="http://schemas.microsoft.com/office/drawing/2014/main" id="{18E11905-11C5-4F52-6377-E62C1E45D50A}"/>
              </a:ext>
            </a:extLst>
          </p:cNvPr>
          <p:cNvSpPr txBox="1"/>
          <p:nvPr/>
        </p:nvSpPr>
        <p:spPr>
          <a:xfrm>
            <a:off x="6384764" y="1833225"/>
            <a:ext cx="5518470" cy="830997"/>
          </a:xfrm>
          <a:prstGeom prst="rect">
            <a:avLst/>
          </a:prstGeom>
          <a:noFill/>
        </p:spPr>
        <p:txBody>
          <a:bodyPr wrap="square">
            <a:spAutoFit/>
          </a:bodyPr>
          <a:lstStyle/>
          <a:p>
            <a:pPr algn="ctr" defTabSz="685800"/>
            <a:r>
              <a:rPr lang="en-US" sz="1200">
                <a:solidFill>
                  <a:srgbClr val="000000"/>
                </a:solidFill>
                <a:latin typeface="Verdana"/>
              </a:rPr>
              <a:t>After a period of heavy rainfall, Amanda* woke up one morning to </a:t>
            </a:r>
            <a:r>
              <a:rPr lang="en-US" sz="1200" b="1">
                <a:solidFill>
                  <a:srgbClr val="000000"/>
                </a:solidFill>
                <a:latin typeface="Verdana"/>
              </a:rPr>
              <a:t>a foot of water flooding the entire downstairs of her home. </a:t>
            </a:r>
            <a:r>
              <a:rPr lang="en-US" sz="1200">
                <a:solidFill>
                  <a:srgbClr val="000000"/>
                </a:solidFill>
                <a:latin typeface="Verdana"/>
              </a:rPr>
              <a:t>Water was gushing out of her downstairs toilet.</a:t>
            </a:r>
          </a:p>
          <a:p>
            <a:pPr algn="ctr" defTabSz="685800"/>
            <a:endParaRPr lang="en-US" sz="1200">
              <a:solidFill>
                <a:srgbClr val="000000"/>
              </a:solidFill>
              <a:latin typeface="Verdana"/>
            </a:endParaRPr>
          </a:p>
        </p:txBody>
      </p:sp>
      <p:sp>
        <p:nvSpPr>
          <p:cNvPr id="9" name="Rounded Rectangle 8">
            <a:extLst>
              <a:ext uri="{FF2B5EF4-FFF2-40B4-BE49-F238E27FC236}">
                <a16:creationId xmlns:a16="http://schemas.microsoft.com/office/drawing/2014/main" id="{B33C8AD8-877A-436F-D0E8-1320ABD95994}"/>
              </a:ext>
            </a:extLst>
          </p:cNvPr>
          <p:cNvSpPr/>
          <p:nvPr/>
        </p:nvSpPr>
        <p:spPr>
          <a:xfrm>
            <a:off x="6405308" y="2791486"/>
            <a:ext cx="5340361" cy="671832"/>
          </a:xfrm>
          <a:prstGeom prst="roundRect">
            <a:avLst/>
          </a:prstGeom>
          <a:solidFill>
            <a:schemeClr val="accent4">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a:solidFill>
                  <a:srgbClr val="000000"/>
                </a:solidFill>
                <a:latin typeface="Verdana"/>
              </a:rPr>
              <a:t>Although she was highly stressed, she felt that her wastewater company </a:t>
            </a:r>
            <a:r>
              <a:rPr lang="en-US" sz="1200" err="1">
                <a:solidFill>
                  <a:srgbClr val="000000"/>
                </a:solidFill>
                <a:latin typeface="Verdana"/>
              </a:rPr>
              <a:t>recognised</a:t>
            </a:r>
            <a:r>
              <a:rPr lang="en-US" sz="1200">
                <a:solidFill>
                  <a:srgbClr val="000000"/>
                </a:solidFill>
                <a:latin typeface="Verdana"/>
              </a:rPr>
              <a:t> the severity of her situation and </a:t>
            </a:r>
            <a:r>
              <a:rPr lang="en-US" sz="1200" b="1">
                <a:solidFill>
                  <a:srgbClr val="000000"/>
                </a:solidFill>
                <a:latin typeface="Verdana"/>
              </a:rPr>
              <a:t>acted with care and empathy.</a:t>
            </a:r>
            <a:endParaRPr lang="en-US" sz="1200">
              <a:solidFill>
                <a:srgbClr val="000000"/>
              </a:solidFill>
              <a:latin typeface="Verdana"/>
            </a:endParaRPr>
          </a:p>
        </p:txBody>
      </p:sp>
      <p:sp>
        <p:nvSpPr>
          <p:cNvPr id="12" name="Rounded Rectangle 11">
            <a:extLst>
              <a:ext uri="{FF2B5EF4-FFF2-40B4-BE49-F238E27FC236}">
                <a16:creationId xmlns:a16="http://schemas.microsoft.com/office/drawing/2014/main" id="{B5483EFA-955C-D0A2-09D9-2C9A72EBAA3B}"/>
              </a:ext>
            </a:extLst>
          </p:cNvPr>
          <p:cNvSpPr/>
          <p:nvPr/>
        </p:nvSpPr>
        <p:spPr>
          <a:xfrm>
            <a:off x="6405306" y="3553353"/>
            <a:ext cx="5340361" cy="700080"/>
          </a:xfrm>
          <a:prstGeom prst="roundRect">
            <a:avLst/>
          </a:prstGeom>
          <a:solidFill>
            <a:schemeClr val="accent4">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a:solidFill>
                  <a:srgbClr val="000000"/>
                </a:solidFill>
                <a:latin typeface="Verdana"/>
              </a:rPr>
              <a:t>They came out to the property on the same day </a:t>
            </a:r>
            <a:r>
              <a:rPr lang="en-US" sz="1200">
                <a:solidFill>
                  <a:srgbClr val="000000"/>
                </a:solidFill>
                <a:latin typeface="Verdana"/>
              </a:rPr>
              <a:t>and one representative even gave her their personal number should she need further assistance.</a:t>
            </a:r>
            <a:endParaRPr lang="en-US" sz="1200" b="1">
              <a:solidFill>
                <a:srgbClr val="000000"/>
              </a:solidFill>
              <a:latin typeface="Verdana"/>
            </a:endParaRPr>
          </a:p>
        </p:txBody>
      </p:sp>
      <p:sp>
        <p:nvSpPr>
          <p:cNvPr id="13" name="Rounded Rectangle 12">
            <a:extLst>
              <a:ext uri="{FF2B5EF4-FFF2-40B4-BE49-F238E27FC236}">
                <a16:creationId xmlns:a16="http://schemas.microsoft.com/office/drawing/2014/main" id="{6C4BB92A-92C8-695D-4793-AFA338584AC1}"/>
              </a:ext>
            </a:extLst>
          </p:cNvPr>
          <p:cNvSpPr/>
          <p:nvPr/>
        </p:nvSpPr>
        <p:spPr>
          <a:xfrm>
            <a:off x="6405306" y="4348968"/>
            <a:ext cx="5340361" cy="618565"/>
          </a:xfrm>
          <a:prstGeom prst="roundRect">
            <a:avLst/>
          </a:prstGeom>
          <a:solidFill>
            <a:schemeClr val="accent4">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a:solidFill>
                  <a:srgbClr val="000000"/>
                </a:solidFill>
                <a:latin typeface="Verdana"/>
              </a:rPr>
              <a:t>She describes her water company’s response as ‘amazing’.</a:t>
            </a:r>
          </a:p>
        </p:txBody>
      </p:sp>
      <p:sp>
        <p:nvSpPr>
          <p:cNvPr id="14" name="Rounded Rectangle 13">
            <a:extLst>
              <a:ext uri="{FF2B5EF4-FFF2-40B4-BE49-F238E27FC236}">
                <a16:creationId xmlns:a16="http://schemas.microsoft.com/office/drawing/2014/main" id="{852857C9-AD91-30B1-BB1B-F37FB1742056}"/>
              </a:ext>
            </a:extLst>
          </p:cNvPr>
          <p:cNvSpPr/>
          <p:nvPr/>
        </p:nvSpPr>
        <p:spPr>
          <a:xfrm flipH="1">
            <a:off x="6474683" y="5252067"/>
            <a:ext cx="5270984" cy="884701"/>
          </a:xfrm>
          <a:prstGeom prst="roundRect">
            <a:avLst/>
          </a:prstGeom>
          <a:solidFill>
            <a:schemeClr val="accent4">
              <a:lumMod val="20000"/>
              <a:lumOff val="80000"/>
            </a:schemeClr>
          </a:solidFill>
          <a:ln w="34925">
            <a:solidFill>
              <a:srgbClr val="035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i="1">
                <a:solidFill>
                  <a:srgbClr val="2C302E"/>
                </a:solidFill>
                <a:latin typeface="Verdana"/>
              </a:rPr>
              <a:t>“</a:t>
            </a:r>
            <a:r>
              <a:rPr lang="en-US" sz="1200" i="1">
                <a:solidFill>
                  <a:srgbClr val="000000"/>
                </a:solidFill>
                <a:latin typeface="Verdana"/>
              </a:rPr>
              <a:t>They’ve been brilliant. They knew what we’ve been through already and were very sensitive</a:t>
            </a:r>
            <a:r>
              <a:rPr lang="en-US" sz="1200" i="1">
                <a:solidFill>
                  <a:srgbClr val="2C302E"/>
                </a:solidFill>
                <a:latin typeface="Verdana"/>
              </a:rPr>
              <a:t>.”</a:t>
            </a:r>
          </a:p>
        </p:txBody>
      </p:sp>
      <p:sp>
        <p:nvSpPr>
          <p:cNvPr id="16" name="Rectangle 15">
            <a:extLst>
              <a:ext uri="{FF2B5EF4-FFF2-40B4-BE49-F238E27FC236}">
                <a16:creationId xmlns:a16="http://schemas.microsoft.com/office/drawing/2014/main" id="{D8A484B6-E3B8-E6F3-C9CB-7538D5B38F00}"/>
              </a:ext>
            </a:extLst>
          </p:cNvPr>
          <p:cNvSpPr/>
          <p:nvPr/>
        </p:nvSpPr>
        <p:spPr>
          <a:xfrm>
            <a:off x="6091823" y="1114"/>
            <a:ext cx="6100178" cy="3406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a:solidFill>
                  <a:srgbClr val="FFFFFF"/>
                </a:solidFill>
                <a:latin typeface="Verdana"/>
              </a:rPr>
              <a:t>*Amanda experience</a:t>
            </a:r>
            <a:endParaRPr lang="en-US" sz="1200">
              <a:solidFill>
                <a:srgbClr val="FFFFFF"/>
              </a:solidFill>
              <a:latin typeface="Verdana"/>
            </a:endParaRPr>
          </a:p>
        </p:txBody>
      </p:sp>
    </p:spTree>
    <p:extLst>
      <p:ext uri="{BB962C8B-B14F-4D97-AF65-F5344CB8AC3E}">
        <p14:creationId xmlns:p14="http://schemas.microsoft.com/office/powerpoint/2010/main" val="404707673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EB455-ECD2-2DA6-92B8-FDB1C769B364}"/>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1372AD6-E368-79B2-5009-649B055FB7D8}"/>
              </a:ext>
            </a:extLst>
          </p:cNvPr>
          <p:cNvSpPr/>
          <p:nvPr/>
        </p:nvSpPr>
        <p:spPr>
          <a:xfrm>
            <a:off x="-2255" y="252171"/>
            <a:ext cx="6049736" cy="6604944"/>
          </a:xfrm>
          <a:prstGeom prst="rect">
            <a:avLst/>
          </a:prstGeom>
          <a:solidFill>
            <a:schemeClr val="accent3">
              <a:lumMod val="60000"/>
              <a:lumOff val="40000"/>
              <a:alpha val="4740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b="1">
              <a:solidFill>
                <a:schemeClr val="tx2"/>
              </a:solidFill>
            </a:endParaRPr>
          </a:p>
        </p:txBody>
      </p:sp>
      <p:sp>
        <p:nvSpPr>
          <p:cNvPr id="5" name="Rectangle 4">
            <a:extLst>
              <a:ext uri="{FF2B5EF4-FFF2-40B4-BE49-F238E27FC236}">
                <a16:creationId xmlns:a16="http://schemas.microsoft.com/office/drawing/2014/main" id="{EFEE96A3-E619-8296-7FB4-C6085F0B232F}"/>
              </a:ext>
            </a:extLst>
          </p:cNvPr>
          <p:cNvSpPr/>
          <p:nvPr/>
        </p:nvSpPr>
        <p:spPr>
          <a:xfrm>
            <a:off x="6051754" y="393067"/>
            <a:ext cx="6140246" cy="6462414"/>
          </a:xfrm>
          <a:prstGeom prst="rect">
            <a:avLst/>
          </a:prstGeom>
          <a:solidFill>
            <a:schemeClr val="accent2">
              <a:lumMod val="50000"/>
              <a:alpha val="207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a:endParaRPr lang="en-US" sz="1200" b="1">
              <a:solidFill>
                <a:srgbClr val="FFFFFF"/>
              </a:solidFill>
              <a:latin typeface="Verdana"/>
            </a:endParaRPr>
          </a:p>
        </p:txBody>
      </p:sp>
      <p:sp>
        <p:nvSpPr>
          <p:cNvPr id="6" name="Slide Number Placeholder 5">
            <a:extLst>
              <a:ext uri="{FF2B5EF4-FFF2-40B4-BE49-F238E27FC236}">
                <a16:creationId xmlns:a16="http://schemas.microsoft.com/office/drawing/2014/main" id="{1636A4D0-7099-91E7-113A-9229659A1F92}"/>
              </a:ext>
            </a:extLst>
          </p:cNvPr>
          <p:cNvSpPr>
            <a:spLocks noGrp="1"/>
          </p:cNvSpPr>
          <p:nvPr>
            <p:ph type="sldNum" sz="quarter" idx="12"/>
          </p:nvPr>
        </p:nvSpPr>
        <p:spPr/>
        <p:txBody>
          <a:bodyPr/>
          <a:lstStyle/>
          <a:p>
            <a:pPr defTabSz="685800"/>
            <a:fld id="{CBA53E11-492D-48B3-9F9B-09541CA2A39A}" type="slidenum">
              <a:rPr lang="en-GB">
                <a:solidFill>
                  <a:srgbClr val="2C302E"/>
                </a:solidFill>
                <a:latin typeface="Verdana"/>
              </a:rPr>
              <a:pPr defTabSz="685800"/>
              <a:t>28</a:t>
            </a:fld>
            <a:endParaRPr lang="en-GB">
              <a:solidFill>
                <a:srgbClr val="2C302E"/>
              </a:solidFill>
              <a:latin typeface="Verdana"/>
            </a:endParaRPr>
          </a:p>
        </p:txBody>
      </p:sp>
      <p:sp>
        <p:nvSpPr>
          <p:cNvPr id="17" name="TextBox 16">
            <a:extLst>
              <a:ext uri="{FF2B5EF4-FFF2-40B4-BE49-F238E27FC236}">
                <a16:creationId xmlns:a16="http://schemas.microsoft.com/office/drawing/2014/main" id="{00DE1CB0-4EBE-85EB-226C-59331A9DC800}"/>
              </a:ext>
            </a:extLst>
          </p:cNvPr>
          <p:cNvSpPr txBox="1"/>
          <p:nvPr/>
        </p:nvSpPr>
        <p:spPr>
          <a:xfrm>
            <a:off x="487796" y="6581944"/>
            <a:ext cx="6049736" cy="213585"/>
          </a:xfrm>
          <a:prstGeom prst="rect">
            <a:avLst/>
          </a:prstGeom>
          <a:noFill/>
        </p:spPr>
        <p:txBody>
          <a:bodyPr wrap="square" rtlCol="0">
            <a:spAutoFit/>
          </a:bodyPr>
          <a:lstStyle/>
          <a:p>
            <a:pPr defTabSz="685800"/>
            <a:r>
              <a:rPr lang="en-US" sz="788" i="1">
                <a:solidFill>
                  <a:srgbClr val="000000"/>
                </a:solidFill>
                <a:latin typeface="Verdana"/>
              </a:rPr>
              <a:t>*Names have been changed to protect anonymity. </a:t>
            </a:r>
          </a:p>
        </p:txBody>
      </p:sp>
      <p:sp>
        <p:nvSpPr>
          <p:cNvPr id="10" name="Rectangle 9">
            <a:extLst>
              <a:ext uri="{FF2B5EF4-FFF2-40B4-BE49-F238E27FC236}">
                <a16:creationId xmlns:a16="http://schemas.microsoft.com/office/drawing/2014/main" id="{13D57DA0-7F80-9665-9A9D-825221627D0F}"/>
              </a:ext>
            </a:extLst>
          </p:cNvPr>
          <p:cNvSpPr/>
          <p:nvPr/>
        </p:nvSpPr>
        <p:spPr>
          <a:xfrm>
            <a:off x="6408858" y="669245"/>
            <a:ext cx="5411855" cy="861732"/>
          </a:xfrm>
          <a:prstGeom prst="rect">
            <a:avLst/>
          </a:prstGeom>
          <a:solidFill>
            <a:schemeClr val="accent2">
              <a:lumMod val="50000"/>
              <a:alpha val="44823"/>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a:solidFill>
                  <a:schemeClr val="tx1"/>
                </a:solidFill>
                <a:latin typeface="Verdana"/>
              </a:rPr>
              <a:t>*Helena </a:t>
            </a:r>
            <a:r>
              <a:rPr lang="en-US" sz="1200">
                <a:solidFill>
                  <a:schemeClr val="tx1"/>
                </a:solidFill>
                <a:latin typeface="Verdana"/>
              </a:rPr>
              <a:t>was pleasantly surprised to receive financial support following her flooding incident. She feels it demonstrates that the impact of her issue was understood by her wastewater company.</a:t>
            </a:r>
          </a:p>
        </p:txBody>
      </p:sp>
      <p:sp>
        <p:nvSpPr>
          <p:cNvPr id="18" name="TextBox 17">
            <a:extLst>
              <a:ext uri="{FF2B5EF4-FFF2-40B4-BE49-F238E27FC236}">
                <a16:creationId xmlns:a16="http://schemas.microsoft.com/office/drawing/2014/main" id="{DA4E7075-3171-DED7-E7BB-AF2CE8C45A84}"/>
              </a:ext>
            </a:extLst>
          </p:cNvPr>
          <p:cNvSpPr txBox="1"/>
          <p:nvPr/>
        </p:nvSpPr>
        <p:spPr>
          <a:xfrm>
            <a:off x="6537532" y="1785783"/>
            <a:ext cx="5127542" cy="1200329"/>
          </a:xfrm>
          <a:prstGeom prst="rect">
            <a:avLst/>
          </a:prstGeom>
          <a:noFill/>
        </p:spPr>
        <p:txBody>
          <a:bodyPr wrap="square">
            <a:spAutoFit/>
          </a:bodyPr>
          <a:lstStyle/>
          <a:p>
            <a:pPr algn="ctr" defTabSz="685800"/>
            <a:r>
              <a:rPr lang="en-US" sz="1200">
                <a:solidFill>
                  <a:srgbClr val="000000"/>
                </a:solidFill>
                <a:latin typeface="Verdana"/>
              </a:rPr>
              <a:t>Helena* came home to find </a:t>
            </a:r>
            <a:r>
              <a:rPr lang="en-US" sz="1200" b="1">
                <a:solidFill>
                  <a:srgbClr val="000000"/>
                </a:solidFill>
                <a:latin typeface="Verdana"/>
              </a:rPr>
              <a:t>a puddle of sewage in her utility room.</a:t>
            </a:r>
            <a:r>
              <a:rPr lang="en-US" sz="1200">
                <a:solidFill>
                  <a:srgbClr val="000000"/>
                </a:solidFill>
                <a:latin typeface="Verdana"/>
              </a:rPr>
              <a:t> </a:t>
            </a:r>
          </a:p>
          <a:p>
            <a:pPr algn="ctr" defTabSz="685800"/>
            <a:endParaRPr lang="en-US" sz="1200">
              <a:solidFill>
                <a:srgbClr val="000000"/>
              </a:solidFill>
              <a:latin typeface="Verdana"/>
            </a:endParaRPr>
          </a:p>
          <a:p>
            <a:pPr algn="ctr" defTabSz="685800"/>
            <a:r>
              <a:rPr lang="en-US" sz="1200">
                <a:solidFill>
                  <a:srgbClr val="000000"/>
                </a:solidFill>
                <a:latin typeface="Verdana"/>
              </a:rPr>
              <a:t>Her wastewater company came out to her house 3 hours later, cleared the blockage that had caused the leak and then cleaned the exterior of her house.</a:t>
            </a:r>
          </a:p>
        </p:txBody>
      </p:sp>
      <p:sp>
        <p:nvSpPr>
          <p:cNvPr id="20" name="Rounded Rectangle 19">
            <a:extLst>
              <a:ext uri="{FF2B5EF4-FFF2-40B4-BE49-F238E27FC236}">
                <a16:creationId xmlns:a16="http://schemas.microsoft.com/office/drawing/2014/main" id="{F4C1A025-19A7-6388-4F79-6612402090A1}"/>
              </a:ext>
            </a:extLst>
          </p:cNvPr>
          <p:cNvSpPr/>
          <p:nvPr/>
        </p:nvSpPr>
        <p:spPr>
          <a:xfrm>
            <a:off x="6519684" y="3392947"/>
            <a:ext cx="5370733" cy="1074857"/>
          </a:xfrm>
          <a:prstGeom prst="roundRect">
            <a:avLst/>
          </a:prstGeom>
          <a:solidFill>
            <a:schemeClr val="accent2">
              <a:lumMod val="50000"/>
              <a:alpha val="311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a:solidFill>
                  <a:srgbClr val="000000"/>
                </a:solidFill>
                <a:latin typeface="Verdana"/>
              </a:rPr>
              <a:t>As she felt the flooding incident wasn’t very severe, </a:t>
            </a:r>
            <a:r>
              <a:rPr lang="en-US" sz="1200" b="1">
                <a:solidFill>
                  <a:srgbClr val="000000"/>
                </a:solidFill>
                <a:latin typeface="Verdana"/>
              </a:rPr>
              <a:t>she didn’t expect to receive any compensation from her wastewater company</a:t>
            </a:r>
            <a:r>
              <a:rPr lang="en-US" sz="1200">
                <a:solidFill>
                  <a:srgbClr val="000000"/>
                </a:solidFill>
                <a:latin typeface="Verdana"/>
              </a:rPr>
              <a:t>, so it was a ‘pleasant surprise’ to receive an </a:t>
            </a:r>
            <a:r>
              <a:rPr lang="en-US" sz="1200" b="1">
                <a:solidFill>
                  <a:srgbClr val="000000"/>
                </a:solidFill>
                <a:latin typeface="Verdana"/>
              </a:rPr>
              <a:t>initial payment of £300, followed by a payment of £170 a few months later.</a:t>
            </a:r>
            <a:endParaRPr lang="en-US" sz="1200">
              <a:solidFill>
                <a:srgbClr val="000000"/>
              </a:solidFill>
              <a:latin typeface="Verdana"/>
            </a:endParaRPr>
          </a:p>
        </p:txBody>
      </p:sp>
      <p:sp>
        <p:nvSpPr>
          <p:cNvPr id="11" name="Rounded Rectangle 10">
            <a:extLst>
              <a:ext uri="{FF2B5EF4-FFF2-40B4-BE49-F238E27FC236}">
                <a16:creationId xmlns:a16="http://schemas.microsoft.com/office/drawing/2014/main" id="{14EB1AD3-DBA1-42DE-3463-2501B3C551BB}"/>
              </a:ext>
            </a:extLst>
          </p:cNvPr>
          <p:cNvSpPr/>
          <p:nvPr/>
        </p:nvSpPr>
        <p:spPr>
          <a:xfrm flipH="1">
            <a:off x="6408857" y="5128619"/>
            <a:ext cx="5411855" cy="929824"/>
          </a:xfrm>
          <a:prstGeom prst="roundRect">
            <a:avLst/>
          </a:prstGeom>
          <a:solidFill>
            <a:schemeClr val="accent2">
              <a:lumMod val="50000"/>
              <a:alpha val="27754"/>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i="1">
                <a:solidFill>
                  <a:schemeClr val="tx2"/>
                </a:solidFill>
                <a:latin typeface="Verdana"/>
              </a:rPr>
              <a:t>They were most helpful and polite…it seemed like they cared, like they understood the predicament.</a:t>
            </a:r>
          </a:p>
        </p:txBody>
      </p:sp>
      <p:sp>
        <p:nvSpPr>
          <p:cNvPr id="7" name="Rectangle 6">
            <a:extLst>
              <a:ext uri="{FF2B5EF4-FFF2-40B4-BE49-F238E27FC236}">
                <a16:creationId xmlns:a16="http://schemas.microsoft.com/office/drawing/2014/main" id="{72BBF267-279F-69EB-2FDF-93F6F9C70450}"/>
              </a:ext>
            </a:extLst>
          </p:cNvPr>
          <p:cNvSpPr/>
          <p:nvPr/>
        </p:nvSpPr>
        <p:spPr>
          <a:xfrm>
            <a:off x="6051754" y="2519"/>
            <a:ext cx="6140246" cy="406318"/>
          </a:xfrm>
          <a:prstGeom prst="rect">
            <a:avLst/>
          </a:prstGeom>
          <a:solidFill>
            <a:srgbClr val="158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a:solidFill>
                  <a:srgbClr val="FFFFFF"/>
                </a:solidFill>
                <a:latin typeface="Verdana"/>
              </a:rPr>
              <a:t>*Helena’s experience</a:t>
            </a:r>
            <a:endParaRPr lang="en-US" sz="1200">
              <a:solidFill>
                <a:srgbClr val="FFFFFF"/>
              </a:solidFill>
              <a:latin typeface="Verdana"/>
            </a:endParaRPr>
          </a:p>
        </p:txBody>
      </p:sp>
      <p:sp>
        <p:nvSpPr>
          <p:cNvPr id="9" name="Rectangle 8">
            <a:extLst>
              <a:ext uri="{FF2B5EF4-FFF2-40B4-BE49-F238E27FC236}">
                <a16:creationId xmlns:a16="http://schemas.microsoft.com/office/drawing/2014/main" id="{EDD65617-478C-1E0A-236E-181CFEA506EB}"/>
              </a:ext>
            </a:extLst>
          </p:cNvPr>
          <p:cNvSpPr/>
          <p:nvPr/>
        </p:nvSpPr>
        <p:spPr>
          <a:xfrm>
            <a:off x="310338" y="666148"/>
            <a:ext cx="5411855" cy="853234"/>
          </a:xfrm>
          <a:prstGeom prst="rect">
            <a:avLst/>
          </a:prstGeom>
          <a:solidFill>
            <a:schemeClr val="accent3">
              <a:lumMod val="40000"/>
              <a:lumOff val="6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*Nia’s </a:t>
            </a:r>
            <a:r>
              <a:rPr lang="en-US" sz="1200">
                <a:solidFill>
                  <a:schemeClr val="tx2"/>
                </a:solidFill>
              </a:rPr>
              <a:t>experience with her wastewater company has left her feeling reassured that her issue has been resolved.</a:t>
            </a:r>
          </a:p>
        </p:txBody>
      </p:sp>
      <p:sp>
        <p:nvSpPr>
          <p:cNvPr id="12" name="TextBox 11">
            <a:extLst>
              <a:ext uri="{FF2B5EF4-FFF2-40B4-BE49-F238E27FC236}">
                <a16:creationId xmlns:a16="http://schemas.microsoft.com/office/drawing/2014/main" id="{713B08A7-BF43-24C2-0A08-AE941CDF13CE}"/>
              </a:ext>
            </a:extLst>
          </p:cNvPr>
          <p:cNvSpPr txBox="1"/>
          <p:nvPr/>
        </p:nvSpPr>
        <p:spPr>
          <a:xfrm>
            <a:off x="391597" y="1785783"/>
            <a:ext cx="5411856" cy="1015663"/>
          </a:xfrm>
          <a:prstGeom prst="rect">
            <a:avLst/>
          </a:prstGeom>
          <a:noFill/>
        </p:spPr>
        <p:txBody>
          <a:bodyPr wrap="square">
            <a:spAutoFit/>
          </a:bodyPr>
          <a:lstStyle/>
          <a:p>
            <a:pPr algn="ctr"/>
            <a:r>
              <a:rPr lang="en-US" sz="1200"/>
              <a:t>Nia* noticed her </a:t>
            </a:r>
            <a:r>
              <a:rPr lang="en-US" sz="1200" b="1"/>
              <a:t>downstairs toilet seemed to be blocked, and when she flushed it, it began to overflow into her home.</a:t>
            </a:r>
            <a:r>
              <a:rPr lang="en-US" sz="1200"/>
              <a:t> She also noticed dirty water had flowed into her garden.</a:t>
            </a:r>
          </a:p>
          <a:p>
            <a:pPr algn="ctr"/>
            <a:endParaRPr lang="en-US" sz="1200"/>
          </a:p>
          <a:p>
            <a:pPr algn="ctr"/>
            <a:r>
              <a:rPr lang="en-US" sz="1200"/>
              <a:t>She called her wastewater company to report the sewage flood. </a:t>
            </a:r>
          </a:p>
        </p:txBody>
      </p:sp>
      <p:sp>
        <p:nvSpPr>
          <p:cNvPr id="13" name="Rounded Rectangle 12">
            <a:extLst>
              <a:ext uri="{FF2B5EF4-FFF2-40B4-BE49-F238E27FC236}">
                <a16:creationId xmlns:a16="http://schemas.microsoft.com/office/drawing/2014/main" id="{DDFC650D-2F4F-6C78-C0CA-329DA9AAA232}"/>
              </a:ext>
            </a:extLst>
          </p:cNvPr>
          <p:cNvSpPr/>
          <p:nvPr/>
        </p:nvSpPr>
        <p:spPr>
          <a:xfrm>
            <a:off x="508507" y="2999454"/>
            <a:ext cx="5128355" cy="84316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Nia’s wastewater company </a:t>
            </a:r>
            <a:r>
              <a:rPr lang="en-US" sz="1200" b="1">
                <a:solidFill>
                  <a:schemeClr val="tx1"/>
                </a:solidFill>
              </a:rPr>
              <a:t>came out within 24 hours and cleared the blockage </a:t>
            </a:r>
            <a:r>
              <a:rPr lang="en-US" sz="1200">
                <a:solidFill>
                  <a:schemeClr val="tx1"/>
                </a:solidFill>
              </a:rPr>
              <a:t>before cleaning the garden of any debris. The whole process took a couple of hours. </a:t>
            </a:r>
          </a:p>
        </p:txBody>
      </p:sp>
      <p:sp>
        <p:nvSpPr>
          <p:cNvPr id="14" name="Rounded Rectangle 13">
            <a:extLst>
              <a:ext uri="{FF2B5EF4-FFF2-40B4-BE49-F238E27FC236}">
                <a16:creationId xmlns:a16="http://schemas.microsoft.com/office/drawing/2014/main" id="{4DB750A4-698C-A547-83E3-FD9C3022D2BB}"/>
              </a:ext>
            </a:extLst>
          </p:cNvPr>
          <p:cNvSpPr/>
          <p:nvPr/>
        </p:nvSpPr>
        <p:spPr>
          <a:xfrm>
            <a:off x="487796" y="3971320"/>
            <a:ext cx="5149066" cy="84316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Nia is confident this issue won’t reoccur</a:t>
            </a:r>
            <a:r>
              <a:rPr lang="en-US" sz="1200">
                <a:solidFill>
                  <a:schemeClr val="tx1"/>
                </a:solidFill>
              </a:rPr>
              <a:t>, but feels reassured by her water company’s response should she need to contact them again.</a:t>
            </a:r>
          </a:p>
        </p:txBody>
      </p:sp>
      <p:sp>
        <p:nvSpPr>
          <p:cNvPr id="15" name="Rounded Rectangle 14">
            <a:extLst>
              <a:ext uri="{FF2B5EF4-FFF2-40B4-BE49-F238E27FC236}">
                <a16:creationId xmlns:a16="http://schemas.microsoft.com/office/drawing/2014/main" id="{825C5D31-C108-4478-071E-9A23081050A2}"/>
              </a:ext>
            </a:extLst>
          </p:cNvPr>
          <p:cNvSpPr/>
          <p:nvPr/>
        </p:nvSpPr>
        <p:spPr>
          <a:xfrm flipH="1">
            <a:off x="508507" y="5128619"/>
            <a:ext cx="5114226" cy="980938"/>
          </a:xfrm>
          <a:prstGeom prst="roundRect">
            <a:avLst/>
          </a:prstGeom>
          <a:solidFill>
            <a:schemeClr val="accent3">
              <a:lumMod val="20000"/>
              <a:lumOff val="80000"/>
              <a:alpha val="94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“It didn't take up much of my time. It was within a couple of hours, and they were done…I haven’t had any issues since.</a:t>
            </a:r>
            <a:r>
              <a:rPr lang="en-US" sz="1200" i="1">
                <a:solidFill>
                  <a:schemeClr val="tx2"/>
                </a:solidFill>
              </a:rPr>
              <a:t>”</a:t>
            </a:r>
          </a:p>
        </p:txBody>
      </p:sp>
      <p:sp>
        <p:nvSpPr>
          <p:cNvPr id="19" name="Rectangle 18">
            <a:extLst>
              <a:ext uri="{FF2B5EF4-FFF2-40B4-BE49-F238E27FC236}">
                <a16:creationId xmlns:a16="http://schemas.microsoft.com/office/drawing/2014/main" id="{81BB6F31-1713-7CA9-9CA4-43519A1DC8BB}"/>
              </a:ext>
            </a:extLst>
          </p:cNvPr>
          <p:cNvSpPr/>
          <p:nvPr/>
        </p:nvSpPr>
        <p:spPr>
          <a:xfrm>
            <a:off x="2018" y="0"/>
            <a:ext cx="6049736" cy="4088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*Nia’s experience</a:t>
            </a:r>
            <a:endParaRPr lang="en-US" sz="1200" dirty="0">
              <a:solidFill>
                <a:schemeClr val="bg1"/>
              </a:solidFill>
            </a:endParaRPr>
          </a:p>
        </p:txBody>
      </p:sp>
    </p:spTree>
    <p:extLst>
      <p:ext uri="{BB962C8B-B14F-4D97-AF65-F5344CB8AC3E}">
        <p14:creationId xmlns:p14="http://schemas.microsoft.com/office/powerpoint/2010/main" val="5225898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1B9B02-6182-26C5-5C55-3B0BD0C5F7B2}"/>
              </a:ext>
            </a:extLst>
          </p:cNvPr>
          <p:cNvSpPr/>
          <p:nvPr/>
        </p:nvSpPr>
        <p:spPr>
          <a:xfrm>
            <a:off x="0" y="0"/>
            <a:ext cx="12192000" cy="6858000"/>
          </a:xfrm>
          <a:prstGeom prst="rect">
            <a:avLst/>
          </a:prstGeom>
          <a:solidFill>
            <a:schemeClr val="bg2">
              <a:lumMod val="60000"/>
              <a:lumOff val="40000"/>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a:extLst>
              <a:ext uri="{FF2B5EF4-FFF2-40B4-BE49-F238E27FC236}">
                <a16:creationId xmlns:a16="http://schemas.microsoft.com/office/drawing/2014/main" id="{8C088DB7-4769-3DA2-F238-96F517350CE1}"/>
              </a:ext>
            </a:extLst>
          </p:cNvPr>
          <p:cNvSpPr>
            <a:spLocks noGrp="1"/>
          </p:cNvSpPr>
          <p:nvPr>
            <p:ph type="ctrTitle"/>
          </p:nvPr>
        </p:nvSpPr>
        <p:spPr/>
        <p:txBody>
          <a:bodyPr/>
          <a:lstStyle/>
          <a:p>
            <a:r>
              <a:rPr lang="en-US"/>
              <a:t>Communication</a:t>
            </a:r>
          </a:p>
        </p:txBody>
      </p:sp>
      <p:sp>
        <p:nvSpPr>
          <p:cNvPr id="4" name="Slide Number Placeholder 3">
            <a:extLst>
              <a:ext uri="{FF2B5EF4-FFF2-40B4-BE49-F238E27FC236}">
                <a16:creationId xmlns:a16="http://schemas.microsoft.com/office/drawing/2014/main" id="{938E3675-6B6C-091F-4C86-75737B94763B}"/>
              </a:ext>
            </a:extLst>
          </p:cNvPr>
          <p:cNvSpPr>
            <a:spLocks noGrp="1"/>
          </p:cNvSpPr>
          <p:nvPr>
            <p:ph type="sldNum" sz="quarter" idx="12"/>
          </p:nvPr>
        </p:nvSpPr>
        <p:spPr/>
        <p:txBody>
          <a:bodyPr/>
          <a:lstStyle/>
          <a:p>
            <a:fld id="{CBA53E11-492D-48B3-9F9B-09541CA2A39A}" type="slidenum">
              <a:rPr lang="en-GB" smtClean="0"/>
              <a:t>29</a:t>
            </a:fld>
            <a:endParaRPr lang="en-GB"/>
          </a:p>
        </p:txBody>
      </p:sp>
      <p:sp>
        <p:nvSpPr>
          <p:cNvPr id="5" name="Text Placeholder 4">
            <a:extLst>
              <a:ext uri="{FF2B5EF4-FFF2-40B4-BE49-F238E27FC236}">
                <a16:creationId xmlns:a16="http://schemas.microsoft.com/office/drawing/2014/main" id="{844C04C0-B5FE-D177-8114-F23B2CE05134}"/>
              </a:ext>
            </a:extLst>
          </p:cNvPr>
          <p:cNvSpPr>
            <a:spLocks noGrp="1"/>
          </p:cNvSpPr>
          <p:nvPr>
            <p:ph type="body" sz="quarter" idx="13"/>
          </p:nvPr>
        </p:nvSpPr>
        <p:spPr/>
        <p:txBody>
          <a:bodyPr/>
          <a:lstStyle/>
          <a:p>
            <a:endParaRPr lang="en-US"/>
          </a:p>
        </p:txBody>
      </p:sp>
      <p:sp>
        <p:nvSpPr>
          <p:cNvPr id="6" name="Subtitle 5">
            <a:extLst>
              <a:ext uri="{FF2B5EF4-FFF2-40B4-BE49-F238E27FC236}">
                <a16:creationId xmlns:a16="http://schemas.microsoft.com/office/drawing/2014/main" id="{7340A796-E61C-13F2-1AE4-35956D82A22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311521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3053BD2-50F5-EC12-05BE-1965DFB0DDA5}"/>
              </a:ext>
            </a:extLst>
          </p:cNvPr>
          <p:cNvSpPr>
            <a:spLocks noGrp="1"/>
          </p:cNvSpPr>
          <p:nvPr>
            <p:ph type="sldNum" sz="quarter" idx="12"/>
          </p:nvPr>
        </p:nvSpPr>
        <p:spPr/>
        <p:txBody>
          <a:bodyPr/>
          <a:lstStyle/>
          <a:p>
            <a:fld id="{CBA53E11-492D-48B3-9F9B-09541CA2A39A}" type="slidenum">
              <a:rPr lang="en-GB" smtClean="0"/>
              <a:pPr/>
              <a:t>3</a:t>
            </a:fld>
            <a:endParaRPr lang="en-GB"/>
          </a:p>
        </p:txBody>
      </p:sp>
      <p:sp>
        <p:nvSpPr>
          <p:cNvPr id="4" name="Title 3">
            <a:extLst>
              <a:ext uri="{FF2B5EF4-FFF2-40B4-BE49-F238E27FC236}">
                <a16:creationId xmlns:a16="http://schemas.microsoft.com/office/drawing/2014/main" id="{8AF501CA-C713-1AE5-CB55-C72E1685EDB2}"/>
              </a:ext>
            </a:extLst>
          </p:cNvPr>
          <p:cNvSpPr>
            <a:spLocks noGrp="1"/>
          </p:cNvSpPr>
          <p:nvPr>
            <p:ph type="title" idx="4294967295"/>
          </p:nvPr>
        </p:nvSpPr>
        <p:spPr>
          <a:xfrm>
            <a:off x="611187" y="4419506"/>
            <a:ext cx="5137608" cy="735290"/>
          </a:xfrm>
        </p:spPr>
        <p:txBody>
          <a:bodyPr/>
          <a:lstStyle/>
          <a:p>
            <a:r>
              <a:rPr lang="en-GB">
                <a:solidFill>
                  <a:schemeClr val="bg1"/>
                </a:solidFill>
              </a:rPr>
              <a:t>Background and methodology</a:t>
            </a:r>
          </a:p>
        </p:txBody>
      </p:sp>
      <p:sp>
        <p:nvSpPr>
          <p:cNvPr id="8" name="Text Placeholder 7">
            <a:extLst>
              <a:ext uri="{FF2B5EF4-FFF2-40B4-BE49-F238E27FC236}">
                <a16:creationId xmlns:a16="http://schemas.microsoft.com/office/drawing/2014/main" id="{D3651DAA-196E-FEC9-DA65-A3F427157362}"/>
              </a:ext>
              <a:ext uri="{C183D7F6-B498-43B3-948B-1728B52AA6E4}">
                <adec:decorative xmlns:adec="http://schemas.microsoft.com/office/drawing/2017/decorative" val="1"/>
              </a:ext>
            </a:extLst>
          </p:cNvPr>
          <p:cNvSpPr>
            <a:spLocks noGrp="1"/>
          </p:cNvSpPr>
          <p:nvPr>
            <p:ph type="body" idx="13"/>
          </p:nvPr>
        </p:nvSpPr>
        <p:spPr>
          <a:xfrm>
            <a:off x="611187" y="5414826"/>
            <a:ext cx="3168000" cy="47583"/>
          </a:xfrm>
        </p:spPr>
        <p:txBody>
          <a:bodyPr/>
          <a:lstStyle/>
          <a:p>
            <a:r>
              <a:rPr lang="en-GB"/>
              <a:t>Section Subtitle</a:t>
            </a:r>
          </a:p>
        </p:txBody>
      </p:sp>
    </p:spTree>
    <p:extLst>
      <p:ext uri="{BB962C8B-B14F-4D97-AF65-F5344CB8AC3E}">
        <p14:creationId xmlns:p14="http://schemas.microsoft.com/office/powerpoint/2010/main" val="212577340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9824-B6FC-0CF8-B044-DA2C0F802D46}"/>
              </a:ext>
            </a:extLst>
          </p:cNvPr>
          <p:cNvSpPr>
            <a:spLocks noGrp="1"/>
          </p:cNvSpPr>
          <p:nvPr>
            <p:ph type="title"/>
          </p:nvPr>
        </p:nvSpPr>
        <p:spPr>
          <a:xfrm>
            <a:off x="700088" y="360363"/>
            <a:ext cx="10969625" cy="944562"/>
          </a:xfrm>
        </p:spPr>
        <p:txBody>
          <a:bodyPr/>
          <a:lstStyle/>
          <a:p>
            <a:r>
              <a:rPr lang="en-GB" sz="2800"/>
              <a:t>Customers are largely positive about the initial interactions – however some problems are reported </a:t>
            </a:r>
          </a:p>
        </p:txBody>
      </p:sp>
      <p:sp>
        <p:nvSpPr>
          <p:cNvPr id="5" name="Slide Number Placeholder 4">
            <a:extLst>
              <a:ext uri="{FF2B5EF4-FFF2-40B4-BE49-F238E27FC236}">
                <a16:creationId xmlns:a16="http://schemas.microsoft.com/office/drawing/2014/main" id="{6C88A490-994E-C319-5A8E-856D3F318BCE}"/>
              </a:ext>
            </a:extLst>
          </p:cNvPr>
          <p:cNvSpPr>
            <a:spLocks noGrp="1"/>
          </p:cNvSpPr>
          <p:nvPr>
            <p:ph type="sldNum" sz="quarter" idx="12"/>
          </p:nvPr>
        </p:nvSpPr>
        <p:spPr/>
        <p:txBody>
          <a:bodyPr/>
          <a:lstStyle/>
          <a:p>
            <a:fld id="{CBA53E11-492D-48B3-9F9B-09541CA2A39A}" type="slidenum">
              <a:rPr lang="en-GB" smtClean="0"/>
              <a:pPr/>
              <a:t>30</a:t>
            </a:fld>
            <a:endParaRPr lang="en-GB"/>
          </a:p>
        </p:txBody>
      </p:sp>
      <p:sp>
        <p:nvSpPr>
          <p:cNvPr id="6" name="TextBox 5">
            <a:extLst>
              <a:ext uri="{FF2B5EF4-FFF2-40B4-BE49-F238E27FC236}">
                <a16:creationId xmlns:a16="http://schemas.microsoft.com/office/drawing/2014/main" id="{7A01A7FF-A8B1-6374-2C5B-68F7548B4DBD}"/>
              </a:ext>
            </a:extLst>
          </p:cNvPr>
          <p:cNvSpPr txBox="1"/>
          <p:nvPr/>
        </p:nvSpPr>
        <p:spPr>
          <a:xfrm>
            <a:off x="977781" y="1917229"/>
            <a:ext cx="0" cy="0"/>
          </a:xfrm>
          <a:prstGeom prst="rect">
            <a:avLst/>
          </a:prstGeom>
          <a:noFill/>
        </p:spPr>
        <p:txBody>
          <a:bodyPr wrap="none" lIns="0" tIns="0" rIns="0" bIns="0" rtlCol="0">
            <a:noAutofit/>
          </a:bodyPr>
          <a:lstStyle/>
          <a:p>
            <a:pPr algn="l"/>
            <a:endParaRPr lang="en-US" sz="1600">
              <a:solidFill>
                <a:schemeClr val="tx2"/>
              </a:solidFill>
            </a:endParaRPr>
          </a:p>
        </p:txBody>
      </p:sp>
      <p:sp>
        <p:nvSpPr>
          <p:cNvPr id="10" name="Rectangle 9">
            <a:extLst>
              <a:ext uri="{FF2B5EF4-FFF2-40B4-BE49-F238E27FC236}">
                <a16:creationId xmlns:a16="http://schemas.microsoft.com/office/drawing/2014/main" id="{51F0A8FD-70BA-BE18-349D-09D70FF0DAD6}"/>
              </a:ext>
            </a:extLst>
          </p:cNvPr>
          <p:cNvSpPr/>
          <p:nvPr/>
        </p:nvSpPr>
        <p:spPr>
          <a:xfrm>
            <a:off x="2842169" y="3551950"/>
            <a:ext cx="4740450" cy="127718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lvl="0"/>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lvl="0"/>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lvl="0"/>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panose="020B0604020202020204" pitchFamily="34" charset="0"/>
              <a:buChar char="•"/>
            </a:pPr>
            <a:r>
              <a:rPr lang="en-GB" sz="1200">
                <a:solidFill>
                  <a:schemeClr val="tx2"/>
                </a:solidFill>
                <a:effectLst/>
                <a:latin typeface="Verdana"/>
                <a:ea typeface="Verdana"/>
                <a:cs typeface="Verdana" panose="020B0604030504040204" pitchFamily="34" charset="0"/>
              </a:rPr>
              <a:t>The </a:t>
            </a:r>
            <a:r>
              <a:rPr lang="en-GB" sz="1200" b="1">
                <a:solidFill>
                  <a:schemeClr val="tx2"/>
                </a:solidFill>
                <a:effectLst/>
                <a:latin typeface="Verdana"/>
                <a:ea typeface="Verdana"/>
                <a:cs typeface="Verdana" panose="020B0604030504040204" pitchFamily="34" charset="0"/>
              </a:rPr>
              <a:t>timeframe</a:t>
            </a:r>
            <a:r>
              <a:rPr lang="en-GB" sz="1200">
                <a:solidFill>
                  <a:schemeClr val="tx2"/>
                </a:solidFill>
                <a:effectLst/>
                <a:latin typeface="Verdana"/>
                <a:ea typeface="Verdana"/>
                <a:cs typeface="Verdana" panose="020B0604030504040204" pitchFamily="34" charset="0"/>
              </a:rPr>
              <a:t> of initial visits (within 24 hours for most)</a:t>
            </a:r>
          </a:p>
          <a:p>
            <a:pPr marL="171450" lvl="0" indent="-171450">
              <a:buFont typeface="Arial" panose="020B0604020202020204" pitchFamily="34" charset="0"/>
              <a:buChar char="•"/>
            </a:pPr>
            <a:r>
              <a:rPr lang="en-GB" sz="1200">
                <a:solidFill>
                  <a:schemeClr val="tx2"/>
                </a:solidFill>
                <a:latin typeface="Verdana"/>
                <a:ea typeface="Verdana"/>
                <a:cs typeface="Verdana" panose="020B0604030504040204" pitchFamily="34" charset="0"/>
              </a:rPr>
              <a:t>The </a:t>
            </a:r>
            <a:r>
              <a:rPr lang="en-GB" sz="1200" b="1">
                <a:solidFill>
                  <a:schemeClr val="tx2"/>
                </a:solidFill>
                <a:latin typeface="Verdana"/>
                <a:ea typeface="Verdana"/>
                <a:cs typeface="Verdana" panose="020B0604030504040204" pitchFamily="34" charset="0"/>
              </a:rPr>
              <a:t>level of knowledge and customer service </a:t>
            </a:r>
            <a:r>
              <a:rPr lang="en-GB" sz="1200">
                <a:solidFill>
                  <a:schemeClr val="tx2"/>
                </a:solidFill>
                <a:latin typeface="Verdana"/>
                <a:ea typeface="Verdana"/>
                <a:cs typeface="Verdana" panose="020B0604030504040204" pitchFamily="34" charset="0"/>
              </a:rPr>
              <a:t>of call-out teams and/or engineers </a:t>
            </a:r>
          </a:p>
          <a:p>
            <a:pPr marL="171450" lvl="0" indent="-171450">
              <a:buFont typeface="Arial" panose="020B0604020202020204" pitchFamily="34" charset="0"/>
              <a:buChar char="•"/>
            </a:pPr>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panose="020B0604020202020204" pitchFamily="34" charset="0"/>
              <a:buChar char="•"/>
            </a:pPr>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lvl="0"/>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panose="020B0604020202020204" pitchFamily="34" charset="0"/>
              <a:buChar char="•"/>
            </a:pPr>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panose="020B0604020202020204" pitchFamily="34" charset="0"/>
              <a:buChar char="•"/>
            </a:pPr>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panose="020B0604020202020204" pitchFamily="34" charset="0"/>
              <a:buChar char="•"/>
            </a:pPr>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id="{8F3C23E1-97EF-2B55-0CF5-AFC2ED61F587}"/>
              </a:ext>
            </a:extLst>
          </p:cNvPr>
          <p:cNvSpPr/>
          <p:nvPr/>
        </p:nvSpPr>
        <p:spPr>
          <a:xfrm>
            <a:off x="7681589" y="3551950"/>
            <a:ext cx="4116373" cy="12771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a:defRPr/>
            </a:pPr>
            <a:endPar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A </a:t>
            </a:r>
            <a:r>
              <a:rPr lang="en-GB" sz="1200" b="1">
                <a:solidFill>
                  <a:schemeClr val="tx2"/>
                </a:solidFill>
                <a:latin typeface="Verdana" panose="020B0604030504040204" pitchFamily="34" charset="0"/>
                <a:ea typeface="Verdana" panose="020B0604030504040204" pitchFamily="34" charset="0"/>
                <a:cs typeface="Verdana" panose="020B0604030504040204" pitchFamily="34" charset="0"/>
              </a:rPr>
              <a:t>lack of clarity </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about when visits will take place (e.g. exact times not given), adding to customer unease and stress</a:t>
            </a: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1730A9F7-DD73-4234-EE27-04A814D0177C}"/>
              </a:ext>
            </a:extLst>
          </p:cNvPr>
          <p:cNvSpPr/>
          <p:nvPr/>
        </p:nvSpPr>
        <p:spPr>
          <a:xfrm>
            <a:off x="900779" y="4976520"/>
            <a:ext cx="6681841" cy="10785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“The problem is these days when you ring the helpline you expect people to not care anymore. [My wastewater company] were mostly helpful and polite…</a:t>
            </a:r>
            <a:r>
              <a:rPr lang="en-US" sz="1200" b="1" i="1">
                <a:solidFill>
                  <a:schemeClr val="tx2"/>
                </a:solidFill>
              </a:rPr>
              <a:t>it felt like they cared, like they understood the predicament.”</a:t>
            </a:r>
          </a:p>
          <a:p>
            <a:pPr algn="ctr"/>
            <a:endParaRPr lang="en-US" sz="1200" i="1">
              <a:solidFill>
                <a:schemeClr val="tx2"/>
              </a:solidFill>
            </a:endParaRPr>
          </a:p>
          <a:p>
            <a:pPr algn="r"/>
            <a:r>
              <a:rPr lang="en-US" sz="1200">
                <a:solidFill>
                  <a:schemeClr val="tx2"/>
                </a:solidFill>
              </a:rPr>
              <a:t>Single incident, internal, low severity</a:t>
            </a:r>
          </a:p>
        </p:txBody>
      </p:sp>
      <p:sp>
        <p:nvSpPr>
          <p:cNvPr id="17" name="Rectangle 16">
            <a:extLst>
              <a:ext uri="{FF2B5EF4-FFF2-40B4-BE49-F238E27FC236}">
                <a16:creationId xmlns:a16="http://schemas.microsoft.com/office/drawing/2014/main" id="{D401D32E-79F3-0E26-937F-FA398F5DDB29}"/>
              </a:ext>
            </a:extLst>
          </p:cNvPr>
          <p:cNvSpPr/>
          <p:nvPr/>
        </p:nvSpPr>
        <p:spPr>
          <a:xfrm>
            <a:off x="7681587" y="4976273"/>
            <a:ext cx="4116373" cy="10785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“It was frustrating, trying to get through to them, and </a:t>
            </a:r>
            <a:r>
              <a:rPr lang="en-US" sz="1200" b="1" i="1">
                <a:solidFill>
                  <a:schemeClr val="tx2"/>
                </a:solidFill>
              </a:rPr>
              <a:t>not being given updates as to when they're coming out</a:t>
            </a:r>
            <a:r>
              <a:rPr lang="en-US" sz="1200" i="1">
                <a:solidFill>
                  <a:schemeClr val="tx2"/>
                </a:solidFill>
              </a:rPr>
              <a:t>.”</a:t>
            </a:r>
          </a:p>
          <a:p>
            <a:pPr algn="ctr"/>
            <a:endParaRPr lang="en-US" sz="1200" i="1">
              <a:solidFill>
                <a:schemeClr val="tx2"/>
              </a:solidFill>
            </a:endParaRPr>
          </a:p>
          <a:p>
            <a:pPr algn="r"/>
            <a:r>
              <a:rPr lang="en-US" sz="1200">
                <a:solidFill>
                  <a:schemeClr val="tx2"/>
                </a:solidFill>
              </a:rPr>
              <a:t>Single incident, external, medium severity</a:t>
            </a:r>
          </a:p>
        </p:txBody>
      </p:sp>
      <p:sp>
        <p:nvSpPr>
          <p:cNvPr id="3" name="Rectangle 2">
            <a:extLst>
              <a:ext uri="{FF2B5EF4-FFF2-40B4-BE49-F238E27FC236}">
                <a16:creationId xmlns:a16="http://schemas.microsoft.com/office/drawing/2014/main" id="{FF3BD735-D368-B012-BE25-7AF12F0CC9C9}"/>
              </a:ext>
            </a:extLst>
          </p:cNvPr>
          <p:cNvSpPr/>
          <p:nvPr/>
        </p:nvSpPr>
        <p:spPr>
          <a:xfrm>
            <a:off x="-13100" y="0"/>
            <a:ext cx="457193"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Communication</a:t>
            </a:r>
          </a:p>
        </p:txBody>
      </p:sp>
      <p:sp>
        <p:nvSpPr>
          <p:cNvPr id="7" name="Rectangle 6">
            <a:extLst>
              <a:ext uri="{FF2B5EF4-FFF2-40B4-BE49-F238E27FC236}">
                <a16:creationId xmlns:a16="http://schemas.microsoft.com/office/drawing/2014/main" id="{9A350F80-6BF3-9EC6-B480-EC52758CA438}"/>
              </a:ext>
            </a:extLst>
          </p:cNvPr>
          <p:cNvSpPr/>
          <p:nvPr/>
        </p:nvSpPr>
        <p:spPr>
          <a:xfrm>
            <a:off x="900779" y="2127133"/>
            <a:ext cx="1842420" cy="127743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Initial contact</a:t>
            </a:r>
          </a:p>
        </p:txBody>
      </p:sp>
      <p:sp>
        <p:nvSpPr>
          <p:cNvPr id="8" name="Rectangle 7">
            <a:extLst>
              <a:ext uri="{FF2B5EF4-FFF2-40B4-BE49-F238E27FC236}">
                <a16:creationId xmlns:a16="http://schemas.microsoft.com/office/drawing/2014/main" id="{C1481970-53A0-7ACC-DACC-EEA37DED40B2}"/>
              </a:ext>
            </a:extLst>
          </p:cNvPr>
          <p:cNvSpPr/>
          <p:nvPr/>
        </p:nvSpPr>
        <p:spPr>
          <a:xfrm>
            <a:off x="900779" y="3554817"/>
            <a:ext cx="1842420" cy="127743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Initial visit</a:t>
            </a:r>
          </a:p>
        </p:txBody>
      </p:sp>
      <p:sp>
        <p:nvSpPr>
          <p:cNvPr id="9" name="Rectangle 8">
            <a:extLst>
              <a:ext uri="{FF2B5EF4-FFF2-40B4-BE49-F238E27FC236}">
                <a16:creationId xmlns:a16="http://schemas.microsoft.com/office/drawing/2014/main" id="{52AA194D-21BB-023C-069D-1FD2D3F4B7CA}"/>
              </a:ext>
            </a:extLst>
          </p:cNvPr>
          <p:cNvSpPr/>
          <p:nvPr/>
        </p:nvSpPr>
        <p:spPr>
          <a:xfrm>
            <a:off x="2842169" y="2127380"/>
            <a:ext cx="4740450" cy="127718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The </a:t>
            </a: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accessibility</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 of their </a:t>
            </a:r>
            <a:r>
              <a:rPr lang="en-US" sz="1200">
                <a:solidFill>
                  <a:schemeClr val="tx2"/>
                </a:solidFill>
              </a:rPr>
              <a:t>wastewater</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 company</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 with most making contact via the phone, but some using email / online tools.</a:t>
            </a:r>
          </a:p>
          <a:p>
            <a:pPr marL="171450" indent="-171450">
              <a:buFont typeface="Arial" panose="020B0604020202020204" pitchFamily="34" charset="0"/>
              <a:buChar char="•"/>
            </a:pPr>
            <a:r>
              <a:rPr lang="en-GB" sz="1200" b="1">
                <a:solidFill>
                  <a:schemeClr val="tx2"/>
                </a:solidFill>
                <a:latin typeface="Verdana" panose="020B0604030504040204" pitchFamily="34" charset="0"/>
                <a:ea typeface="Verdana" panose="020B0604030504040204" pitchFamily="34" charset="0"/>
                <a:cs typeface="Verdana" panose="020B0604030504040204" pitchFamily="34" charset="0"/>
              </a:rPr>
              <a:t>Quick response times</a:t>
            </a:r>
          </a:p>
          <a:p>
            <a:pPr marL="171450" indent="-171450">
              <a:buFont typeface="Arial" panose="020B0604020202020204" pitchFamily="34" charset="0"/>
              <a:buChar char="•"/>
            </a:pPr>
            <a:r>
              <a:rPr lang="en-GB" sz="1200" b="1">
                <a:solidFill>
                  <a:schemeClr val="tx2"/>
                </a:solidFill>
                <a:latin typeface="Verdana" panose="020B0604030504040204" pitchFamily="34" charset="0"/>
                <a:ea typeface="Verdana" panose="020B0604030504040204" pitchFamily="34" charset="0"/>
                <a:cs typeface="Verdana" panose="020B0604030504040204" pitchFamily="34" charset="0"/>
              </a:rPr>
              <a:t>Professional and empathetic manners </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from customer service agents </a:t>
            </a:r>
          </a:p>
          <a:p>
            <a:pPr marL="171450" indent="-171450">
              <a:buFont typeface="Arial" panose="020B0604020202020204" pitchFamily="34" charset="0"/>
              <a:buChar char="•"/>
            </a:pPr>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10449105-69EA-E0AE-67D6-D6C9918F1B33}"/>
              </a:ext>
            </a:extLst>
          </p:cNvPr>
          <p:cNvSpPr/>
          <p:nvPr/>
        </p:nvSpPr>
        <p:spPr>
          <a:xfrm>
            <a:off x="7681587" y="2127380"/>
            <a:ext cx="4116375" cy="1277433"/>
          </a:xfrm>
          <a:prstGeom prst="rect">
            <a:avLst/>
          </a:prstGeom>
          <a:solidFill>
            <a:schemeClr val="accent3">
              <a:lumMod val="20000"/>
              <a:lumOff val="80000"/>
              <a:alpha val="3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[For a minority of customers only] </a:t>
            </a:r>
            <a:r>
              <a:rPr lang="en-GB" sz="1200" b="1">
                <a:solidFill>
                  <a:schemeClr val="tx2"/>
                </a:solidFill>
                <a:latin typeface="Verdana" panose="020B0604030504040204" pitchFamily="34" charset="0"/>
                <a:ea typeface="Verdana" panose="020B0604030504040204" pitchFamily="34" charset="0"/>
                <a:cs typeface="Verdana" panose="020B0604030504040204" pitchFamily="34" charset="0"/>
              </a:rPr>
              <a:t>Knowing that it was their </a:t>
            </a:r>
            <a:r>
              <a:rPr lang="en-US" sz="1200" b="1">
                <a:solidFill>
                  <a:schemeClr val="tx2"/>
                </a:solidFill>
              </a:rPr>
              <a:t>wastewater</a:t>
            </a:r>
            <a:r>
              <a:rPr lang="en-GB" sz="1200" b="1">
                <a:solidFill>
                  <a:schemeClr val="tx2"/>
                </a:solidFill>
                <a:latin typeface="Verdana" panose="020B0604030504040204" pitchFamily="34" charset="0"/>
                <a:ea typeface="Verdana" panose="020B0604030504040204" pitchFamily="34" charset="0"/>
                <a:cs typeface="Verdana" panose="020B0604030504040204" pitchFamily="34" charset="0"/>
              </a:rPr>
              <a:t> company they needed to contact</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 Some initially went to their local council, fire service or a plumber before being redirected to their </a:t>
            </a:r>
            <a:r>
              <a:rPr lang="en-US" sz="1200">
                <a:solidFill>
                  <a:schemeClr val="tx2"/>
                </a:solidFill>
              </a:rPr>
              <a:t>wastewater</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 company.</a:t>
            </a:r>
          </a:p>
          <a:p>
            <a:pPr marL="171450" indent="-171450">
              <a:buFont typeface="Arial" panose="020B0604020202020204" pitchFamily="34" charset="0"/>
              <a:buChar char="•"/>
            </a:pPr>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D9A1BA1C-1BFD-BA87-B938-E7B0FE779FE4}"/>
              </a:ext>
            </a:extLst>
          </p:cNvPr>
          <p:cNvSpPr txBox="1"/>
          <p:nvPr/>
        </p:nvSpPr>
        <p:spPr>
          <a:xfrm>
            <a:off x="2941139" y="1800787"/>
            <a:ext cx="3254388" cy="239747"/>
          </a:xfrm>
          <a:prstGeom prst="rect">
            <a:avLst/>
          </a:prstGeom>
          <a:noFill/>
        </p:spPr>
        <p:txBody>
          <a:bodyPr wrap="square" lIns="0" tIns="0" rIns="0" bIns="0" rtlCol="0">
            <a:noAutofit/>
          </a:bodyPr>
          <a:lstStyle/>
          <a:p>
            <a:pPr algn="l"/>
            <a:r>
              <a:rPr lang="en-US" sz="1200" b="1">
                <a:solidFill>
                  <a:schemeClr val="tx2"/>
                </a:solidFill>
              </a:rPr>
              <a:t>Customers are positive about:</a:t>
            </a:r>
          </a:p>
        </p:txBody>
      </p:sp>
      <p:sp>
        <p:nvSpPr>
          <p:cNvPr id="14" name="TextBox 13">
            <a:extLst>
              <a:ext uri="{FF2B5EF4-FFF2-40B4-BE49-F238E27FC236}">
                <a16:creationId xmlns:a16="http://schemas.microsoft.com/office/drawing/2014/main" id="{60FCF677-3A4A-7909-FF97-725CA2F23071}"/>
              </a:ext>
            </a:extLst>
          </p:cNvPr>
          <p:cNvSpPr txBox="1"/>
          <p:nvPr/>
        </p:nvSpPr>
        <p:spPr>
          <a:xfrm>
            <a:off x="7781731" y="1812508"/>
            <a:ext cx="3254388" cy="239747"/>
          </a:xfrm>
          <a:prstGeom prst="rect">
            <a:avLst/>
          </a:prstGeom>
          <a:noFill/>
        </p:spPr>
        <p:txBody>
          <a:bodyPr wrap="square" lIns="0" tIns="0" rIns="0" bIns="0" rtlCol="0">
            <a:noAutofit/>
          </a:bodyPr>
          <a:lstStyle/>
          <a:p>
            <a:pPr algn="l"/>
            <a:r>
              <a:rPr lang="en-US" sz="1200" b="1">
                <a:solidFill>
                  <a:schemeClr val="tx2"/>
                </a:solidFill>
              </a:rPr>
              <a:t>However, they cite problems with:</a:t>
            </a:r>
          </a:p>
        </p:txBody>
      </p:sp>
    </p:spTree>
    <p:extLst>
      <p:ext uri="{BB962C8B-B14F-4D97-AF65-F5344CB8AC3E}">
        <p14:creationId xmlns:p14="http://schemas.microsoft.com/office/powerpoint/2010/main" val="347798981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39E340-0465-2E02-1060-6A9375BD2B14}"/>
              </a:ext>
            </a:extLst>
          </p:cNvPr>
          <p:cNvSpPr/>
          <p:nvPr/>
        </p:nvSpPr>
        <p:spPr>
          <a:xfrm>
            <a:off x="835327" y="2738415"/>
            <a:ext cx="7025562" cy="4933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a:defRPr/>
            </a:pPr>
            <a:endPar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lvl="1" indent="-171450">
              <a:buFont typeface="Arial" panose="020B0604020202020204" pitchFamily="34" charset="0"/>
              <a:buChar char="•"/>
            </a:pPr>
            <a:r>
              <a:rPr lang="en-GB" sz="1200" b="1">
                <a:solidFill>
                  <a:schemeClr val="tx2"/>
                </a:solidFill>
                <a:latin typeface="Verdana" panose="020B0604030504040204" pitchFamily="34" charset="0"/>
                <a:ea typeface="Verdana" panose="020B0604030504040204" pitchFamily="34" charset="0"/>
                <a:cs typeface="Verdana" panose="020B0604030504040204" pitchFamily="34" charset="0"/>
              </a:rPr>
              <a:t>A lack of updates, </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where customers have to continuously chase their </a:t>
            </a:r>
            <a:r>
              <a:rPr lang="en-US" sz="1200">
                <a:solidFill>
                  <a:schemeClr val="tx2"/>
                </a:solidFill>
              </a:rPr>
              <a:t>wastewater</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 company for a response.</a:t>
            </a: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a:extLst>
              <a:ext uri="{FF2B5EF4-FFF2-40B4-BE49-F238E27FC236}">
                <a16:creationId xmlns:a16="http://schemas.microsoft.com/office/drawing/2014/main" id="{98EA0912-F707-31B1-ACE0-58127DFF070B}"/>
              </a:ext>
            </a:extLst>
          </p:cNvPr>
          <p:cNvSpPr/>
          <p:nvPr/>
        </p:nvSpPr>
        <p:spPr>
          <a:xfrm>
            <a:off x="835327" y="3423398"/>
            <a:ext cx="7025562" cy="8836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Poorly joined-up communication, </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for example customer IDs not being linked, and no case numbers for most, meaning customers hav</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e to repeat their story from scratch each time. </a:t>
            </a:r>
          </a:p>
          <a:p>
            <a:pPr marL="628650" lvl="1" indent="-171450">
              <a:buFont typeface="Arial" panose="020B0604020202020204" pitchFamily="34" charset="0"/>
              <a:buChar char="•"/>
            </a:pP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This puts the burden on the customer to keep a chronology of incidents and log of interaction with their </a:t>
            </a:r>
            <a:r>
              <a:rPr lang="en-US" sz="1200">
                <a:solidFill>
                  <a:schemeClr val="tx2"/>
                </a:solidFill>
              </a:rPr>
              <a:t>wastewater</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 company.</a:t>
            </a:r>
            <a:endPar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a:extLst>
              <a:ext uri="{FF2B5EF4-FFF2-40B4-BE49-F238E27FC236}">
                <a16:creationId xmlns:a16="http://schemas.microsoft.com/office/drawing/2014/main" id="{B8C8A0F0-DCC0-ED13-F71A-546819E86A72}"/>
              </a:ext>
            </a:extLst>
          </p:cNvPr>
          <p:cNvSpPr/>
          <p:nvPr/>
        </p:nvSpPr>
        <p:spPr>
          <a:xfrm>
            <a:off x="835326" y="4498600"/>
            <a:ext cx="7025561" cy="8836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a:defRPr/>
            </a:pPr>
            <a:endPar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No notice before agents visit the property</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 often resulting in call-out teams arriving while customers are out. </a:t>
            </a:r>
          </a:p>
          <a:p>
            <a:pPr marL="628650" lvl="1" indent="-171450">
              <a:buFont typeface="Arial" panose="020B0604020202020204" pitchFamily="34" charset="0"/>
              <a:buChar char="•"/>
            </a:pP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In some cases this means access can’t be gained to interior floods and visits have to be rescheduled, further delaying the process. </a:t>
            </a: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defRPr/>
            </a:pPr>
            <a:endParaRPr lang="en-GB" sz="1200" b="1">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id="{178170BA-8241-354B-59F2-C957B824C551}"/>
              </a:ext>
            </a:extLst>
          </p:cNvPr>
          <p:cNvSpPr/>
          <p:nvPr/>
        </p:nvSpPr>
        <p:spPr>
          <a:xfrm>
            <a:off x="835327" y="5573802"/>
            <a:ext cx="7025560" cy="8836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lang="en-GB" sz="1200" b="1">
                <a:solidFill>
                  <a:schemeClr val="tx2"/>
                </a:solidFill>
                <a:latin typeface="Verdana" panose="020B0604030504040204" pitchFamily="34" charset="0"/>
                <a:ea typeface="Verdana" panose="020B0604030504040204" pitchFamily="34" charset="0"/>
                <a:cs typeface="Verdana" panose="020B0604030504040204" pitchFamily="34" charset="0"/>
              </a:rPr>
              <a:t>Being provided with incorrect information </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either from their wastewater company or other organisations. </a:t>
            </a:r>
          </a:p>
          <a:p>
            <a:pPr marL="628650" lvl="1" indent="-171450">
              <a:buFont typeface="Arial" panose="020B0604020202020204" pitchFamily="34" charset="0"/>
              <a:buChar char="•"/>
              <a:defRPr/>
            </a:pP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This can relate to who they need to contact or what they are able to claim, but can also be in regard to their specific incident and its causes/ progress. </a:t>
            </a:r>
          </a:p>
        </p:txBody>
      </p:sp>
      <p:sp>
        <p:nvSpPr>
          <p:cNvPr id="6" name="Slide Number Placeholder 5">
            <a:extLst>
              <a:ext uri="{FF2B5EF4-FFF2-40B4-BE49-F238E27FC236}">
                <a16:creationId xmlns:a16="http://schemas.microsoft.com/office/drawing/2014/main" id="{4EA6A928-D6B8-0B6F-0146-5049F602B20B}"/>
              </a:ext>
            </a:extLst>
          </p:cNvPr>
          <p:cNvSpPr>
            <a:spLocks noGrp="1"/>
          </p:cNvSpPr>
          <p:nvPr>
            <p:ph type="sldNum" sz="quarter" idx="12"/>
          </p:nvPr>
        </p:nvSpPr>
        <p:spPr/>
        <p:txBody>
          <a:bodyPr/>
          <a:lstStyle/>
          <a:p>
            <a:fld id="{CBA53E11-492D-48B3-9F9B-09541CA2A39A}" type="slidenum">
              <a:rPr lang="en-GB" smtClean="0"/>
              <a:t>31</a:t>
            </a:fld>
            <a:endParaRPr lang="en-GB"/>
          </a:p>
        </p:txBody>
      </p:sp>
      <p:sp>
        <p:nvSpPr>
          <p:cNvPr id="4" name="Rectangle 3">
            <a:extLst>
              <a:ext uri="{FF2B5EF4-FFF2-40B4-BE49-F238E27FC236}">
                <a16:creationId xmlns:a16="http://schemas.microsoft.com/office/drawing/2014/main" id="{B57CF0F2-F18A-E95C-5129-D38A323A5A6E}"/>
              </a:ext>
            </a:extLst>
          </p:cNvPr>
          <p:cNvSpPr/>
          <p:nvPr/>
        </p:nvSpPr>
        <p:spPr>
          <a:xfrm>
            <a:off x="786188" y="1695325"/>
            <a:ext cx="7074701" cy="984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200" b="1">
                <a:solidFill>
                  <a:schemeClr val="tx2"/>
                </a:solidFill>
                <a:latin typeface="Verdana" panose="020B0604030504040204" pitchFamily="34" charset="0"/>
                <a:ea typeface="Verdana" panose="020B0604030504040204" pitchFamily="34" charset="0"/>
                <a:cs typeface="Verdana" panose="020B0604030504040204" pitchFamily="34" charset="0"/>
              </a:rPr>
              <a:t>Following initial positive interactions, v</a:t>
            </a: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ery few customers describe their </a:t>
            </a:r>
            <a:r>
              <a:rPr lang="en-US" sz="1200" b="1">
                <a:solidFill>
                  <a:schemeClr val="tx2"/>
                </a:solidFill>
              </a:rPr>
              <a:t>wastewater</a:t>
            </a: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 company as being proactive </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at stayin</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g in touch with</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 them during or following a flooding event or incident, leading to a strong sense of dissatisfaction. This is characterised by:</a:t>
            </a:r>
          </a:p>
        </p:txBody>
      </p:sp>
      <p:sp>
        <p:nvSpPr>
          <p:cNvPr id="8" name="TextBox 7">
            <a:extLst>
              <a:ext uri="{FF2B5EF4-FFF2-40B4-BE49-F238E27FC236}">
                <a16:creationId xmlns:a16="http://schemas.microsoft.com/office/drawing/2014/main" id="{E7DC27BE-6EEC-0368-A0FA-6EB82840CAE5}"/>
              </a:ext>
            </a:extLst>
          </p:cNvPr>
          <p:cNvSpPr txBox="1"/>
          <p:nvPr/>
        </p:nvSpPr>
        <p:spPr>
          <a:xfrm>
            <a:off x="4404575" y="2125014"/>
            <a:ext cx="0" cy="0"/>
          </a:xfrm>
          <a:prstGeom prst="rect">
            <a:avLst/>
          </a:prstGeom>
          <a:noFill/>
        </p:spPr>
        <p:txBody>
          <a:bodyPr wrap="none" lIns="0" tIns="0" rIns="0" bIns="0" rtlCol="0">
            <a:noAutofit/>
          </a:bodyPr>
          <a:lstStyle/>
          <a:p>
            <a:pPr algn="l"/>
            <a:endParaRPr lang="en-US" sz="1600">
              <a:solidFill>
                <a:schemeClr val="tx2"/>
              </a:solidFill>
            </a:endParaRPr>
          </a:p>
        </p:txBody>
      </p:sp>
      <p:sp>
        <p:nvSpPr>
          <p:cNvPr id="13" name="Rectangle 12">
            <a:extLst>
              <a:ext uri="{FF2B5EF4-FFF2-40B4-BE49-F238E27FC236}">
                <a16:creationId xmlns:a16="http://schemas.microsoft.com/office/drawing/2014/main" id="{2113D938-6368-838F-492E-03668CAD5943}"/>
              </a:ext>
            </a:extLst>
          </p:cNvPr>
          <p:cNvSpPr/>
          <p:nvPr/>
        </p:nvSpPr>
        <p:spPr>
          <a:xfrm>
            <a:off x="8004537" y="1698709"/>
            <a:ext cx="4031572" cy="215041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“Every time I called, and I referred to a previous conversation, their record wasn’t quite accurate. </a:t>
            </a:r>
            <a:r>
              <a:rPr lang="en-US" sz="1200" b="1" i="1">
                <a:solidFill>
                  <a:schemeClr val="tx2"/>
                </a:solidFill>
              </a:rPr>
              <a:t>There was always a new case ID</a:t>
            </a:r>
            <a:r>
              <a:rPr lang="en-US" sz="1200" i="1">
                <a:solidFill>
                  <a:schemeClr val="tx2"/>
                </a:solidFill>
              </a:rPr>
              <a:t>, I always spoke to someone different. There should be a dedicated person, it’s tiring; </a:t>
            </a:r>
            <a:r>
              <a:rPr lang="en-US" sz="1200" b="1" i="1">
                <a:solidFill>
                  <a:schemeClr val="tx2"/>
                </a:solidFill>
              </a:rPr>
              <a:t>I did not understand why they always gave a me a new case ID.</a:t>
            </a:r>
            <a:r>
              <a:rPr lang="en-US" sz="1200" i="1">
                <a:solidFill>
                  <a:schemeClr val="tx2"/>
                </a:solidFill>
              </a:rPr>
              <a:t>”</a:t>
            </a:r>
          </a:p>
          <a:p>
            <a:pPr algn="ctr"/>
            <a:endParaRPr lang="en-US" sz="1200" i="1">
              <a:solidFill>
                <a:schemeClr val="tx2"/>
              </a:solidFill>
            </a:endParaRPr>
          </a:p>
          <a:p>
            <a:pPr algn="r"/>
            <a:r>
              <a:rPr lang="en-US" sz="1200">
                <a:solidFill>
                  <a:schemeClr val="tx2"/>
                </a:solidFill>
              </a:rPr>
              <a:t>Multiple incidents, internal, very high severity</a:t>
            </a:r>
          </a:p>
        </p:txBody>
      </p:sp>
      <p:sp>
        <p:nvSpPr>
          <p:cNvPr id="14" name="Rectangle 13">
            <a:extLst>
              <a:ext uri="{FF2B5EF4-FFF2-40B4-BE49-F238E27FC236}">
                <a16:creationId xmlns:a16="http://schemas.microsoft.com/office/drawing/2014/main" id="{12A202B1-A2DF-6319-A7C2-5FD882C93B3E}"/>
              </a:ext>
            </a:extLst>
          </p:cNvPr>
          <p:cNvSpPr/>
          <p:nvPr/>
        </p:nvSpPr>
        <p:spPr>
          <a:xfrm>
            <a:off x="8004537" y="3947763"/>
            <a:ext cx="4031572" cy="215041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“It's more me chasing them. That's one thing I've really noticed. If they give me a date</a:t>
            </a:r>
            <a:r>
              <a:rPr lang="en-US" sz="1200" b="1" i="1">
                <a:solidFill>
                  <a:schemeClr val="tx2"/>
                </a:solidFill>
              </a:rPr>
              <a:t>, I'd expect them to give me a courtesy call or a text or something to say, ‘we're definitely coming out’, but there's just nothing. </a:t>
            </a:r>
            <a:r>
              <a:rPr lang="en-US" sz="1200" i="1">
                <a:solidFill>
                  <a:schemeClr val="tx2"/>
                </a:solidFill>
              </a:rPr>
              <a:t>And then I'll call them asking ‘are you still coming out?’, and they’ll say the job's been </a:t>
            </a:r>
            <a:r>
              <a:rPr lang="en-US" sz="1200" i="1" err="1">
                <a:solidFill>
                  <a:schemeClr val="tx2"/>
                </a:solidFill>
              </a:rPr>
              <a:t>deprioritised</a:t>
            </a:r>
            <a:r>
              <a:rPr lang="en-US" sz="1200" i="1">
                <a:solidFill>
                  <a:schemeClr val="tx2"/>
                </a:solidFill>
              </a:rPr>
              <a:t>. </a:t>
            </a:r>
            <a:r>
              <a:rPr lang="en-US" sz="1200" b="1" i="1">
                <a:solidFill>
                  <a:schemeClr val="tx2"/>
                </a:solidFill>
              </a:rPr>
              <a:t>So, if I didn't ring, you wouldn't tell me?</a:t>
            </a:r>
            <a:r>
              <a:rPr lang="en-US" sz="1200" i="1">
                <a:solidFill>
                  <a:schemeClr val="tx2"/>
                </a:solidFill>
              </a:rPr>
              <a:t>”</a:t>
            </a:r>
          </a:p>
          <a:p>
            <a:pPr algn="ctr"/>
            <a:endParaRPr lang="en-US" sz="1200" i="1">
              <a:solidFill>
                <a:schemeClr val="tx2"/>
              </a:solidFill>
            </a:endParaRPr>
          </a:p>
          <a:p>
            <a:pPr algn="r"/>
            <a:r>
              <a:rPr lang="en-US" sz="1200">
                <a:solidFill>
                  <a:schemeClr val="tx2"/>
                </a:solidFill>
              </a:rPr>
              <a:t>Multiple incidents, external, very high severity</a:t>
            </a:r>
          </a:p>
        </p:txBody>
      </p:sp>
      <p:sp>
        <p:nvSpPr>
          <p:cNvPr id="2" name="Title 1">
            <a:extLst>
              <a:ext uri="{FF2B5EF4-FFF2-40B4-BE49-F238E27FC236}">
                <a16:creationId xmlns:a16="http://schemas.microsoft.com/office/drawing/2014/main" id="{B5797F05-2F3A-8E26-2377-0DF4D5F7ACBD}"/>
              </a:ext>
            </a:extLst>
          </p:cNvPr>
          <p:cNvSpPr>
            <a:spLocks noGrp="1"/>
          </p:cNvSpPr>
          <p:nvPr>
            <p:ph type="title"/>
          </p:nvPr>
        </p:nvSpPr>
        <p:spPr>
          <a:xfrm>
            <a:off x="835327" y="273651"/>
            <a:ext cx="11094076" cy="1137580"/>
          </a:xfrm>
          <a:solidFill>
            <a:srgbClr val="FFFFFF">
              <a:alpha val="51373"/>
            </a:srgbClr>
          </a:solidFill>
        </p:spPr>
        <p:txBody>
          <a:bodyPr/>
          <a:lstStyle/>
          <a:p>
            <a:r>
              <a:rPr lang="en-US" sz="2800"/>
              <a:t>Positivity significantly drops off following initial contact</a:t>
            </a:r>
          </a:p>
        </p:txBody>
      </p:sp>
      <p:sp>
        <p:nvSpPr>
          <p:cNvPr id="11" name="Rectangle 10">
            <a:extLst>
              <a:ext uri="{FF2B5EF4-FFF2-40B4-BE49-F238E27FC236}">
                <a16:creationId xmlns:a16="http://schemas.microsoft.com/office/drawing/2014/main" id="{A46B1867-6C19-3B1B-8958-B3F3FB482070}"/>
              </a:ext>
            </a:extLst>
          </p:cNvPr>
          <p:cNvSpPr/>
          <p:nvPr/>
        </p:nvSpPr>
        <p:spPr>
          <a:xfrm>
            <a:off x="-13100" y="0"/>
            <a:ext cx="457193"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Communication</a:t>
            </a:r>
          </a:p>
        </p:txBody>
      </p:sp>
    </p:spTree>
    <p:extLst>
      <p:ext uri="{BB962C8B-B14F-4D97-AF65-F5344CB8AC3E}">
        <p14:creationId xmlns:p14="http://schemas.microsoft.com/office/powerpoint/2010/main" val="406455168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E592-74A7-D9D1-9625-963090FC8186}"/>
              </a:ext>
            </a:extLst>
          </p:cNvPr>
          <p:cNvSpPr>
            <a:spLocks noGrp="1"/>
          </p:cNvSpPr>
          <p:nvPr>
            <p:ph type="title"/>
          </p:nvPr>
        </p:nvSpPr>
        <p:spPr>
          <a:xfrm>
            <a:off x="725488" y="369790"/>
            <a:ext cx="10969625" cy="944562"/>
          </a:xfrm>
        </p:spPr>
        <p:txBody>
          <a:bodyPr/>
          <a:lstStyle/>
          <a:p>
            <a:r>
              <a:rPr lang="en-US" sz="2800"/>
              <a:t>For many, a lack of communication is the biggest frustration in the customer journey</a:t>
            </a:r>
          </a:p>
        </p:txBody>
      </p:sp>
      <p:sp>
        <p:nvSpPr>
          <p:cNvPr id="6" name="Slide Number Placeholder 5">
            <a:extLst>
              <a:ext uri="{FF2B5EF4-FFF2-40B4-BE49-F238E27FC236}">
                <a16:creationId xmlns:a16="http://schemas.microsoft.com/office/drawing/2014/main" id="{4D357CF6-8164-DFB6-601D-671ED215FDF3}"/>
              </a:ext>
            </a:extLst>
          </p:cNvPr>
          <p:cNvSpPr>
            <a:spLocks noGrp="1"/>
          </p:cNvSpPr>
          <p:nvPr>
            <p:ph type="sldNum" sz="quarter" idx="12"/>
          </p:nvPr>
        </p:nvSpPr>
        <p:spPr/>
        <p:txBody>
          <a:bodyPr/>
          <a:lstStyle/>
          <a:p>
            <a:fld id="{CBA53E11-492D-48B3-9F9B-09541CA2A39A}" type="slidenum">
              <a:rPr lang="en-GB" smtClean="0"/>
              <a:t>32</a:t>
            </a:fld>
            <a:endParaRPr lang="en-GB"/>
          </a:p>
        </p:txBody>
      </p:sp>
      <p:sp>
        <p:nvSpPr>
          <p:cNvPr id="16" name="TextBox 15">
            <a:extLst>
              <a:ext uri="{FF2B5EF4-FFF2-40B4-BE49-F238E27FC236}">
                <a16:creationId xmlns:a16="http://schemas.microsoft.com/office/drawing/2014/main" id="{AA050EB7-4DE4-8A8E-97B8-1683D23466B1}"/>
              </a:ext>
            </a:extLst>
          </p:cNvPr>
          <p:cNvSpPr txBox="1"/>
          <p:nvPr/>
        </p:nvSpPr>
        <p:spPr>
          <a:xfrm>
            <a:off x="1017389" y="2099309"/>
            <a:ext cx="10818119" cy="509113"/>
          </a:xfrm>
          <a:prstGeom prst="rect">
            <a:avLst/>
          </a:prstGeom>
          <a:solidFill>
            <a:schemeClr val="bg2">
              <a:lumMod val="60000"/>
              <a:lumOff val="40000"/>
            </a:schemeClr>
          </a:solidFill>
        </p:spPr>
        <p:txBody>
          <a:bodyPr wrap="square" lIns="0" tIns="0" rIns="0" bIns="0" rtlCol="0" anchor="ctr">
            <a:noAutofit/>
          </a:bodyPr>
          <a:lstStyle/>
          <a:p>
            <a:pPr algn="ctr"/>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Poor communication leads to a variety of issues for customers…</a:t>
            </a:r>
          </a:p>
        </p:txBody>
      </p:sp>
      <p:sp>
        <p:nvSpPr>
          <p:cNvPr id="17" name="Rounded Rectangle 16">
            <a:extLst>
              <a:ext uri="{FF2B5EF4-FFF2-40B4-BE49-F238E27FC236}">
                <a16:creationId xmlns:a16="http://schemas.microsoft.com/office/drawing/2014/main" id="{8D7D7953-E74A-7059-C027-9A9ED530DA14}"/>
              </a:ext>
            </a:extLst>
          </p:cNvPr>
          <p:cNvSpPr/>
          <p:nvPr/>
        </p:nvSpPr>
        <p:spPr>
          <a:xfrm>
            <a:off x="1017389" y="2793566"/>
            <a:ext cx="3536779" cy="281440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A perception that there is a lack of empathy</a:t>
            </a:r>
          </a:p>
          <a:p>
            <a:pPr algn="ctr"/>
            <a:endParaRPr lang="en-US" sz="1200" b="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lgn="ct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Poor communication makes </a:t>
            </a:r>
            <a:r>
              <a:rPr lang="en-US" sz="1200">
                <a:solidFill>
                  <a:schemeClr val="tx2"/>
                </a:solidFill>
              </a:rPr>
              <a:t>wastewater</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 company appear </a:t>
            </a: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unsympathetic or disinterested </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and places the responsibility on the customer to get updates and ensure progress is being made. </a:t>
            </a:r>
          </a:p>
        </p:txBody>
      </p:sp>
      <p:sp>
        <p:nvSpPr>
          <p:cNvPr id="18" name="Rounded Rectangle 17">
            <a:extLst>
              <a:ext uri="{FF2B5EF4-FFF2-40B4-BE49-F238E27FC236}">
                <a16:creationId xmlns:a16="http://schemas.microsoft.com/office/drawing/2014/main" id="{2B293434-E29A-E6D2-72C1-3EAB673370F1}"/>
              </a:ext>
            </a:extLst>
          </p:cNvPr>
          <p:cNvSpPr/>
          <p:nvPr/>
        </p:nvSpPr>
        <p:spPr>
          <a:xfrm>
            <a:off x="4658059" y="2793567"/>
            <a:ext cx="3536779" cy="281440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Processes taking longer than they shoul</a:t>
            </a:r>
            <a:r>
              <a:rPr lang="en-GB" sz="1200" b="1">
                <a:solidFill>
                  <a:schemeClr val="tx2"/>
                </a:solidFill>
                <a:latin typeface="Verdana" panose="020B0604030504040204" pitchFamily="34" charset="0"/>
                <a:ea typeface="Verdana" panose="020B0604030504040204" pitchFamily="34" charset="0"/>
                <a:cs typeface="Verdana" panose="020B0604030504040204" pitchFamily="34" charset="0"/>
              </a:rPr>
              <a:t>d</a:t>
            </a:r>
          </a:p>
          <a:p>
            <a:pPr algn="ctr"/>
            <a:endPar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lgn="ct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Recontacting </a:t>
            </a:r>
            <a:r>
              <a:rPr lang="en-US" sz="1200">
                <a:solidFill>
                  <a:schemeClr val="tx2"/>
                </a:solidFill>
              </a:rPr>
              <a:t>wastewater</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 companies is often </a:t>
            </a: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slow and frustrating,</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 made worse by </a:t>
            </a: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not having a single point of contact</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 leaving customers to repeat their story each time. </a:t>
            </a:r>
          </a:p>
        </p:txBody>
      </p:sp>
      <p:sp>
        <p:nvSpPr>
          <p:cNvPr id="19" name="Rounded Rectangle 18">
            <a:extLst>
              <a:ext uri="{FF2B5EF4-FFF2-40B4-BE49-F238E27FC236}">
                <a16:creationId xmlns:a16="http://schemas.microsoft.com/office/drawing/2014/main" id="{0933821D-B98A-DA4D-4647-4A479B0EA345}"/>
              </a:ext>
            </a:extLst>
          </p:cNvPr>
          <p:cNvSpPr/>
          <p:nvPr/>
        </p:nvSpPr>
        <p:spPr>
          <a:xfrm>
            <a:off x="8298729" y="2793565"/>
            <a:ext cx="3536779" cy="281440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In some cases, customers feel that it is not worth their while to continue </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where it is felt to require</a:t>
            </a: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 too much time or effort </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on their behalf to make progress. </a:t>
            </a:r>
          </a:p>
          <a:p>
            <a:pPr algn="ctr"/>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This is overshadowed by the feeling that even with this effort, their wastewater company will not help them.</a:t>
            </a:r>
          </a:p>
        </p:txBody>
      </p:sp>
      <p:sp>
        <p:nvSpPr>
          <p:cNvPr id="4" name="Rectangle 3">
            <a:extLst>
              <a:ext uri="{FF2B5EF4-FFF2-40B4-BE49-F238E27FC236}">
                <a16:creationId xmlns:a16="http://schemas.microsoft.com/office/drawing/2014/main" id="{71243959-9695-4B95-7891-39809C7EBD9F}"/>
              </a:ext>
            </a:extLst>
          </p:cNvPr>
          <p:cNvSpPr/>
          <p:nvPr/>
        </p:nvSpPr>
        <p:spPr>
          <a:xfrm>
            <a:off x="-13100" y="0"/>
            <a:ext cx="457193"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Communication</a:t>
            </a:r>
          </a:p>
        </p:txBody>
      </p:sp>
    </p:spTree>
    <p:extLst>
      <p:ext uri="{BB962C8B-B14F-4D97-AF65-F5344CB8AC3E}">
        <p14:creationId xmlns:p14="http://schemas.microsoft.com/office/powerpoint/2010/main" val="412025472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looded room with chairs and buckets">
            <a:extLst>
              <a:ext uri="{FF2B5EF4-FFF2-40B4-BE49-F238E27FC236}">
                <a16:creationId xmlns:a16="http://schemas.microsoft.com/office/drawing/2014/main" id="{E090E704-B93E-3A0E-507F-EC3E9E1A4915}"/>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30996"/>
          <a:stretch/>
        </p:blipFill>
        <p:spPr>
          <a:xfrm>
            <a:off x="6124577" y="-3544"/>
            <a:ext cx="6080203" cy="6858000"/>
          </a:xfrm>
          <a:prstGeom prst="rect">
            <a:avLst/>
          </a:prstGeom>
        </p:spPr>
      </p:pic>
      <p:sp>
        <p:nvSpPr>
          <p:cNvPr id="6" name="Slide Number Placeholder 5">
            <a:extLst>
              <a:ext uri="{FF2B5EF4-FFF2-40B4-BE49-F238E27FC236}">
                <a16:creationId xmlns:a16="http://schemas.microsoft.com/office/drawing/2014/main" id="{B15E97DE-FB93-53B1-D8EE-F571DACBFF2E}"/>
              </a:ext>
            </a:extLst>
          </p:cNvPr>
          <p:cNvSpPr>
            <a:spLocks noGrp="1"/>
          </p:cNvSpPr>
          <p:nvPr>
            <p:ph type="sldNum" sz="quarter" idx="12"/>
          </p:nvPr>
        </p:nvSpPr>
        <p:spPr/>
        <p:txBody>
          <a:bodyPr/>
          <a:lstStyle/>
          <a:p>
            <a:fld id="{CBA53E11-492D-48B3-9F9B-09541CA2A39A}" type="slidenum">
              <a:rPr lang="en-GB" smtClean="0"/>
              <a:t>33</a:t>
            </a:fld>
            <a:endParaRPr lang="en-GB"/>
          </a:p>
        </p:txBody>
      </p:sp>
      <p:sp>
        <p:nvSpPr>
          <p:cNvPr id="17" name="TextBox 16">
            <a:extLst>
              <a:ext uri="{FF2B5EF4-FFF2-40B4-BE49-F238E27FC236}">
                <a16:creationId xmlns:a16="http://schemas.microsoft.com/office/drawing/2014/main" id="{B9A292DB-95BF-E2D0-4584-AE4FFFFAA0CA}"/>
              </a:ext>
            </a:extLst>
          </p:cNvPr>
          <p:cNvSpPr txBox="1"/>
          <p:nvPr/>
        </p:nvSpPr>
        <p:spPr>
          <a:xfrm>
            <a:off x="487680" y="6501236"/>
            <a:ext cx="8066314" cy="261610"/>
          </a:xfrm>
          <a:prstGeom prst="rect">
            <a:avLst/>
          </a:prstGeom>
          <a:noFill/>
        </p:spPr>
        <p:txBody>
          <a:bodyPr wrap="square" rtlCol="0">
            <a:spAutoFit/>
          </a:bodyPr>
          <a:lstStyle/>
          <a:p>
            <a:r>
              <a:rPr lang="en-US" sz="1050" i="1">
                <a:solidFill>
                  <a:schemeClr val="tx2"/>
                </a:solidFill>
              </a:rPr>
              <a:t>*Names have been changed to protect anonymity. </a:t>
            </a:r>
          </a:p>
        </p:txBody>
      </p:sp>
      <p:sp>
        <p:nvSpPr>
          <p:cNvPr id="10" name="Rectangle 9">
            <a:extLst>
              <a:ext uri="{FF2B5EF4-FFF2-40B4-BE49-F238E27FC236}">
                <a16:creationId xmlns:a16="http://schemas.microsoft.com/office/drawing/2014/main" id="{D6927004-9365-F8B8-06D7-D41183F2723F}"/>
              </a:ext>
            </a:extLst>
          </p:cNvPr>
          <p:cNvSpPr/>
          <p:nvPr/>
        </p:nvSpPr>
        <p:spPr>
          <a:xfrm>
            <a:off x="649037" y="532056"/>
            <a:ext cx="5242019" cy="915604"/>
          </a:xfrm>
          <a:prstGeom prst="rect">
            <a:avLst/>
          </a:prstGeom>
          <a:solidFill>
            <a:schemeClr val="bg2">
              <a:lumMod val="40000"/>
              <a:lumOff val="60000"/>
            </a:schemeClr>
          </a:solidFill>
          <a:ln w="34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*Amelia </a:t>
            </a:r>
            <a:r>
              <a:rPr lang="en-US" sz="1200">
                <a:solidFill>
                  <a:schemeClr val="tx2"/>
                </a:solidFill>
              </a:rPr>
              <a:t>lives with her boyfriend and their dogs in a basement flat they rent. She experienced a one-off incident, but the impacts of that incident are on-going.</a:t>
            </a:r>
          </a:p>
        </p:txBody>
      </p:sp>
      <p:sp>
        <p:nvSpPr>
          <p:cNvPr id="18" name="TextBox 17">
            <a:extLst>
              <a:ext uri="{FF2B5EF4-FFF2-40B4-BE49-F238E27FC236}">
                <a16:creationId xmlns:a16="http://schemas.microsoft.com/office/drawing/2014/main" id="{0D4D4900-5EF5-31C7-80DA-E74D688878A5}"/>
              </a:ext>
            </a:extLst>
          </p:cNvPr>
          <p:cNvSpPr txBox="1"/>
          <p:nvPr/>
        </p:nvSpPr>
        <p:spPr>
          <a:xfrm>
            <a:off x="649037" y="1447660"/>
            <a:ext cx="5242019" cy="2308324"/>
          </a:xfrm>
          <a:prstGeom prst="rect">
            <a:avLst/>
          </a:prstGeom>
          <a:noFill/>
        </p:spPr>
        <p:txBody>
          <a:bodyPr wrap="square">
            <a:spAutoFit/>
          </a:bodyPr>
          <a:lstStyle/>
          <a:p>
            <a:r>
              <a:rPr lang="en-US" sz="1200">
                <a:solidFill>
                  <a:schemeClr val="tx2"/>
                </a:solidFill>
              </a:rPr>
              <a:t>Amelia woke up in the middle of the night to find </a:t>
            </a:r>
            <a:r>
              <a:rPr lang="en-US" sz="1200" b="1">
                <a:solidFill>
                  <a:schemeClr val="tx2"/>
                </a:solidFill>
              </a:rPr>
              <a:t>a foot of water flooding her flat. </a:t>
            </a:r>
            <a:r>
              <a:rPr lang="en-US" sz="1200">
                <a:solidFill>
                  <a:schemeClr val="tx2"/>
                </a:solidFill>
              </a:rPr>
              <a:t>Panicked, they moved out of the flat that night, </a:t>
            </a:r>
            <a:r>
              <a:rPr lang="en-US" sz="1200" b="1">
                <a:solidFill>
                  <a:schemeClr val="tx2"/>
                </a:solidFill>
              </a:rPr>
              <a:t>collecting the belongings </a:t>
            </a:r>
            <a:r>
              <a:rPr lang="en-US" sz="1200">
                <a:solidFill>
                  <a:schemeClr val="tx2"/>
                </a:solidFill>
              </a:rPr>
              <a:t>they could over the next week.</a:t>
            </a:r>
          </a:p>
          <a:p>
            <a:endParaRPr lang="en-US" sz="1200" b="1">
              <a:solidFill>
                <a:schemeClr val="tx2"/>
              </a:solidFill>
            </a:endParaRPr>
          </a:p>
          <a:p>
            <a:r>
              <a:rPr lang="en-US" sz="1200">
                <a:solidFill>
                  <a:schemeClr val="tx2"/>
                </a:solidFill>
              </a:rPr>
              <a:t>Amelia reported the incident to her wastewater company, who said they would investigate the cause of the flood. </a:t>
            </a:r>
          </a:p>
          <a:p>
            <a:endParaRPr lang="en-US" sz="1200">
              <a:solidFill>
                <a:schemeClr val="tx2"/>
              </a:solidFill>
            </a:endParaRPr>
          </a:p>
          <a:p>
            <a:r>
              <a:rPr lang="en-US" sz="1200">
                <a:solidFill>
                  <a:schemeClr val="tx2"/>
                </a:solidFill>
              </a:rPr>
              <a:t>Over the following months she received </a:t>
            </a:r>
            <a:r>
              <a:rPr lang="en-US" sz="1200" b="1">
                <a:solidFill>
                  <a:schemeClr val="tx2"/>
                </a:solidFill>
              </a:rPr>
              <a:t>confusing and conflicting communications </a:t>
            </a:r>
            <a:r>
              <a:rPr lang="en-US" sz="1200">
                <a:solidFill>
                  <a:schemeClr val="tx2"/>
                </a:solidFill>
              </a:rPr>
              <a:t>including</a:t>
            </a:r>
            <a:r>
              <a:rPr lang="en-US" sz="1200" b="1">
                <a:solidFill>
                  <a:schemeClr val="tx2"/>
                </a:solidFill>
              </a:rPr>
              <a:t>:</a:t>
            </a:r>
          </a:p>
          <a:p>
            <a:endParaRPr lang="en-US" sz="1200" b="1">
              <a:solidFill>
                <a:schemeClr val="tx2"/>
              </a:solidFill>
            </a:endParaRPr>
          </a:p>
          <a:p>
            <a:endParaRPr lang="en-US" sz="1200" b="1">
              <a:solidFill>
                <a:schemeClr val="tx2"/>
              </a:solidFill>
            </a:endParaRPr>
          </a:p>
        </p:txBody>
      </p:sp>
      <p:sp>
        <p:nvSpPr>
          <p:cNvPr id="20" name="Rounded Rectangle 19">
            <a:extLst>
              <a:ext uri="{FF2B5EF4-FFF2-40B4-BE49-F238E27FC236}">
                <a16:creationId xmlns:a16="http://schemas.microsoft.com/office/drawing/2014/main" id="{8D8B0C83-7BB8-E3CC-B5E5-38DFEE84FBFA}"/>
              </a:ext>
            </a:extLst>
          </p:cNvPr>
          <p:cNvSpPr/>
          <p:nvPr/>
        </p:nvSpPr>
        <p:spPr>
          <a:xfrm>
            <a:off x="649037" y="3567229"/>
            <a:ext cx="5242019" cy="52177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Claiming there were no other issues in the area</a:t>
            </a:r>
            <a:r>
              <a:rPr lang="en-US" sz="1200">
                <a:solidFill>
                  <a:schemeClr val="tx2"/>
                </a:solidFill>
              </a:rPr>
              <a:t>, although Amelia had seen that her whole road was flooded.</a:t>
            </a:r>
          </a:p>
        </p:txBody>
      </p:sp>
      <p:sp>
        <p:nvSpPr>
          <p:cNvPr id="22" name="Rounded Rectangle 21">
            <a:extLst>
              <a:ext uri="{FF2B5EF4-FFF2-40B4-BE49-F238E27FC236}">
                <a16:creationId xmlns:a16="http://schemas.microsoft.com/office/drawing/2014/main" id="{64AB266C-1BB6-BC27-017C-9E0C0E8B3D4C}"/>
              </a:ext>
            </a:extLst>
          </p:cNvPr>
          <p:cNvSpPr/>
          <p:nvPr/>
        </p:nvSpPr>
        <p:spPr>
          <a:xfrm>
            <a:off x="649037" y="4192292"/>
            <a:ext cx="5242019" cy="65617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Telling her the debris on her property was from the initial incident</a:t>
            </a:r>
            <a:r>
              <a:rPr lang="en-US" sz="1200">
                <a:solidFill>
                  <a:schemeClr val="tx2"/>
                </a:solidFill>
              </a:rPr>
              <a:t>, even though she had witnessed ‘mini floods’ each time she had visited her property.</a:t>
            </a:r>
          </a:p>
        </p:txBody>
      </p:sp>
      <p:sp>
        <p:nvSpPr>
          <p:cNvPr id="24" name="Rounded Rectangle 23">
            <a:extLst>
              <a:ext uri="{FF2B5EF4-FFF2-40B4-BE49-F238E27FC236}">
                <a16:creationId xmlns:a16="http://schemas.microsoft.com/office/drawing/2014/main" id="{C90BF1F7-0545-233F-61A2-C20815E81D79}"/>
              </a:ext>
            </a:extLst>
          </p:cNvPr>
          <p:cNvSpPr/>
          <p:nvPr/>
        </p:nvSpPr>
        <p:spPr>
          <a:xfrm>
            <a:off x="649037" y="4951754"/>
            <a:ext cx="5242019" cy="6265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Continuously cancelling scheduled visits</a:t>
            </a:r>
            <a:r>
              <a:rPr lang="en-US" sz="1200">
                <a:solidFill>
                  <a:schemeClr val="tx2"/>
                </a:solidFill>
              </a:rPr>
              <a:t>, often with very little notice, which was particularly inconvenient as Amelia wasn’t living in the property. </a:t>
            </a:r>
          </a:p>
        </p:txBody>
      </p:sp>
      <p:sp>
        <p:nvSpPr>
          <p:cNvPr id="26" name="Rounded Rectangle 25">
            <a:extLst>
              <a:ext uri="{FF2B5EF4-FFF2-40B4-BE49-F238E27FC236}">
                <a16:creationId xmlns:a16="http://schemas.microsoft.com/office/drawing/2014/main" id="{4D568611-C5D7-6686-3610-9CFFC6F56B1A}"/>
              </a:ext>
            </a:extLst>
          </p:cNvPr>
          <p:cNvSpPr/>
          <p:nvPr/>
        </p:nvSpPr>
        <p:spPr>
          <a:xfrm>
            <a:off x="649037" y="5681551"/>
            <a:ext cx="5242019" cy="58782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Giving her multiple case numbers for the same incident</a:t>
            </a:r>
            <a:r>
              <a:rPr lang="en-US" sz="1200">
                <a:solidFill>
                  <a:schemeClr val="tx2"/>
                </a:solidFill>
              </a:rPr>
              <a:t>, making it more difficult for her to sort things out with her landlord and insurance company.</a:t>
            </a:r>
          </a:p>
        </p:txBody>
      </p:sp>
      <p:sp>
        <p:nvSpPr>
          <p:cNvPr id="11" name="Rounded Rectangular Callout 10">
            <a:extLst>
              <a:ext uri="{FF2B5EF4-FFF2-40B4-BE49-F238E27FC236}">
                <a16:creationId xmlns:a16="http://schemas.microsoft.com/office/drawing/2014/main" id="{2CA0E4BF-2A7F-59B3-1B4F-9D46837001C7}"/>
              </a:ext>
            </a:extLst>
          </p:cNvPr>
          <p:cNvSpPr/>
          <p:nvPr/>
        </p:nvSpPr>
        <p:spPr>
          <a:xfrm flipH="1">
            <a:off x="6590968" y="532056"/>
            <a:ext cx="5090268" cy="1527909"/>
          </a:xfrm>
          <a:prstGeom prst="wedgeRectCallout">
            <a:avLst>
              <a:gd name="adj1" fmla="val 23650"/>
              <a:gd name="adj2" fmla="val 72688"/>
            </a:avLst>
          </a:prstGeom>
          <a:solidFill>
            <a:schemeClr val="bg2">
              <a:lumMod val="40000"/>
              <a:lumOff val="60000"/>
            </a:schemeClr>
          </a:solidFill>
          <a:ln w="34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a:t>
            </a:r>
            <a:r>
              <a:rPr lang="en-US" sz="1200" b="1" i="1">
                <a:solidFill>
                  <a:schemeClr val="tx2"/>
                </a:solidFill>
              </a:rPr>
              <a:t>Communications] were jumbled or incomplete </a:t>
            </a:r>
            <a:r>
              <a:rPr lang="en-US" sz="1200" i="1">
                <a:solidFill>
                  <a:schemeClr val="tx2"/>
                </a:solidFill>
              </a:rPr>
              <a:t>and didn't make sense. I had a lot of back and forth, lots of disinformation, where </a:t>
            </a:r>
            <a:r>
              <a:rPr lang="en-US" sz="1200" b="1" i="1">
                <a:solidFill>
                  <a:schemeClr val="tx2"/>
                </a:solidFill>
              </a:rPr>
              <a:t>correspondence doesn't match what happened on the day.</a:t>
            </a:r>
            <a:r>
              <a:rPr lang="en-US" sz="1200" i="1">
                <a:solidFill>
                  <a:schemeClr val="tx2"/>
                </a:solidFill>
              </a:rPr>
              <a:t> So, when I was going through emails it was really confusing and sometimes case numbers are different; </a:t>
            </a:r>
            <a:r>
              <a:rPr lang="en-US" sz="1200" b="1" i="1">
                <a:solidFill>
                  <a:schemeClr val="tx2"/>
                </a:solidFill>
              </a:rPr>
              <a:t>I have 3 different ones for my incident alone</a:t>
            </a:r>
            <a:r>
              <a:rPr lang="en-US" sz="1200" i="1">
                <a:solidFill>
                  <a:schemeClr val="tx2"/>
                </a:solidFill>
              </a:rPr>
              <a:t>.”</a:t>
            </a:r>
          </a:p>
        </p:txBody>
      </p:sp>
      <p:sp>
        <p:nvSpPr>
          <p:cNvPr id="2" name="Rectangle 1">
            <a:extLst>
              <a:ext uri="{FF2B5EF4-FFF2-40B4-BE49-F238E27FC236}">
                <a16:creationId xmlns:a16="http://schemas.microsoft.com/office/drawing/2014/main" id="{12EC5F29-4446-0696-8944-D3F2758F2A72}"/>
              </a:ext>
            </a:extLst>
          </p:cNvPr>
          <p:cNvSpPr/>
          <p:nvPr/>
        </p:nvSpPr>
        <p:spPr>
          <a:xfrm>
            <a:off x="-13100" y="0"/>
            <a:ext cx="457193"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Communication</a:t>
            </a:r>
          </a:p>
        </p:txBody>
      </p:sp>
      <p:sp>
        <p:nvSpPr>
          <p:cNvPr id="4" name="Rectangle 3">
            <a:extLst>
              <a:ext uri="{FF2B5EF4-FFF2-40B4-BE49-F238E27FC236}">
                <a16:creationId xmlns:a16="http://schemas.microsoft.com/office/drawing/2014/main" id="{2D2E31CD-1A76-C5E2-5954-EACA30B5DB1C}"/>
              </a:ext>
            </a:extLst>
          </p:cNvPr>
          <p:cNvSpPr/>
          <p:nvPr/>
        </p:nvSpPr>
        <p:spPr>
          <a:xfrm>
            <a:off x="0" y="5"/>
            <a:ext cx="12204780" cy="429009"/>
          </a:xfrm>
          <a:prstGeom prst="rect">
            <a:avLst/>
          </a:prstGeom>
          <a:solidFill>
            <a:srgbClr val="DF9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*Amelia’s experience</a:t>
            </a:r>
            <a:endParaRPr lang="en-US" sz="1600" dirty="0">
              <a:solidFill>
                <a:schemeClr val="bg1"/>
              </a:solidFill>
            </a:endParaRPr>
          </a:p>
        </p:txBody>
      </p:sp>
    </p:spTree>
    <p:extLst>
      <p:ext uri="{BB962C8B-B14F-4D97-AF65-F5344CB8AC3E}">
        <p14:creationId xmlns:p14="http://schemas.microsoft.com/office/powerpoint/2010/main" val="292296106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ular Callout 10">
            <a:extLst>
              <a:ext uri="{FF2B5EF4-FFF2-40B4-BE49-F238E27FC236}">
                <a16:creationId xmlns:a16="http://schemas.microsoft.com/office/drawing/2014/main" id="{5D944298-C514-7EE3-2A66-AF5B73412035}"/>
              </a:ext>
            </a:extLst>
          </p:cNvPr>
          <p:cNvSpPr/>
          <p:nvPr/>
        </p:nvSpPr>
        <p:spPr>
          <a:xfrm>
            <a:off x="926656" y="602878"/>
            <a:ext cx="6153016" cy="1258608"/>
          </a:xfrm>
          <a:prstGeom prst="wedgeRectCallout">
            <a:avLst>
              <a:gd name="adj1" fmla="val -36318"/>
              <a:gd name="adj2" fmla="val 68910"/>
            </a:avLst>
          </a:prstGeom>
          <a:solidFill>
            <a:srgbClr val="F5F5F5"/>
          </a:solidFill>
          <a:ln w="34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r>
              <a:rPr lang="en-US" sz="1200" i="1">
                <a:solidFill>
                  <a:schemeClr val="tx2"/>
                </a:solidFill>
              </a:rPr>
              <a:t>“</a:t>
            </a:r>
            <a:r>
              <a:rPr lang="en-US" sz="1200" b="1" i="1">
                <a:solidFill>
                  <a:schemeClr val="tx2"/>
                </a:solidFill>
              </a:rPr>
              <a:t>There was really terrible, terrible, terrible communication…it felt like there was a lack of sympathy</a:t>
            </a:r>
            <a:r>
              <a:rPr lang="en-US" sz="1200" i="1">
                <a:solidFill>
                  <a:schemeClr val="tx2"/>
                </a:solidFill>
              </a:rPr>
              <a:t>. It was a huge disruption for lots of people, the whole procedure is painful already, but having to deal with the water company adds another layer to it.”</a:t>
            </a:r>
          </a:p>
          <a:p>
            <a:pPr algn="ctr"/>
            <a:endParaRPr lang="en-US" sz="1200" i="1">
              <a:solidFill>
                <a:schemeClr val="tx2"/>
              </a:solidFill>
            </a:endParaRPr>
          </a:p>
          <a:p>
            <a:pPr algn="r"/>
            <a:r>
              <a:rPr lang="en-US" sz="1200">
                <a:solidFill>
                  <a:schemeClr val="tx2"/>
                </a:solidFill>
              </a:rPr>
              <a:t>Multiple incidents, internal, very high severity</a:t>
            </a:r>
          </a:p>
        </p:txBody>
      </p:sp>
      <p:sp>
        <p:nvSpPr>
          <p:cNvPr id="6" name="Slide Number Placeholder 5">
            <a:extLst>
              <a:ext uri="{FF2B5EF4-FFF2-40B4-BE49-F238E27FC236}">
                <a16:creationId xmlns:a16="http://schemas.microsoft.com/office/drawing/2014/main" id="{7BF026C6-3EAB-C518-20B2-C10B2B6C239D}"/>
              </a:ext>
            </a:extLst>
          </p:cNvPr>
          <p:cNvSpPr>
            <a:spLocks noGrp="1"/>
          </p:cNvSpPr>
          <p:nvPr>
            <p:ph type="sldNum" sz="quarter" idx="12"/>
          </p:nvPr>
        </p:nvSpPr>
        <p:spPr/>
        <p:txBody>
          <a:bodyPr/>
          <a:lstStyle/>
          <a:p>
            <a:fld id="{CBA53E11-492D-48B3-9F9B-09541CA2A39A}" type="slidenum">
              <a:rPr lang="en-GB" smtClean="0"/>
              <a:t>34</a:t>
            </a:fld>
            <a:endParaRPr lang="en-GB"/>
          </a:p>
        </p:txBody>
      </p:sp>
      <p:sp>
        <p:nvSpPr>
          <p:cNvPr id="3" name="Rectangle 2">
            <a:extLst>
              <a:ext uri="{FF2B5EF4-FFF2-40B4-BE49-F238E27FC236}">
                <a16:creationId xmlns:a16="http://schemas.microsoft.com/office/drawing/2014/main" id="{B60FEFE4-D173-684A-23D8-8FEF641F40D1}"/>
              </a:ext>
            </a:extLst>
          </p:cNvPr>
          <p:cNvSpPr/>
          <p:nvPr/>
        </p:nvSpPr>
        <p:spPr>
          <a:xfrm>
            <a:off x="-13100" y="-11400"/>
            <a:ext cx="457193"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Communication</a:t>
            </a:r>
          </a:p>
        </p:txBody>
      </p:sp>
      <p:sp>
        <p:nvSpPr>
          <p:cNvPr id="14" name="Rectangular Callout 13">
            <a:extLst>
              <a:ext uri="{FF2B5EF4-FFF2-40B4-BE49-F238E27FC236}">
                <a16:creationId xmlns:a16="http://schemas.microsoft.com/office/drawing/2014/main" id="{089331DE-E9A5-4E29-58E5-99D4582AE57D}"/>
              </a:ext>
            </a:extLst>
          </p:cNvPr>
          <p:cNvSpPr/>
          <p:nvPr/>
        </p:nvSpPr>
        <p:spPr>
          <a:xfrm flipH="1">
            <a:off x="1533118" y="2531021"/>
            <a:ext cx="6153017" cy="1357157"/>
          </a:xfrm>
          <a:prstGeom prst="wedgeRectCallout">
            <a:avLst>
              <a:gd name="adj1" fmla="val -37558"/>
              <a:gd name="adj2" fmla="val 68050"/>
            </a:avLst>
          </a:prstGeom>
          <a:solidFill>
            <a:srgbClr val="F5F5F5"/>
          </a:solidFill>
          <a:ln w="34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r>
              <a:rPr lang="en-US" sz="1200" i="1">
                <a:solidFill>
                  <a:schemeClr val="tx2"/>
                </a:solidFill>
              </a:rPr>
              <a:t>“</a:t>
            </a:r>
            <a:r>
              <a:rPr lang="en-US" sz="1200" b="1" i="1">
                <a:solidFill>
                  <a:schemeClr val="tx2"/>
                </a:solidFill>
              </a:rPr>
              <a:t>It can be frustrating;</a:t>
            </a:r>
            <a:r>
              <a:rPr lang="en-US" sz="1200" i="1">
                <a:solidFill>
                  <a:schemeClr val="tx2"/>
                </a:solidFill>
              </a:rPr>
              <a:t> the notes they’re taking don’t seem to be accurate, the second person repeats wrong information and I have to correct them. </a:t>
            </a:r>
            <a:r>
              <a:rPr lang="en-US" sz="1200" b="1" i="1">
                <a:solidFill>
                  <a:schemeClr val="tx2"/>
                </a:solidFill>
              </a:rPr>
              <a:t>There seems to be some miscommunication within [my wastewater company]</a:t>
            </a:r>
            <a:r>
              <a:rPr lang="en-US" sz="1200" i="1">
                <a:solidFill>
                  <a:schemeClr val="tx2"/>
                </a:solidFill>
              </a:rPr>
              <a:t>.”</a:t>
            </a:r>
          </a:p>
          <a:p>
            <a:pPr algn="ctr"/>
            <a:endParaRPr lang="en-US" sz="1200" i="1">
              <a:solidFill>
                <a:schemeClr val="tx2"/>
              </a:solidFill>
            </a:endParaRPr>
          </a:p>
          <a:p>
            <a:pPr algn="r"/>
            <a:r>
              <a:rPr lang="en-US" sz="1200">
                <a:solidFill>
                  <a:schemeClr val="tx2"/>
                </a:solidFill>
              </a:rPr>
              <a:t>Multiple incidents, internal, high severity</a:t>
            </a:r>
          </a:p>
        </p:txBody>
      </p:sp>
      <p:sp>
        <p:nvSpPr>
          <p:cNvPr id="15" name="Rectangular Callout 14">
            <a:extLst>
              <a:ext uri="{FF2B5EF4-FFF2-40B4-BE49-F238E27FC236}">
                <a16:creationId xmlns:a16="http://schemas.microsoft.com/office/drawing/2014/main" id="{AC2D8AA7-CC66-2334-4F8A-AE49DF58411F}"/>
              </a:ext>
            </a:extLst>
          </p:cNvPr>
          <p:cNvSpPr/>
          <p:nvPr/>
        </p:nvSpPr>
        <p:spPr>
          <a:xfrm>
            <a:off x="926656" y="4557713"/>
            <a:ext cx="6153016" cy="1357157"/>
          </a:xfrm>
          <a:prstGeom prst="wedgeRectCallout">
            <a:avLst>
              <a:gd name="adj1" fmla="val -36318"/>
              <a:gd name="adj2" fmla="val 68910"/>
            </a:avLst>
          </a:prstGeom>
          <a:solidFill>
            <a:srgbClr val="F5F5F5"/>
          </a:solidFill>
          <a:ln w="34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r>
              <a:rPr lang="en-US" sz="1200" i="1">
                <a:solidFill>
                  <a:schemeClr val="tx2"/>
                </a:solidFill>
              </a:rPr>
              <a:t>“Whenever something happened I would report it, and when they finally wrote back they’d say, ‘we’ve mitigated these issues and we’re not going to respond to any more of your messages.’ </a:t>
            </a:r>
            <a:r>
              <a:rPr lang="en-US" sz="1200" b="1" i="1">
                <a:solidFill>
                  <a:schemeClr val="tx2"/>
                </a:solidFill>
              </a:rPr>
              <a:t>So that’s when I gave up,</a:t>
            </a:r>
            <a:r>
              <a:rPr lang="en-US" sz="1200" i="1">
                <a:solidFill>
                  <a:schemeClr val="tx2"/>
                </a:solidFill>
              </a:rPr>
              <a:t> </a:t>
            </a:r>
            <a:r>
              <a:rPr lang="en-US" sz="1200" b="1" i="1">
                <a:solidFill>
                  <a:schemeClr val="tx2"/>
                </a:solidFill>
              </a:rPr>
              <a:t>I don’t report anything now</a:t>
            </a:r>
            <a:r>
              <a:rPr lang="en-US" sz="1200" i="1">
                <a:solidFill>
                  <a:schemeClr val="tx2"/>
                </a:solidFill>
              </a:rPr>
              <a:t>.”</a:t>
            </a:r>
          </a:p>
          <a:p>
            <a:pPr algn="ctr"/>
            <a:endParaRPr lang="en-US" sz="1200" i="1">
              <a:solidFill>
                <a:schemeClr val="tx2"/>
              </a:solidFill>
            </a:endParaRPr>
          </a:p>
          <a:p>
            <a:pPr algn="r"/>
            <a:r>
              <a:rPr lang="en-US" sz="1200">
                <a:solidFill>
                  <a:schemeClr val="tx2"/>
                </a:solidFill>
              </a:rPr>
              <a:t>Multiple incidents, internal, high severity</a:t>
            </a:r>
          </a:p>
        </p:txBody>
      </p:sp>
      <p:sp>
        <p:nvSpPr>
          <p:cNvPr id="16" name="TextBox 15">
            <a:extLst>
              <a:ext uri="{FF2B5EF4-FFF2-40B4-BE49-F238E27FC236}">
                <a16:creationId xmlns:a16="http://schemas.microsoft.com/office/drawing/2014/main" id="{7AFE6A78-7DCD-FF4F-1E3F-265F11CA506C}"/>
              </a:ext>
            </a:extLst>
          </p:cNvPr>
          <p:cNvSpPr txBox="1"/>
          <p:nvPr/>
        </p:nvSpPr>
        <p:spPr>
          <a:xfrm>
            <a:off x="7686135" y="439112"/>
            <a:ext cx="3545186" cy="1586140"/>
          </a:xfrm>
          <a:prstGeom prst="rect">
            <a:avLst/>
          </a:prstGeom>
          <a:solidFill>
            <a:schemeClr val="bg2"/>
          </a:solidFill>
        </p:spPr>
        <p:txBody>
          <a:bodyPr wrap="square" lIns="0" tIns="0" rIns="0" bIns="0" rtlCol="0" anchor="ctr">
            <a:noAutofit/>
          </a:bodyPr>
          <a:lstStyle/>
          <a:p>
            <a:pPr algn="ctr"/>
            <a:r>
              <a:rPr lang="en-GB" sz="1600" dirty="0">
                <a:solidFill>
                  <a:schemeClr val="bg1"/>
                </a:solidFill>
                <a:latin typeface="Verdana" panose="020B0604030504040204" pitchFamily="34" charset="0"/>
                <a:ea typeface="Verdana" panose="020B0604030504040204" pitchFamily="34" charset="0"/>
                <a:cs typeface="Verdana" panose="020B0604030504040204" pitchFamily="34" charset="0"/>
              </a:rPr>
              <a:t>For customers experiencing </a:t>
            </a:r>
            <a:r>
              <a:rPr lang="en-GB" sz="1600" b="1" dirty="0">
                <a:solidFill>
                  <a:schemeClr val="bg1"/>
                </a:solidFill>
                <a:latin typeface="Verdana" panose="020B0604030504040204" pitchFamily="34" charset="0"/>
                <a:ea typeface="Verdana" panose="020B0604030504040204" pitchFamily="34" charset="0"/>
                <a:cs typeface="Verdana" panose="020B0604030504040204" pitchFamily="34" charset="0"/>
              </a:rPr>
              <a:t>high severity incidents or multiple flooding events </a:t>
            </a:r>
            <a:r>
              <a:rPr lang="en-GB" sz="1600" dirty="0">
                <a:solidFill>
                  <a:schemeClr val="bg1"/>
                </a:solidFill>
                <a:latin typeface="Verdana" panose="020B0604030504040204" pitchFamily="34" charset="0"/>
                <a:ea typeface="Verdana" panose="020B0604030504040204" pitchFamily="34" charset="0"/>
                <a:cs typeface="Verdana" panose="020B0604030504040204" pitchFamily="34" charset="0"/>
              </a:rPr>
              <a:t>in particular</a:t>
            </a:r>
            <a:r>
              <a:rPr lang="en-GB" sz="16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1600" dirty="0">
                <a:solidFill>
                  <a:schemeClr val="bg1"/>
                </a:solidFill>
                <a:latin typeface="Verdana" panose="020B0604030504040204" pitchFamily="34" charset="0"/>
                <a:ea typeface="Verdana" panose="020B0604030504040204" pitchFamily="34" charset="0"/>
                <a:cs typeface="Verdana" panose="020B0604030504040204" pitchFamily="34" charset="0"/>
              </a:rPr>
              <a:t>there can be </a:t>
            </a:r>
            <a:r>
              <a:rPr lang="en-GB" sz="1600" b="1" dirty="0">
                <a:solidFill>
                  <a:schemeClr val="bg1"/>
                </a:solidFill>
                <a:latin typeface="Verdana" panose="020B0604030504040204" pitchFamily="34" charset="0"/>
                <a:ea typeface="Verdana" panose="020B0604030504040204" pitchFamily="34" charset="0"/>
                <a:cs typeface="Verdana" panose="020B0604030504040204" pitchFamily="34" charset="0"/>
              </a:rPr>
              <a:t>significant communication problems.</a:t>
            </a:r>
            <a:endParaRPr lang="en-GB" sz="16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id="{FDAD44A1-155C-5773-F659-744A87C25119}"/>
              </a:ext>
            </a:extLst>
          </p:cNvPr>
          <p:cNvSpPr/>
          <p:nvPr/>
        </p:nvSpPr>
        <p:spPr>
          <a:xfrm>
            <a:off x="7910623" y="3872353"/>
            <a:ext cx="4008475" cy="216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Multiple incidents, external, very high severity</a:t>
            </a:r>
          </a:p>
        </p:txBody>
      </p:sp>
      <p:sp>
        <p:nvSpPr>
          <p:cNvPr id="4" name="Rectangle 3">
            <a:extLst>
              <a:ext uri="{FF2B5EF4-FFF2-40B4-BE49-F238E27FC236}">
                <a16:creationId xmlns:a16="http://schemas.microsoft.com/office/drawing/2014/main" id="{7089A1DE-D599-BDD1-E469-A3E0ADEA1602}"/>
              </a:ext>
            </a:extLst>
          </p:cNvPr>
          <p:cNvSpPr/>
          <p:nvPr/>
        </p:nvSpPr>
        <p:spPr>
          <a:xfrm>
            <a:off x="8059480" y="6046374"/>
            <a:ext cx="3677267" cy="17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Multiple incidents, external, medium severity</a:t>
            </a:r>
          </a:p>
        </p:txBody>
      </p:sp>
      <p:pic>
        <p:nvPicPr>
          <p:cNvPr id="5" name="Online Media 4" title="Communication: Video 1">
            <a:hlinkClick r:id="" action="ppaction://media"/>
            <a:extLst>
              <a:ext uri="{FF2B5EF4-FFF2-40B4-BE49-F238E27FC236}">
                <a16:creationId xmlns:a16="http://schemas.microsoft.com/office/drawing/2014/main" id="{C3D86EAB-ECFA-4F34-C8DD-951F58CEF5B2}"/>
              </a:ext>
            </a:extLst>
          </p:cNvPr>
          <p:cNvPicPr>
            <a:picLocks noRot="1" noChangeAspect="1"/>
          </p:cNvPicPr>
          <p:nvPr>
            <a:videoFile r:link="rId1"/>
          </p:nvPr>
        </p:nvPicPr>
        <p:blipFill>
          <a:blip r:embed="rId5"/>
          <a:stretch>
            <a:fillRect/>
          </a:stretch>
        </p:blipFill>
        <p:spPr>
          <a:xfrm>
            <a:off x="8554471" y="2246692"/>
            <a:ext cx="2530666" cy="1429826"/>
          </a:xfrm>
          <a:prstGeom prst="rect">
            <a:avLst/>
          </a:prstGeom>
        </p:spPr>
      </p:pic>
      <p:pic>
        <p:nvPicPr>
          <p:cNvPr id="10" name="Online Media 9" title="Communication: Video 2">
            <a:hlinkClick r:id="" action="ppaction://media"/>
            <a:extLst>
              <a:ext uri="{FF2B5EF4-FFF2-40B4-BE49-F238E27FC236}">
                <a16:creationId xmlns:a16="http://schemas.microsoft.com/office/drawing/2014/main" id="{3FF9ED2D-2A64-550A-99C2-6D3772535A4F}"/>
              </a:ext>
            </a:extLst>
          </p:cNvPr>
          <p:cNvPicPr>
            <a:picLocks noRot="1" noChangeAspect="1"/>
          </p:cNvPicPr>
          <p:nvPr>
            <a:videoFile r:link="rId2"/>
          </p:nvPr>
        </p:nvPicPr>
        <p:blipFill>
          <a:blip r:embed="rId6"/>
          <a:stretch>
            <a:fillRect/>
          </a:stretch>
        </p:blipFill>
        <p:spPr>
          <a:xfrm>
            <a:off x="8554471" y="4352724"/>
            <a:ext cx="2530666" cy="1429827"/>
          </a:xfrm>
          <a:prstGeom prst="rect">
            <a:avLst/>
          </a:prstGeom>
        </p:spPr>
      </p:pic>
    </p:spTree>
    <p:extLst>
      <p:ext uri="{BB962C8B-B14F-4D97-AF65-F5344CB8AC3E}">
        <p14:creationId xmlns:p14="http://schemas.microsoft.com/office/powerpoint/2010/main" val="2552298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72B8F7-1C74-C07F-7A14-D8D45C286184}"/>
              </a:ext>
            </a:extLst>
          </p:cNvPr>
          <p:cNvSpPr/>
          <p:nvPr/>
        </p:nvSpPr>
        <p:spPr>
          <a:xfrm>
            <a:off x="706571" y="1852800"/>
            <a:ext cx="2693696" cy="2009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Whilst interactions with </a:t>
            </a:r>
            <a:r>
              <a:rPr lang="en-US" sz="1200">
                <a:solidFill>
                  <a:schemeClr val="tx2"/>
                </a:solidFill>
              </a:rPr>
              <a:t>wastewater</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 companies are often described as </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‘cold’ they are not considered rude or unempathetic. </a:t>
            </a:r>
          </a:p>
          <a:p>
            <a:pPr marL="171450" indent="-171450">
              <a:buFont typeface="Arial" panose="020B0604020202020204" pitchFamily="34" charset="0"/>
              <a:buChar char="•"/>
            </a:pP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Woman wearing headphones">
            <a:extLst>
              <a:ext uri="{FF2B5EF4-FFF2-40B4-BE49-F238E27FC236}">
                <a16:creationId xmlns:a16="http://schemas.microsoft.com/office/drawing/2014/main" id="{046E62B4-C210-9EAD-66F0-C0236A5DF5EF}"/>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l="22285" r="22285"/>
          <a:stretch/>
        </p:blipFill>
        <p:spPr>
          <a:xfrm>
            <a:off x="6484574" y="3524"/>
            <a:ext cx="5707425" cy="6858000"/>
          </a:xfrm>
          <a:prstGeom prst="rect">
            <a:avLst/>
          </a:prstGeom>
        </p:spPr>
      </p:pic>
      <p:sp>
        <p:nvSpPr>
          <p:cNvPr id="6" name="Slide Number Placeholder 5">
            <a:extLst>
              <a:ext uri="{FF2B5EF4-FFF2-40B4-BE49-F238E27FC236}">
                <a16:creationId xmlns:a16="http://schemas.microsoft.com/office/drawing/2014/main" id="{92CC5914-E995-9925-9243-9F031A8182C4}"/>
              </a:ext>
            </a:extLst>
          </p:cNvPr>
          <p:cNvSpPr>
            <a:spLocks noGrp="1"/>
          </p:cNvSpPr>
          <p:nvPr>
            <p:ph type="sldNum" sz="quarter" idx="12"/>
          </p:nvPr>
        </p:nvSpPr>
        <p:spPr/>
        <p:txBody>
          <a:bodyPr/>
          <a:lstStyle/>
          <a:p>
            <a:fld id="{CBA53E11-492D-48B3-9F9B-09541CA2A39A}" type="slidenum">
              <a:rPr lang="en-GB" smtClean="0"/>
              <a:t>35</a:t>
            </a:fld>
            <a:endParaRPr lang="en-GB"/>
          </a:p>
        </p:txBody>
      </p:sp>
      <p:sp>
        <p:nvSpPr>
          <p:cNvPr id="8" name="TextBox 7">
            <a:extLst>
              <a:ext uri="{FF2B5EF4-FFF2-40B4-BE49-F238E27FC236}">
                <a16:creationId xmlns:a16="http://schemas.microsoft.com/office/drawing/2014/main" id="{D703DC4A-B08A-5518-A842-46DF0045D009}"/>
              </a:ext>
            </a:extLst>
          </p:cNvPr>
          <p:cNvSpPr txBox="1"/>
          <p:nvPr/>
        </p:nvSpPr>
        <p:spPr>
          <a:xfrm>
            <a:off x="-3081130" y="5814391"/>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11" name="Rectangle 10">
            <a:extLst>
              <a:ext uri="{FF2B5EF4-FFF2-40B4-BE49-F238E27FC236}">
                <a16:creationId xmlns:a16="http://schemas.microsoft.com/office/drawing/2014/main" id="{05CBA43C-71E1-7373-B5F2-B08171268BA8}"/>
              </a:ext>
            </a:extLst>
          </p:cNvPr>
          <p:cNvSpPr/>
          <p:nvPr/>
        </p:nvSpPr>
        <p:spPr>
          <a:xfrm>
            <a:off x="3838423" y="1952000"/>
            <a:ext cx="2646150" cy="2009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The </a:t>
            </a:r>
            <a:r>
              <a:rPr lang="en-US" sz="1200" b="1">
                <a:solidFill>
                  <a:schemeClr val="tx2"/>
                </a:solidFill>
              </a:rPr>
              <a:t>2022 research </a:t>
            </a:r>
            <a:r>
              <a:rPr lang="en-US" sz="1200">
                <a:solidFill>
                  <a:schemeClr val="tx2"/>
                </a:solidFill>
              </a:rPr>
              <a:t>found that some customers had experienced ‘</a:t>
            </a:r>
            <a:r>
              <a:rPr lang="en-US" sz="1200" b="1">
                <a:solidFill>
                  <a:schemeClr val="tx2"/>
                </a:solidFill>
              </a:rPr>
              <a:t>insensitive’ or ‘insincere’ behavior from customer service staff. </a:t>
            </a:r>
            <a:r>
              <a:rPr lang="en-US" sz="1200">
                <a:solidFill>
                  <a:schemeClr val="tx2"/>
                </a:solidFill>
              </a:rPr>
              <a:t>Whilst customer service is an area that still needs to be worked on, there has been some improvement since the previous wave.</a:t>
            </a:r>
          </a:p>
        </p:txBody>
      </p:sp>
      <p:sp>
        <p:nvSpPr>
          <p:cNvPr id="2" name="Title 1">
            <a:extLst>
              <a:ext uri="{FF2B5EF4-FFF2-40B4-BE49-F238E27FC236}">
                <a16:creationId xmlns:a16="http://schemas.microsoft.com/office/drawing/2014/main" id="{BCA103C4-A640-F781-AEB7-292EA690612F}"/>
              </a:ext>
            </a:extLst>
          </p:cNvPr>
          <p:cNvSpPr>
            <a:spLocks noGrp="1"/>
          </p:cNvSpPr>
          <p:nvPr>
            <p:ph type="title"/>
          </p:nvPr>
        </p:nvSpPr>
        <p:spPr>
          <a:xfrm>
            <a:off x="611188" y="326907"/>
            <a:ext cx="5873385" cy="1194891"/>
          </a:xfrm>
          <a:solidFill>
            <a:srgbClr val="FFFFFF"/>
          </a:solidFill>
        </p:spPr>
        <p:txBody>
          <a:bodyPr/>
          <a:lstStyle/>
          <a:p>
            <a:r>
              <a:rPr lang="en-US" sz="2800"/>
              <a:t>There have been some signs of improvement since the previous wave</a:t>
            </a:r>
          </a:p>
        </p:txBody>
      </p:sp>
      <p:sp>
        <p:nvSpPr>
          <p:cNvPr id="4" name="Rectangle 3">
            <a:extLst>
              <a:ext uri="{FF2B5EF4-FFF2-40B4-BE49-F238E27FC236}">
                <a16:creationId xmlns:a16="http://schemas.microsoft.com/office/drawing/2014/main" id="{906DCC20-D1FA-8B82-F319-F8354AB45008}"/>
              </a:ext>
            </a:extLst>
          </p:cNvPr>
          <p:cNvSpPr/>
          <p:nvPr/>
        </p:nvSpPr>
        <p:spPr>
          <a:xfrm>
            <a:off x="7634698" y="91440"/>
            <a:ext cx="4441949" cy="17613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a:t>
            </a:r>
            <a:r>
              <a:rPr lang="en-US" sz="1200" b="1" i="1">
                <a:solidFill>
                  <a:schemeClr val="tx2"/>
                </a:solidFill>
              </a:rPr>
              <a:t>I had a case reference number, and I was given a case management team, telephone number and a job number</a:t>
            </a:r>
            <a:r>
              <a:rPr lang="en-US" sz="1200" i="1">
                <a:solidFill>
                  <a:schemeClr val="tx2"/>
                </a:solidFill>
              </a:rPr>
              <a:t>. I was quite pleasantly surprised; someone came around with a metal detector because they wanted to get a better understanding of what went down, and the week or two after the incident I think the woman phoned me maybe 2 or 3 times.”</a:t>
            </a:r>
          </a:p>
          <a:p>
            <a:pPr algn="ctr"/>
            <a:endParaRPr lang="en-US" sz="1200" i="1">
              <a:solidFill>
                <a:schemeClr val="tx2"/>
              </a:solidFill>
            </a:endParaRPr>
          </a:p>
          <a:p>
            <a:pPr algn="r"/>
            <a:r>
              <a:rPr lang="en-US" sz="1200">
                <a:solidFill>
                  <a:schemeClr val="tx2"/>
                </a:solidFill>
              </a:rPr>
              <a:t>Single incident, internal, low severity</a:t>
            </a:r>
          </a:p>
        </p:txBody>
      </p:sp>
      <p:sp>
        <p:nvSpPr>
          <p:cNvPr id="9" name="Rectangle 8">
            <a:extLst>
              <a:ext uri="{FF2B5EF4-FFF2-40B4-BE49-F238E27FC236}">
                <a16:creationId xmlns:a16="http://schemas.microsoft.com/office/drawing/2014/main" id="{747BFA7B-FF42-C717-FE40-6AE44D64B6C9}"/>
              </a:ext>
            </a:extLst>
          </p:cNvPr>
          <p:cNvSpPr/>
          <p:nvPr/>
        </p:nvSpPr>
        <p:spPr>
          <a:xfrm>
            <a:off x="6895603" y="5099429"/>
            <a:ext cx="5057689" cy="143166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a:t>
            </a:r>
            <a:r>
              <a:rPr lang="en-US" sz="1200" b="1" i="1">
                <a:solidFill>
                  <a:schemeClr val="tx2"/>
                </a:solidFill>
              </a:rPr>
              <a:t>We were assigned a lovely lady who was so caring and 'on things’. </a:t>
            </a:r>
            <a:r>
              <a:rPr lang="en-US" sz="1200" i="1">
                <a:solidFill>
                  <a:schemeClr val="tx2"/>
                </a:solidFill>
              </a:rPr>
              <a:t>We contacted her a lot, especially after the second flooding. She was amazing and a credit to her company. </a:t>
            </a:r>
            <a:r>
              <a:rPr lang="en-US" sz="1200" b="1" i="1">
                <a:solidFill>
                  <a:schemeClr val="tx2"/>
                </a:solidFill>
              </a:rPr>
              <a:t>She put our minds at rest.”</a:t>
            </a:r>
          </a:p>
          <a:p>
            <a:pPr algn="ctr"/>
            <a:endParaRPr lang="en-US" sz="1200" i="1">
              <a:solidFill>
                <a:schemeClr val="tx2"/>
              </a:solidFill>
            </a:endParaRPr>
          </a:p>
          <a:p>
            <a:pPr algn="r"/>
            <a:r>
              <a:rPr lang="en-US" sz="1200">
                <a:solidFill>
                  <a:schemeClr val="tx2"/>
                </a:solidFill>
              </a:rPr>
              <a:t>Multiple incidents, internal, very high severity</a:t>
            </a:r>
          </a:p>
        </p:txBody>
      </p:sp>
      <p:sp>
        <p:nvSpPr>
          <p:cNvPr id="19" name="Rectangle 18">
            <a:extLst>
              <a:ext uri="{FF2B5EF4-FFF2-40B4-BE49-F238E27FC236}">
                <a16:creationId xmlns:a16="http://schemas.microsoft.com/office/drawing/2014/main" id="{37171C51-5CEA-BA03-FFD1-D0971348E38E}"/>
              </a:ext>
            </a:extLst>
          </p:cNvPr>
          <p:cNvSpPr/>
          <p:nvPr/>
        </p:nvSpPr>
        <p:spPr>
          <a:xfrm>
            <a:off x="706571" y="4003350"/>
            <a:ext cx="2673603" cy="25277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A customer care team, </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who has checked in following the incident. </a:t>
            </a:r>
          </a:p>
          <a:p>
            <a:endParaRPr lang="en-US" sz="1200" b="1">
              <a:solidFill>
                <a:schemeClr val="tx2"/>
              </a:solidFill>
            </a:endParaRPr>
          </a:p>
          <a:p>
            <a:pPr marL="285750" indent="-285750">
              <a:buFont typeface="Arial" panose="020B0604020202020204" pitchFamily="34" charset="0"/>
              <a:buChar char="•"/>
            </a:pP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Assigned case numbers or case workers, </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making the system feel more linked up. </a:t>
            </a:r>
          </a:p>
        </p:txBody>
      </p:sp>
      <p:sp>
        <p:nvSpPr>
          <p:cNvPr id="20" name="Right Arrow 19">
            <a:extLst>
              <a:ext uri="{FF2B5EF4-FFF2-40B4-BE49-F238E27FC236}">
                <a16:creationId xmlns:a16="http://schemas.microsoft.com/office/drawing/2014/main" id="{6B924C9C-DD1C-9DA6-5611-661954B13CB4}"/>
              </a:ext>
            </a:extLst>
          </p:cNvPr>
          <p:cNvSpPr/>
          <p:nvPr/>
        </p:nvSpPr>
        <p:spPr>
          <a:xfrm>
            <a:off x="3517781" y="2669172"/>
            <a:ext cx="491944" cy="37651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21" name="Right Arrow 20">
            <a:extLst>
              <a:ext uri="{FF2B5EF4-FFF2-40B4-BE49-F238E27FC236}">
                <a16:creationId xmlns:a16="http://schemas.microsoft.com/office/drawing/2014/main" id="{970694A6-4B24-E931-3427-5CDF927AAD07}"/>
              </a:ext>
            </a:extLst>
          </p:cNvPr>
          <p:cNvSpPr/>
          <p:nvPr/>
        </p:nvSpPr>
        <p:spPr>
          <a:xfrm>
            <a:off x="3592451" y="4906000"/>
            <a:ext cx="491944" cy="37651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22" name="Rectangle 21">
            <a:extLst>
              <a:ext uri="{FF2B5EF4-FFF2-40B4-BE49-F238E27FC236}">
                <a16:creationId xmlns:a16="http://schemas.microsoft.com/office/drawing/2014/main" id="{A8CEB84D-F2DD-A958-E29C-C611048FD88C}"/>
              </a:ext>
            </a:extLst>
          </p:cNvPr>
          <p:cNvSpPr/>
          <p:nvPr/>
        </p:nvSpPr>
        <p:spPr>
          <a:xfrm>
            <a:off x="4084395" y="4160154"/>
            <a:ext cx="2106988" cy="2009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These improvements have been noted by those </a:t>
            </a:r>
            <a:r>
              <a:rPr lang="en-US" sz="1200" b="1">
                <a:solidFill>
                  <a:schemeClr val="tx2"/>
                </a:solidFill>
              </a:rPr>
              <a:t>who have experienced multiple flooding incidents.</a:t>
            </a:r>
          </a:p>
        </p:txBody>
      </p:sp>
      <p:sp>
        <p:nvSpPr>
          <p:cNvPr id="3" name="Rectangle 2">
            <a:extLst>
              <a:ext uri="{FF2B5EF4-FFF2-40B4-BE49-F238E27FC236}">
                <a16:creationId xmlns:a16="http://schemas.microsoft.com/office/drawing/2014/main" id="{5C707B05-5687-F413-A141-85C6129948ED}"/>
              </a:ext>
            </a:extLst>
          </p:cNvPr>
          <p:cNvSpPr/>
          <p:nvPr/>
        </p:nvSpPr>
        <p:spPr>
          <a:xfrm>
            <a:off x="-13100" y="0"/>
            <a:ext cx="457193"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Communication</a:t>
            </a:r>
          </a:p>
        </p:txBody>
      </p:sp>
    </p:spTree>
    <p:extLst>
      <p:ext uri="{BB962C8B-B14F-4D97-AF65-F5344CB8AC3E}">
        <p14:creationId xmlns:p14="http://schemas.microsoft.com/office/powerpoint/2010/main" val="239382813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2A3B-1A52-06DB-3BA5-3FE3ACA460C4}"/>
              </a:ext>
            </a:extLst>
          </p:cNvPr>
          <p:cNvSpPr>
            <a:spLocks noGrp="1"/>
          </p:cNvSpPr>
          <p:nvPr>
            <p:ph type="title"/>
          </p:nvPr>
        </p:nvSpPr>
        <p:spPr/>
        <p:txBody>
          <a:bodyPr/>
          <a:lstStyle/>
          <a:p>
            <a:r>
              <a:rPr lang="en-US" sz="2800"/>
              <a:t>Customers want clear and proactive communications that set out timelines for action</a:t>
            </a:r>
          </a:p>
        </p:txBody>
      </p:sp>
      <p:sp>
        <p:nvSpPr>
          <p:cNvPr id="6" name="Slide Number Placeholder 5">
            <a:extLst>
              <a:ext uri="{FF2B5EF4-FFF2-40B4-BE49-F238E27FC236}">
                <a16:creationId xmlns:a16="http://schemas.microsoft.com/office/drawing/2014/main" id="{63A77C5B-B9A7-E8F6-AF73-04B65F0DFCBD}"/>
              </a:ext>
            </a:extLst>
          </p:cNvPr>
          <p:cNvSpPr>
            <a:spLocks noGrp="1"/>
          </p:cNvSpPr>
          <p:nvPr>
            <p:ph type="sldNum" sz="quarter" idx="12"/>
          </p:nvPr>
        </p:nvSpPr>
        <p:spPr/>
        <p:txBody>
          <a:bodyPr/>
          <a:lstStyle/>
          <a:p>
            <a:fld id="{CBA53E11-492D-48B3-9F9B-09541CA2A39A}" type="slidenum">
              <a:rPr lang="en-GB" smtClean="0"/>
              <a:t>36</a:t>
            </a:fld>
            <a:endParaRPr lang="en-GB"/>
          </a:p>
        </p:txBody>
      </p:sp>
      <p:sp>
        <p:nvSpPr>
          <p:cNvPr id="9" name="Rounded Rectangle 8">
            <a:extLst>
              <a:ext uri="{FF2B5EF4-FFF2-40B4-BE49-F238E27FC236}">
                <a16:creationId xmlns:a16="http://schemas.microsoft.com/office/drawing/2014/main" id="{445F81A3-D0BD-E745-B043-86E0C58CF341}"/>
              </a:ext>
            </a:extLst>
          </p:cNvPr>
          <p:cNvSpPr/>
          <p:nvPr/>
        </p:nvSpPr>
        <p:spPr>
          <a:xfrm>
            <a:off x="1782647" y="2408539"/>
            <a:ext cx="10027261" cy="72818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Clear timeframes for visits: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To reassure customers of when a visit will take place and avoid any scheduling issues e.g. them leaving the property when a call out agent arrives. Customers want enforced communication including the minimum amount of notice that should be given (e.g. six hours) and an easy way to reschedule if this time doesn’t work.</a:t>
            </a:r>
          </a:p>
        </p:txBody>
      </p:sp>
      <p:sp>
        <p:nvSpPr>
          <p:cNvPr id="11" name="Rounded Rectangle 10">
            <a:extLst>
              <a:ext uri="{FF2B5EF4-FFF2-40B4-BE49-F238E27FC236}">
                <a16:creationId xmlns:a16="http://schemas.microsoft.com/office/drawing/2014/main" id="{F9F9B7A5-8BC8-EF7F-C2BC-E3D72D1AD2E9}"/>
              </a:ext>
            </a:extLst>
          </p:cNvPr>
          <p:cNvSpPr/>
          <p:nvPr/>
        </p:nvSpPr>
        <p:spPr>
          <a:xfrm>
            <a:off x="1782647" y="3377439"/>
            <a:ext cx="10027261" cy="838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Proactive updates: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So customers feel well informed, and do not need to make contact themselves. If</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there is no update to be shared, customers want to receive a holding email to be reassured their issue is still under investigation. </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Customers also advocate for the use of online portals where they can easily check on progress and see updates from their </a:t>
            </a:r>
            <a:r>
              <a:rPr lang="en-US" sz="1200">
                <a:solidFill>
                  <a:schemeClr val="tx2"/>
                </a:solidFill>
              </a:rPr>
              <a:t>wastewater</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 company, alongside a history of the documents they’ve received from their wastewater company.</a:t>
            </a:r>
          </a:p>
        </p:txBody>
      </p:sp>
      <p:sp>
        <p:nvSpPr>
          <p:cNvPr id="13" name="Rounded Rectangle 12">
            <a:extLst>
              <a:ext uri="{FF2B5EF4-FFF2-40B4-BE49-F238E27FC236}">
                <a16:creationId xmlns:a16="http://schemas.microsoft.com/office/drawing/2014/main" id="{10A37C7E-794D-9234-AACC-FDE0D0CBC0A6}"/>
              </a:ext>
            </a:extLst>
          </p:cNvPr>
          <p:cNvSpPr/>
          <p:nvPr/>
        </p:nvSpPr>
        <p:spPr>
          <a:xfrm>
            <a:off x="1856598" y="4424195"/>
            <a:ext cx="10027261" cy="91427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algn="ct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Customers want a clear chain of written communication: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To be maintained so that they can see the chronology of their interactions with their </a:t>
            </a:r>
            <a:r>
              <a:rPr lang="en-US" sz="1200">
                <a:solidFill>
                  <a:schemeClr val="tx2"/>
                </a:solidFill>
              </a:rPr>
              <a:t>wastewater</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 company. Customers are already keeping their own records, but feel </a:t>
            </a:r>
            <a:r>
              <a:rPr lang="en-US" sz="1200">
                <a:solidFill>
                  <a:schemeClr val="tx2"/>
                </a:solidFill>
              </a:rPr>
              <a:t>wastewater</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 companies make this more complicated (e.g. by starting new email threads). </a:t>
            </a:r>
          </a:p>
        </p:txBody>
      </p:sp>
      <p:sp>
        <p:nvSpPr>
          <p:cNvPr id="15" name="Rounded Rectangle 14">
            <a:extLst>
              <a:ext uri="{FF2B5EF4-FFF2-40B4-BE49-F238E27FC236}">
                <a16:creationId xmlns:a16="http://schemas.microsoft.com/office/drawing/2014/main" id="{EB51E86E-B670-9870-C1F1-C64B3F131452}"/>
              </a:ext>
            </a:extLst>
          </p:cNvPr>
          <p:cNvSpPr/>
          <p:nvPr/>
        </p:nvSpPr>
        <p:spPr>
          <a:xfrm>
            <a:off x="1887123" y="5512385"/>
            <a:ext cx="10027261" cy="88012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A single point of contact: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This is felt to help prevent the need to repeat their situation each time they get in contact, and instills confidence that someone cares about their situation. However, some customers flag that if their contact is unhelpful in resolving their issue, they feel ‘stuck’ in the system.</a:t>
            </a:r>
          </a:p>
        </p:txBody>
      </p:sp>
      <p:grpSp>
        <p:nvGrpSpPr>
          <p:cNvPr id="17" name="Group 16">
            <a:extLst>
              <a:ext uri="{FF2B5EF4-FFF2-40B4-BE49-F238E27FC236}">
                <a16:creationId xmlns:a16="http://schemas.microsoft.com/office/drawing/2014/main" id="{20D4B91D-53B8-4F8B-B357-224060D234AC}"/>
              </a:ext>
            </a:extLst>
          </p:cNvPr>
          <p:cNvGrpSpPr/>
          <p:nvPr/>
        </p:nvGrpSpPr>
        <p:grpSpPr>
          <a:xfrm>
            <a:off x="953118" y="3324226"/>
            <a:ext cx="984250" cy="981211"/>
            <a:chOff x="942114" y="3034668"/>
            <a:chExt cx="984250" cy="981211"/>
          </a:xfrm>
        </p:grpSpPr>
        <p:sp>
          <p:nvSpPr>
            <p:cNvPr id="12" name="Oval 11">
              <a:extLst>
                <a:ext uri="{FF2B5EF4-FFF2-40B4-BE49-F238E27FC236}">
                  <a16:creationId xmlns:a16="http://schemas.microsoft.com/office/drawing/2014/main" id="{587DDAAC-315E-88CB-2E07-E5EBB76258CB}"/>
                </a:ext>
              </a:extLst>
            </p:cNvPr>
            <p:cNvSpPr/>
            <p:nvPr/>
          </p:nvSpPr>
          <p:spPr>
            <a:xfrm>
              <a:off x="942114" y="3034668"/>
              <a:ext cx="984250" cy="98121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pic>
          <p:nvPicPr>
            <p:cNvPr id="20" name="Graphic 19" descr="Email with solid fill">
              <a:extLst>
                <a:ext uri="{FF2B5EF4-FFF2-40B4-BE49-F238E27FC236}">
                  <a16:creationId xmlns:a16="http://schemas.microsoft.com/office/drawing/2014/main" id="{B01FB189-BA33-065F-9277-8ED4CBA56F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777" y="3178766"/>
              <a:ext cx="663755" cy="663755"/>
            </a:xfrm>
            <a:prstGeom prst="rect">
              <a:avLst/>
            </a:prstGeom>
          </p:spPr>
        </p:pic>
      </p:grpSp>
      <p:grpSp>
        <p:nvGrpSpPr>
          <p:cNvPr id="18" name="Group 17">
            <a:extLst>
              <a:ext uri="{FF2B5EF4-FFF2-40B4-BE49-F238E27FC236}">
                <a16:creationId xmlns:a16="http://schemas.microsoft.com/office/drawing/2014/main" id="{CDE4EE26-7D1D-149C-2A88-E76E001A66CA}"/>
              </a:ext>
            </a:extLst>
          </p:cNvPr>
          <p:cNvGrpSpPr/>
          <p:nvPr/>
        </p:nvGrpSpPr>
        <p:grpSpPr>
          <a:xfrm>
            <a:off x="953118" y="2256529"/>
            <a:ext cx="984250" cy="981211"/>
            <a:chOff x="927287" y="2231045"/>
            <a:chExt cx="984250" cy="981211"/>
          </a:xfrm>
        </p:grpSpPr>
        <p:sp>
          <p:nvSpPr>
            <p:cNvPr id="10" name="Oval 9">
              <a:extLst>
                <a:ext uri="{FF2B5EF4-FFF2-40B4-BE49-F238E27FC236}">
                  <a16:creationId xmlns:a16="http://schemas.microsoft.com/office/drawing/2014/main" id="{286555FF-6DAC-02B6-5EAC-A15DF53458B3}"/>
                </a:ext>
              </a:extLst>
            </p:cNvPr>
            <p:cNvSpPr/>
            <p:nvPr/>
          </p:nvSpPr>
          <p:spPr>
            <a:xfrm>
              <a:off x="927287" y="2231045"/>
              <a:ext cx="984250" cy="98121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9431BC4A-BDE1-7173-5745-FB6FE3EF9177}"/>
                </a:ext>
              </a:extLst>
            </p:cNvPr>
            <p:cNvPicPr>
              <a:picLocks noChangeAspect="1"/>
            </p:cNvPicPr>
            <p:nvPr/>
          </p:nvPicPr>
          <p:blipFill rotWithShape="1">
            <a:blip r:embed="rId5">
              <a:extLst>
                <a:ext uri="{28A0092B-C50C-407E-A947-70E740481C1C}">
                  <a14:useLocalDpi xmlns:a14="http://schemas.microsoft.com/office/drawing/2010/main" val="0"/>
                </a:ext>
              </a:extLst>
            </a:blip>
            <a:srcRect b="17686"/>
            <a:stretch/>
          </p:blipFill>
          <p:spPr>
            <a:xfrm>
              <a:off x="1028665" y="2391681"/>
              <a:ext cx="753983" cy="620638"/>
            </a:xfrm>
            <a:prstGeom prst="rect">
              <a:avLst/>
            </a:prstGeom>
          </p:spPr>
        </p:pic>
      </p:grpSp>
      <p:grpSp>
        <p:nvGrpSpPr>
          <p:cNvPr id="8" name="Group 7">
            <a:extLst>
              <a:ext uri="{FF2B5EF4-FFF2-40B4-BE49-F238E27FC236}">
                <a16:creationId xmlns:a16="http://schemas.microsoft.com/office/drawing/2014/main" id="{EFE991E5-A9F0-6791-7012-9FB47991EE3F}"/>
              </a:ext>
            </a:extLst>
          </p:cNvPr>
          <p:cNvGrpSpPr/>
          <p:nvPr/>
        </p:nvGrpSpPr>
        <p:grpSpPr>
          <a:xfrm>
            <a:off x="953118" y="4406227"/>
            <a:ext cx="984250" cy="981211"/>
            <a:chOff x="942115" y="4160068"/>
            <a:chExt cx="984250" cy="981211"/>
          </a:xfrm>
        </p:grpSpPr>
        <p:sp>
          <p:nvSpPr>
            <p:cNvPr id="14" name="Oval 13">
              <a:extLst>
                <a:ext uri="{FF2B5EF4-FFF2-40B4-BE49-F238E27FC236}">
                  <a16:creationId xmlns:a16="http://schemas.microsoft.com/office/drawing/2014/main" id="{363645D5-D3A5-4F1E-258B-4E1B38AAFC67}"/>
                </a:ext>
              </a:extLst>
            </p:cNvPr>
            <p:cNvSpPr/>
            <p:nvPr/>
          </p:nvSpPr>
          <p:spPr>
            <a:xfrm>
              <a:off x="942115" y="4160068"/>
              <a:ext cx="984250" cy="98121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4830EEDB-CFC3-B16B-6BD7-21A5E1C84F8A}"/>
                </a:ext>
              </a:extLst>
            </p:cNvPr>
            <p:cNvPicPr>
              <a:picLocks noChangeAspect="1"/>
            </p:cNvPicPr>
            <p:nvPr/>
          </p:nvPicPr>
          <p:blipFill rotWithShape="1">
            <a:blip r:embed="rId6">
              <a:extLst>
                <a:ext uri="{28A0092B-C50C-407E-A947-70E740481C1C}">
                  <a14:useLocalDpi xmlns:a14="http://schemas.microsoft.com/office/drawing/2010/main" val="0"/>
                </a:ext>
              </a:extLst>
            </a:blip>
            <a:srcRect b="17975"/>
            <a:stretch/>
          </p:blipFill>
          <p:spPr>
            <a:xfrm>
              <a:off x="957863" y="4265989"/>
              <a:ext cx="952753" cy="781494"/>
            </a:xfrm>
            <a:prstGeom prst="rect">
              <a:avLst/>
            </a:prstGeom>
          </p:spPr>
        </p:pic>
      </p:grpSp>
      <p:grpSp>
        <p:nvGrpSpPr>
          <p:cNvPr id="7" name="Group 6">
            <a:extLst>
              <a:ext uri="{FF2B5EF4-FFF2-40B4-BE49-F238E27FC236}">
                <a16:creationId xmlns:a16="http://schemas.microsoft.com/office/drawing/2014/main" id="{8339A894-7A8B-BA0B-414B-9635F68AD741}"/>
              </a:ext>
            </a:extLst>
          </p:cNvPr>
          <p:cNvGrpSpPr/>
          <p:nvPr/>
        </p:nvGrpSpPr>
        <p:grpSpPr>
          <a:xfrm>
            <a:off x="953118" y="5461842"/>
            <a:ext cx="984250" cy="981211"/>
            <a:chOff x="927287" y="5338778"/>
            <a:chExt cx="984250" cy="981211"/>
          </a:xfrm>
        </p:grpSpPr>
        <p:sp>
          <p:nvSpPr>
            <p:cNvPr id="16" name="Oval 15">
              <a:extLst>
                <a:ext uri="{FF2B5EF4-FFF2-40B4-BE49-F238E27FC236}">
                  <a16:creationId xmlns:a16="http://schemas.microsoft.com/office/drawing/2014/main" id="{1C5A6500-264C-95F6-9670-4E186A8E422E}"/>
                </a:ext>
              </a:extLst>
            </p:cNvPr>
            <p:cNvSpPr/>
            <p:nvPr/>
          </p:nvSpPr>
          <p:spPr>
            <a:xfrm>
              <a:off x="927287" y="5338778"/>
              <a:ext cx="984250" cy="98121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pic>
          <p:nvPicPr>
            <p:cNvPr id="26" name="Picture 25" descr="A black background with a black square&#10;&#10;Description automatically generated with medium confidence">
              <a:extLst>
                <a:ext uri="{FF2B5EF4-FFF2-40B4-BE49-F238E27FC236}">
                  <a16:creationId xmlns:a16="http://schemas.microsoft.com/office/drawing/2014/main" id="{EFDD37B8-D9AB-4D47-3EF8-8D4A4B2E7BB7}"/>
                </a:ext>
              </a:extLst>
            </p:cNvPr>
            <p:cNvPicPr>
              <a:picLocks noChangeAspect="1"/>
            </p:cNvPicPr>
            <p:nvPr/>
          </p:nvPicPr>
          <p:blipFill rotWithShape="1">
            <a:blip r:embed="rId7">
              <a:extLst>
                <a:ext uri="{28A0092B-C50C-407E-A947-70E740481C1C}">
                  <a14:useLocalDpi xmlns:a14="http://schemas.microsoft.com/office/drawing/2010/main" val="0"/>
                </a:ext>
              </a:extLst>
            </a:blip>
            <a:srcRect b="15704"/>
            <a:stretch/>
          </p:blipFill>
          <p:spPr>
            <a:xfrm>
              <a:off x="942115" y="5455379"/>
              <a:ext cx="927080" cy="781494"/>
            </a:xfrm>
            <a:prstGeom prst="rect">
              <a:avLst/>
            </a:prstGeom>
          </p:spPr>
        </p:pic>
      </p:grpSp>
      <p:sp>
        <p:nvSpPr>
          <p:cNvPr id="4" name="Rectangle 3">
            <a:extLst>
              <a:ext uri="{FF2B5EF4-FFF2-40B4-BE49-F238E27FC236}">
                <a16:creationId xmlns:a16="http://schemas.microsoft.com/office/drawing/2014/main" id="{D49E382A-11CB-4536-F790-C4526A70CD80}"/>
              </a:ext>
            </a:extLst>
          </p:cNvPr>
          <p:cNvSpPr/>
          <p:nvPr/>
        </p:nvSpPr>
        <p:spPr>
          <a:xfrm>
            <a:off x="1405655" y="1510052"/>
            <a:ext cx="10027262" cy="641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latin typeface="Verdana" panose="020B0604030504040204" pitchFamily="34" charset="0"/>
                <a:ea typeface="Verdana" panose="020B0604030504040204" pitchFamily="34" charset="0"/>
                <a:cs typeface="Verdana" panose="020B0604030504040204" pitchFamily="34" charset="0"/>
              </a:rPr>
              <a:t>Customers outline four ways in which they want to see communication improved: </a:t>
            </a:r>
          </a:p>
        </p:txBody>
      </p:sp>
      <p:sp>
        <p:nvSpPr>
          <p:cNvPr id="19" name="Rectangle 18">
            <a:extLst>
              <a:ext uri="{FF2B5EF4-FFF2-40B4-BE49-F238E27FC236}">
                <a16:creationId xmlns:a16="http://schemas.microsoft.com/office/drawing/2014/main" id="{F15EF39B-E1AA-7146-2DBD-DB957A03A56F}"/>
              </a:ext>
            </a:extLst>
          </p:cNvPr>
          <p:cNvSpPr/>
          <p:nvPr/>
        </p:nvSpPr>
        <p:spPr>
          <a:xfrm>
            <a:off x="-13100" y="-4004"/>
            <a:ext cx="457193" cy="686200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Communication</a:t>
            </a:r>
          </a:p>
        </p:txBody>
      </p:sp>
    </p:spTree>
    <p:extLst>
      <p:ext uri="{BB962C8B-B14F-4D97-AF65-F5344CB8AC3E}">
        <p14:creationId xmlns:p14="http://schemas.microsoft.com/office/powerpoint/2010/main" val="14938051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F4AA0E-DE3F-AA8A-0844-8D4C2714B07B}"/>
              </a:ext>
            </a:extLst>
          </p:cNvPr>
          <p:cNvSpPr/>
          <p:nvPr/>
        </p:nvSpPr>
        <p:spPr>
          <a:xfrm>
            <a:off x="0" y="0"/>
            <a:ext cx="12192000"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a:extLst>
              <a:ext uri="{FF2B5EF4-FFF2-40B4-BE49-F238E27FC236}">
                <a16:creationId xmlns:a16="http://schemas.microsoft.com/office/drawing/2014/main" id="{8C088DB7-4769-3DA2-F238-96F517350CE1}"/>
              </a:ext>
            </a:extLst>
          </p:cNvPr>
          <p:cNvSpPr>
            <a:spLocks noGrp="1"/>
          </p:cNvSpPr>
          <p:nvPr>
            <p:ph type="ctrTitle"/>
          </p:nvPr>
        </p:nvSpPr>
        <p:spPr/>
        <p:txBody>
          <a:bodyPr/>
          <a:lstStyle/>
          <a:p>
            <a:r>
              <a:rPr lang="en-US"/>
              <a:t>Providing support when things go wrong</a:t>
            </a:r>
          </a:p>
        </p:txBody>
      </p:sp>
      <p:sp>
        <p:nvSpPr>
          <p:cNvPr id="4" name="Slide Number Placeholder 3">
            <a:extLst>
              <a:ext uri="{FF2B5EF4-FFF2-40B4-BE49-F238E27FC236}">
                <a16:creationId xmlns:a16="http://schemas.microsoft.com/office/drawing/2014/main" id="{938E3675-6B6C-091F-4C86-75737B94763B}"/>
              </a:ext>
            </a:extLst>
          </p:cNvPr>
          <p:cNvSpPr>
            <a:spLocks noGrp="1"/>
          </p:cNvSpPr>
          <p:nvPr>
            <p:ph type="sldNum" sz="quarter" idx="12"/>
          </p:nvPr>
        </p:nvSpPr>
        <p:spPr/>
        <p:txBody>
          <a:bodyPr/>
          <a:lstStyle/>
          <a:p>
            <a:fld id="{CBA53E11-492D-48B3-9F9B-09541CA2A39A}" type="slidenum">
              <a:rPr lang="en-GB" smtClean="0"/>
              <a:t>37</a:t>
            </a:fld>
            <a:endParaRPr lang="en-GB"/>
          </a:p>
        </p:txBody>
      </p:sp>
      <p:sp>
        <p:nvSpPr>
          <p:cNvPr id="5" name="Text Placeholder 4">
            <a:extLst>
              <a:ext uri="{FF2B5EF4-FFF2-40B4-BE49-F238E27FC236}">
                <a16:creationId xmlns:a16="http://schemas.microsoft.com/office/drawing/2014/main" id="{844C04C0-B5FE-D177-8114-F23B2CE0513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1383524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et floor with a vacuum cleaner&#10;&#10;Description automatically generated">
            <a:extLst>
              <a:ext uri="{FF2B5EF4-FFF2-40B4-BE49-F238E27FC236}">
                <a16:creationId xmlns:a16="http://schemas.microsoft.com/office/drawing/2014/main" id="{D67839B5-2FE0-19F1-6031-B1F18988F507}"/>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23900" r="16290"/>
          <a:stretch/>
        </p:blipFill>
        <p:spPr>
          <a:xfrm>
            <a:off x="6039445" y="0"/>
            <a:ext cx="6152555" cy="6858000"/>
          </a:xfrm>
          <a:prstGeom prst="rect">
            <a:avLst/>
          </a:prstGeom>
        </p:spPr>
      </p:pic>
      <p:sp>
        <p:nvSpPr>
          <p:cNvPr id="2" name="Title 1">
            <a:extLst>
              <a:ext uri="{FF2B5EF4-FFF2-40B4-BE49-F238E27FC236}">
                <a16:creationId xmlns:a16="http://schemas.microsoft.com/office/drawing/2014/main" id="{AACE2A3B-1A52-06DB-3BA5-3FE3ACA460C4}"/>
              </a:ext>
            </a:extLst>
          </p:cNvPr>
          <p:cNvSpPr>
            <a:spLocks noGrp="1"/>
          </p:cNvSpPr>
          <p:nvPr>
            <p:ph type="title"/>
          </p:nvPr>
        </p:nvSpPr>
        <p:spPr>
          <a:xfrm>
            <a:off x="694736" y="852921"/>
            <a:ext cx="5261164" cy="998790"/>
          </a:xfrm>
          <a:solidFill>
            <a:srgbClr val="FFFFFF">
              <a:alpha val="49020"/>
            </a:srgbClr>
          </a:solidFill>
        </p:spPr>
        <p:txBody>
          <a:bodyPr/>
          <a:lstStyle/>
          <a:p>
            <a:r>
              <a:rPr lang="en-US" sz="2800"/>
              <a:t>The offer of a clean-up service is what customers expect as bare minimum</a:t>
            </a:r>
          </a:p>
        </p:txBody>
      </p:sp>
      <p:sp>
        <p:nvSpPr>
          <p:cNvPr id="5" name="Footer Placeholder 4">
            <a:extLst>
              <a:ext uri="{FF2B5EF4-FFF2-40B4-BE49-F238E27FC236}">
                <a16:creationId xmlns:a16="http://schemas.microsoft.com/office/drawing/2014/main" id="{F671F66F-6745-154D-47DB-4155E6E4C240}"/>
              </a:ext>
            </a:extLst>
          </p:cNvPr>
          <p:cNvSpPr>
            <a:spLocks noGrp="1"/>
          </p:cNvSpPr>
          <p:nvPr>
            <p:ph type="ftr" sz="quarter" idx="11"/>
          </p:nvPr>
        </p:nvSpPr>
        <p:spPr/>
        <p:txBody>
          <a:bodyPr/>
          <a:lstStyle/>
          <a:p>
            <a:r>
              <a:rPr lang="en-GB">
                <a:solidFill>
                  <a:schemeClr val="tx2"/>
                </a:solidFill>
              </a:rPr>
              <a:t>Private &amp; Confidential</a:t>
            </a:r>
          </a:p>
        </p:txBody>
      </p:sp>
      <p:sp>
        <p:nvSpPr>
          <p:cNvPr id="6" name="Slide Number Placeholder 5">
            <a:extLst>
              <a:ext uri="{FF2B5EF4-FFF2-40B4-BE49-F238E27FC236}">
                <a16:creationId xmlns:a16="http://schemas.microsoft.com/office/drawing/2014/main" id="{63A77C5B-B9A7-E8F6-AF73-04B65F0DFCBD}"/>
              </a:ext>
            </a:extLst>
          </p:cNvPr>
          <p:cNvSpPr>
            <a:spLocks noGrp="1"/>
          </p:cNvSpPr>
          <p:nvPr>
            <p:ph type="sldNum" sz="quarter" idx="12"/>
          </p:nvPr>
        </p:nvSpPr>
        <p:spPr/>
        <p:txBody>
          <a:bodyPr/>
          <a:lstStyle/>
          <a:p>
            <a:fld id="{CBA53E11-492D-48B3-9F9B-09541CA2A39A}" type="slidenum">
              <a:rPr lang="en-GB" smtClean="0"/>
              <a:t>38</a:t>
            </a:fld>
            <a:endParaRPr lang="en-GB"/>
          </a:p>
        </p:txBody>
      </p:sp>
      <p:sp>
        <p:nvSpPr>
          <p:cNvPr id="4" name="Rectangle 3">
            <a:extLst>
              <a:ext uri="{FF2B5EF4-FFF2-40B4-BE49-F238E27FC236}">
                <a16:creationId xmlns:a16="http://schemas.microsoft.com/office/drawing/2014/main" id="{BA2CE9BB-FD5D-B3B2-3F6C-C4AD537E2467}"/>
              </a:ext>
            </a:extLst>
          </p:cNvPr>
          <p:cNvSpPr/>
          <p:nvPr/>
        </p:nvSpPr>
        <p:spPr>
          <a:xfrm>
            <a:off x="755178" y="2060213"/>
            <a:ext cx="4973183" cy="422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Customers feel that a clean-up service should be provided by wastewater companies to all customers, regardless of customer vulnerabilities or severity of the flooding. </a:t>
            </a:r>
          </a:p>
          <a:p>
            <a:pPr algn="ctr"/>
            <a:endParaRPr lang="en-US" sz="1200" b="1">
              <a:solidFill>
                <a:schemeClr val="tx2"/>
              </a:solidFill>
            </a:endParaRPr>
          </a:p>
          <a:p>
            <a:endParaRPr lang="en-US" sz="1200">
              <a:solidFill>
                <a:schemeClr val="tx2"/>
              </a:solidFill>
            </a:endParaRPr>
          </a:p>
          <a:p>
            <a:r>
              <a:rPr lang="en-US" sz="1200">
                <a:solidFill>
                  <a:schemeClr val="tx2"/>
                </a:solidFill>
              </a:rPr>
              <a:t>The service should be:</a:t>
            </a:r>
          </a:p>
          <a:p>
            <a:endParaRPr lang="en-US" sz="1200">
              <a:solidFill>
                <a:schemeClr val="tx2"/>
              </a:solidFill>
            </a:endParaRPr>
          </a:p>
          <a:p>
            <a:pPr marL="171450" indent="-171450">
              <a:buFont typeface="Arial" panose="020B0604020202020204" pitchFamily="34" charset="0"/>
              <a:buChar char="•"/>
            </a:pPr>
            <a:r>
              <a:rPr lang="en-US" sz="1200" b="1">
                <a:solidFill>
                  <a:schemeClr val="tx2"/>
                </a:solidFill>
              </a:rPr>
              <a:t>Thorough, </a:t>
            </a:r>
            <a:r>
              <a:rPr lang="en-US" sz="1200">
                <a:solidFill>
                  <a:schemeClr val="tx2"/>
                </a:solidFill>
              </a:rPr>
              <a:t>with appropriate time dedicated to it.</a:t>
            </a:r>
          </a:p>
          <a:p>
            <a:pPr marL="171450" indent="-171450">
              <a:buFont typeface="Arial" panose="020B0604020202020204" pitchFamily="34" charset="0"/>
              <a:buChar char="•"/>
            </a:pPr>
            <a:endParaRPr lang="en-US" sz="1200" b="1">
              <a:solidFill>
                <a:schemeClr val="tx2"/>
              </a:solidFill>
            </a:endParaRPr>
          </a:p>
          <a:p>
            <a:pPr marL="171450" indent="-171450">
              <a:buFont typeface="Arial" panose="020B0604020202020204" pitchFamily="34" charset="0"/>
              <a:buChar char="•"/>
            </a:pPr>
            <a:r>
              <a:rPr lang="en-US" sz="1200" b="1">
                <a:solidFill>
                  <a:schemeClr val="tx2"/>
                </a:solidFill>
              </a:rPr>
              <a:t>Ideally be treated as an emergency service, </a:t>
            </a:r>
            <a:r>
              <a:rPr lang="en-US" sz="1200">
                <a:solidFill>
                  <a:schemeClr val="tx2"/>
                </a:solidFill>
              </a:rPr>
              <a:t>due to the potential health hazards of having sewage in the home.</a:t>
            </a:r>
          </a:p>
          <a:p>
            <a:pPr marL="171450" indent="-171450">
              <a:buFont typeface="Arial" panose="020B0604020202020204" pitchFamily="34" charset="0"/>
              <a:buChar char="•"/>
            </a:pPr>
            <a:endParaRPr lang="en-US" sz="1200">
              <a:solidFill>
                <a:schemeClr val="tx2"/>
              </a:solidFill>
            </a:endParaRPr>
          </a:p>
          <a:p>
            <a:pPr marL="171450" indent="-171450">
              <a:buFont typeface="Arial" panose="020B0604020202020204" pitchFamily="34" charset="0"/>
              <a:buChar char="•"/>
            </a:pPr>
            <a:r>
              <a:rPr lang="en-US" sz="1200">
                <a:solidFill>
                  <a:schemeClr val="tx2"/>
                </a:solidFill>
              </a:rPr>
              <a:t>Available to all, but with </a:t>
            </a:r>
            <a:r>
              <a:rPr lang="en-US" sz="1200" b="1">
                <a:solidFill>
                  <a:schemeClr val="tx2"/>
                </a:solidFill>
              </a:rPr>
              <a:t>vulnerable customers and those experiencing severe flooding incidents </a:t>
            </a:r>
            <a:r>
              <a:rPr lang="en-US" sz="1200">
                <a:solidFill>
                  <a:schemeClr val="tx2"/>
                </a:solidFill>
              </a:rPr>
              <a:t>being a particular priority.</a:t>
            </a:r>
          </a:p>
          <a:p>
            <a:endParaRPr lang="en-US" sz="1200">
              <a:solidFill>
                <a:schemeClr val="tx2"/>
              </a:solidFill>
            </a:endParaRPr>
          </a:p>
        </p:txBody>
      </p:sp>
      <p:sp>
        <p:nvSpPr>
          <p:cNvPr id="7" name="Rectangle 6">
            <a:extLst>
              <a:ext uri="{FF2B5EF4-FFF2-40B4-BE49-F238E27FC236}">
                <a16:creationId xmlns:a16="http://schemas.microsoft.com/office/drawing/2014/main" id="{9B2D4A69-15FC-2273-29FF-864BB53ED21A}"/>
              </a:ext>
            </a:extLst>
          </p:cNvPr>
          <p:cNvSpPr/>
          <p:nvPr/>
        </p:nvSpPr>
        <p:spPr>
          <a:xfrm>
            <a:off x="7362334" y="608208"/>
            <a:ext cx="4506012" cy="11929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latin typeface="Verdana" panose="020B0604030504040204" pitchFamily="34" charset="0"/>
                <a:ea typeface="Verdana" panose="020B0604030504040204" pitchFamily="34" charset="0"/>
                <a:cs typeface="Verdana" panose="020B0604030504040204" pitchFamily="34" charset="0"/>
              </a:rPr>
              <a:t>“</a:t>
            </a:r>
            <a:r>
              <a:rPr lang="en-GB" sz="1200" b="1" i="1">
                <a:solidFill>
                  <a:schemeClr val="tx2"/>
                </a:solidFill>
                <a:effectLst/>
                <a:latin typeface="Verdana" panose="020B0604030504040204" pitchFamily="34" charset="0"/>
                <a:ea typeface="Verdana" panose="020B0604030504040204" pitchFamily="34" charset="0"/>
                <a:cs typeface="Verdana" panose="020B0604030504040204" pitchFamily="34" charset="0"/>
              </a:rPr>
              <a:t>A clean-up service should be offered </a:t>
            </a:r>
            <a:r>
              <a:rPr lang="en-GB" sz="1200" i="1">
                <a:solidFill>
                  <a:schemeClr val="tx2"/>
                </a:solidFill>
                <a:effectLst/>
                <a:latin typeface="Verdana" panose="020B0604030504040204" pitchFamily="34" charset="0"/>
                <a:ea typeface="Verdana" panose="020B0604030504040204" pitchFamily="34" charset="0"/>
                <a:cs typeface="Verdana" panose="020B0604030504040204" pitchFamily="34" charset="0"/>
              </a:rPr>
              <a:t>– it sounds like some people have received this and others haven’t. </a:t>
            </a:r>
            <a:r>
              <a:rPr lang="en-GB" sz="1200" b="1" i="1">
                <a:solidFill>
                  <a:schemeClr val="tx2"/>
                </a:solidFill>
                <a:effectLst/>
                <a:latin typeface="Verdana" panose="020B0604030504040204" pitchFamily="34" charset="0"/>
                <a:ea typeface="Verdana" panose="020B0604030504040204" pitchFamily="34" charset="0"/>
                <a:cs typeface="Verdana" panose="020B0604030504040204" pitchFamily="34" charset="0"/>
              </a:rPr>
              <a:t>It should be standard across water companies, there shouldn’t be that variation</a:t>
            </a:r>
            <a:r>
              <a:rPr lang="en-GB" sz="1200" i="1">
                <a:solidFill>
                  <a:schemeClr val="tx2"/>
                </a:solidFill>
                <a:effectLst/>
                <a:latin typeface="Verdana" panose="020B0604030504040204" pitchFamily="34" charset="0"/>
                <a:ea typeface="Verdana" panose="020B0604030504040204" pitchFamily="34" charset="0"/>
                <a:cs typeface="Verdana" panose="020B0604030504040204" pitchFamily="34" charset="0"/>
              </a:rPr>
              <a:t>.</a:t>
            </a:r>
            <a:r>
              <a:rPr lang="en-GB" sz="1200" i="1">
                <a:solidFill>
                  <a:schemeClr val="tx2"/>
                </a:solidFill>
                <a:latin typeface="Verdana" panose="020B0604030504040204" pitchFamily="34" charset="0"/>
                <a:ea typeface="Verdana" panose="020B0604030504040204" pitchFamily="34" charset="0"/>
                <a:cs typeface="Verdana" panose="020B0604030504040204" pitchFamily="34" charset="0"/>
              </a:rPr>
              <a:t>”</a:t>
            </a:r>
          </a:p>
          <a:p>
            <a:pPr algn="ctr"/>
            <a:endParaRPr lang="en-GB" sz="1200" i="1">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Single incident, internal, medium severity</a:t>
            </a: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a:extLst>
              <a:ext uri="{FF2B5EF4-FFF2-40B4-BE49-F238E27FC236}">
                <a16:creationId xmlns:a16="http://schemas.microsoft.com/office/drawing/2014/main" id="{FBF28815-1827-DD17-30A9-B5AB83E2CA8B}"/>
              </a:ext>
            </a:extLst>
          </p:cNvPr>
          <p:cNvSpPr/>
          <p:nvPr/>
        </p:nvSpPr>
        <p:spPr>
          <a:xfrm>
            <a:off x="6368768" y="5244302"/>
            <a:ext cx="5499578" cy="134481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a:t>
            </a:r>
            <a:r>
              <a:rPr lang="en-US" sz="1200" b="1" i="1">
                <a:solidFill>
                  <a:schemeClr val="tx2"/>
                </a:solidFill>
              </a:rPr>
              <a:t>We were left with that foul water sitting there for 5 days</a:t>
            </a:r>
            <a:r>
              <a:rPr lang="en-US" sz="1200" i="1">
                <a:solidFill>
                  <a:schemeClr val="tx2"/>
                </a:solidFill>
              </a:rPr>
              <a:t>. If they said no, we're not going to send you a truck, we would have found another truck from somewhere else, you know.”</a:t>
            </a:r>
          </a:p>
          <a:p>
            <a:pPr algn="ctr"/>
            <a:endParaRPr lang="en-US" sz="1200" i="1">
              <a:solidFill>
                <a:schemeClr val="tx2"/>
              </a:solidFill>
            </a:endParaRPr>
          </a:p>
          <a:p>
            <a:pPr algn="r"/>
            <a:r>
              <a:rPr lang="en-US" sz="1200">
                <a:solidFill>
                  <a:schemeClr val="tx2"/>
                </a:solidFill>
              </a:rPr>
              <a:t>Multiple incidents, internal, high severity</a:t>
            </a:r>
          </a:p>
        </p:txBody>
      </p:sp>
      <p:sp>
        <p:nvSpPr>
          <p:cNvPr id="10" name="Rectangle 9">
            <a:extLst>
              <a:ext uri="{FF2B5EF4-FFF2-40B4-BE49-F238E27FC236}">
                <a16:creationId xmlns:a16="http://schemas.microsoft.com/office/drawing/2014/main" id="{CF21695F-1216-19D6-D37F-021332C53065}"/>
              </a:ext>
            </a:extLst>
          </p:cNvPr>
          <p:cNvSpPr/>
          <p:nvPr/>
        </p:nvSpPr>
        <p:spPr>
          <a:xfrm>
            <a:off x="-13100" y="0"/>
            <a:ext cx="457193"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Providing support</a:t>
            </a:r>
          </a:p>
        </p:txBody>
      </p:sp>
      <p:sp>
        <p:nvSpPr>
          <p:cNvPr id="11" name="Rectangle 10">
            <a:extLst>
              <a:ext uri="{FF2B5EF4-FFF2-40B4-BE49-F238E27FC236}">
                <a16:creationId xmlns:a16="http://schemas.microsoft.com/office/drawing/2014/main" id="{132ED9A1-7AF7-4E2D-EB7E-B87DA636C73C}"/>
              </a:ext>
            </a:extLst>
          </p:cNvPr>
          <p:cNvSpPr/>
          <p:nvPr/>
        </p:nvSpPr>
        <p:spPr>
          <a:xfrm>
            <a:off x="10172700" y="0"/>
            <a:ext cx="2019299" cy="4585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ysClr val="windowText" lastClr="000000"/>
                </a:solidFill>
              </a:rPr>
              <a:t>Clean-up services</a:t>
            </a:r>
          </a:p>
        </p:txBody>
      </p:sp>
    </p:spTree>
    <p:extLst>
      <p:ext uri="{BB962C8B-B14F-4D97-AF65-F5344CB8AC3E}">
        <p14:creationId xmlns:p14="http://schemas.microsoft.com/office/powerpoint/2010/main" val="171367570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C82CBB-6ABD-4B58-DD8B-C96FEBE2D044}"/>
              </a:ext>
            </a:extLst>
          </p:cNvPr>
          <p:cNvSpPr/>
          <p:nvPr/>
        </p:nvSpPr>
        <p:spPr>
          <a:xfrm>
            <a:off x="10172699" y="6333806"/>
            <a:ext cx="2019299" cy="458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ysClr val="windowText" lastClr="000000"/>
              </a:solidFill>
            </a:endParaRPr>
          </a:p>
        </p:txBody>
      </p:sp>
      <p:sp>
        <p:nvSpPr>
          <p:cNvPr id="2" name="Title 1">
            <a:extLst>
              <a:ext uri="{FF2B5EF4-FFF2-40B4-BE49-F238E27FC236}">
                <a16:creationId xmlns:a16="http://schemas.microsoft.com/office/drawing/2014/main" id="{39069824-B6FC-0CF8-B044-DA2C0F802D46}"/>
              </a:ext>
            </a:extLst>
          </p:cNvPr>
          <p:cNvSpPr>
            <a:spLocks noGrp="1"/>
          </p:cNvSpPr>
          <p:nvPr>
            <p:ph type="title"/>
          </p:nvPr>
        </p:nvSpPr>
        <p:spPr>
          <a:xfrm>
            <a:off x="788655" y="772939"/>
            <a:ext cx="11014739" cy="944562"/>
          </a:xfrm>
        </p:spPr>
        <p:txBody>
          <a:bodyPr/>
          <a:lstStyle/>
          <a:p>
            <a:r>
              <a:rPr lang="en-GB" sz="2800"/>
              <a:t>Whilst a small number of customers note that the clean-up service has improved, for most this service does not go far enough</a:t>
            </a:r>
          </a:p>
        </p:txBody>
      </p:sp>
      <p:sp>
        <p:nvSpPr>
          <p:cNvPr id="4" name="Footer Placeholder 3">
            <a:extLst>
              <a:ext uri="{FF2B5EF4-FFF2-40B4-BE49-F238E27FC236}">
                <a16:creationId xmlns:a16="http://schemas.microsoft.com/office/drawing/2014/main" id="{70E9D040-1E66-6380-4470-D844ED980A35}"/>
              </a:ext>
            </a:extLst>
          </p:cNvPr>
          <p:cNvSpPr>
            <a:spLocks noGrp="1"/>
          </p:cNvSpPr>
          <p:nvPr>
            <p:ph type="ftr" sz="quarter" idx="11"/>
          </p:nvPr>
        </p:nvSpPr>
        <p:spPr/>
        <p:txBody>
          <a:bodyPr/>
          <a:lstStyle/>
          <a:p>
            <a:r>
              <a:rPr lang="en-GB">
                <a:solidFill>
                  <a:schemeClr val="tx2"/>
                </a:solidFill>
              </a:rPr>
              <a:t>Private &amp; Confidential</a:t>
            </a:r>
          </a:p>
        </p:txBody>
      </p:sp>
      <p:sp>
        <p:nvSpPr>
          <p:cNvPr id="5" name="Slide Number Placeholder 4">
            <a:extLst>
              <a:ext uri="{FF2B5EF4-FFF2-40B4-BE49-F238E27FC236}">
                <a16:creationId xmlns:a16="http://schemas.microsoft.com/office/drawing/2014/main" id="{6C88A490-994E-C319-5A8E-856D3F318BCE}"/>
              </a:ext>
            </a:extLst>
          </p:cNvPr>
          <p:cNvSpPr>
            <a:spLocks noGrp="1"/>
          </p:cNvSpPr>
          <p:nvPr>
            <p:ph type="sldNum" sz="quarter" idx="12"/>
          </p:nvPr>
        </p:nvSpPr>
        <p:spPr/>
        <p:txBody>
          <a:bodyPr/>
          <a:lstStyle/>
          <a:p>
            <a:fld id="{CBA53E11-492D-48B3-9F9B-09541CA2A39A}" type="slidenum">
              <a:rPr lang="en-GB" smtClean="0"/>
              <a:pPr/>
              <a:t>39</a:t>
            </a:fld>
            <a:endParaRPr lang="en-GB"/>
          </a:p>
        </p:txBody>
      </p:sp>
      <p:sp>
        <p:nvSpPr>
          <p:cNvPr id="11" name="Rectangle 10">
            <a:extLst>
              <a:ext uri="{FF2B5EF4-FFF2-40B4-BE49-F238E27FC236}">
                <a16:creationId xmlns:a16="http://schemas.microsoft.com/office/drawing/2014/main" id="{658F02DF-2170-2308-A33E-BCE9FFFE1CBF}"/>
              </a:ext>
            </a:extLst>
          </p:cNvPr>
          <p:cNvSpPr/>
          <p:nvPr/>
        </p:nvSpPr>
        <p:spPr>
          <a:xfrm>
            <a:off x="4304138" y="5275497"/>
            <a:ext cx="3416630" cy="13735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2"/>
                </a:solidFill>
              </a:rPr>
              <a:t>“They said they would </a:t>
            </a:r>
            <a:r>
              <a:rPr lang="en-US" sz="1100" b="1" i="1">
                <a:solidFill>
                  <a:schemeClr val="tx2"/>
                </a:solidFill>
              </a:rPr>
              <a:t>get somebody to me within two hours. I hadn't heard anything 2 hours later</a:t>
            </a:r>
            <a:r>
              <a:rPr lang="en-US" sz="1100" i="1">
                <a:solidFill>
                  <a:schemeClr val="tx2"/>
                </a:solidFill>
              </a:rPr>
              <a:t>. I tried to clear it up myself but couldn’t.”</a:t>
            </a:r>
          </a:p>
          <a:p>
            <a:pPr algn="ctr"/>
            <a:endParaRPr lang="en-US" sz="1100" i="1">
              <a:solidFill>
                <a:schemeClr val="tx2"/>
              </a:solidFill>
            </a:endParaRPr>
          </a:p>
          <a:p>
            <a:pPr algn="r"/>
            <a:r>
              <a:rPr lang="en-US" sz="1100">
                <a:solidFill>
                  <a:schemeClr val="tx2"/>
                </a:solidFill>
              </a:rPr>
              <a:t>Single incident, internal, very high severity</a:t>
            </a:r>
          </a:p>
        </p:txBody>
      </p:sp>
      <p:sp>
        <p:nvSpPr>
          <p:cNvPr id="14" name="Rectangle 13">
            <a:extLst>
              <a:ext uri="{FF2B5EF4-FFF2-40B4-BE49-F238E27FC236}">
                <a16:creationId xmlns:a16="http://schemas.microsoft.com/office/drawing/2014/main" id="{1C1E28D8-DA71-60E0-2C4B-DF0378E92323}"/>
              </a:ext>
            </a:extLst>
          </p:cNvPr>
          <p:cNvSpPr/>
          <p:nvPr/>
        </p:nvSpPr>
        <p:spPr>
          <a:xfrm>
            <a:off x="796612" y="5294926"/>
            <a:ext cx="3322102" cy="1373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2"/>
                </a:solidFill>
              </a:rPr>
              <a:t>”Some offer of help of some description, for example </a:t>
            </a:r>
            <a:r>
              <a:rPr lang="en-US" sz="1100" b="1" i="1">
                <a:solidFill>
                  <a:schemeClr val="tx2"/>
                </a:solidFill>
              </a:rPr>
              <a:t>help cleaning up, would have been nice</a:t>
            </a:r>
            <a:r>
              <a:rPr lang="en-US" sz="1100" i="1">
                <a:solidFill>
                  <a:schemeClr val="tx2"/>
                </a:solidFill>
              </a:rPr>
              <a:t>.”</a:t>
            </a:r>
          </a:p>
          <a:p>
            <a:pPr algn="ctr"/>
            <a:endParaRPr lang="en-US" sz="1100" i="1">
              <a:solidFill>
                <a:schemeClr val="tx2"/>
              </a:solidFill>
            </a:endParaRPr>
          </a:p>
          <a:p>
            <a:pPr algn="r"/>
            <a:r>
              <a:rPr lang="en-US" sz="1100">
                <a:solidFill>
                  <a:schemeClr val="tx2"/>
                </a:solidFill>
              </a:rPr>
              <a:t>Multiple incidents, internal, medium severity</a:t>
            </a:r>
          </a:p>
        </p:txBody>
      </p:sp>
      <p:sp>
        <p:nvSpPr>
          <p:cNvPr id="3" name="Rectangle 2">
            <a:extLst>
              <a:ext uri="{FF2B5EF4-FFF2-40B4-BE49-F238E27FC236}">
                <a16:creationId xmlns:a16="http://schemas.microsoft.com/office/drawing/2014/main" id="{8FF20034-7807-56BC-D2D6-6D5DF1363582}"/>
              </a:ext>
            </a:extLst>
          </p:cNvPr>
          <p:cNvSpPr/>
          <p:nvPr/>
        </p:nvSpPr>
        <p:spPr>
          <a:xfrm>
            <a:off x="-13100" y="0"/>
            <a:ext cx="457193"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Providing support</a:t>
            </a:r>
          </a:p>
        </p:txBody>
      </p:sp>
      <p:sp>
        <p:nvSpPr>
          <p:cNvPr id="7" name="Rectangle 6">
            <a:extLst>
              <a:ext uri="{FF2B5EF4-FFF2-40B4-BE49-F238E27FC236}">
                <a16:creationId xmlns:a16="http://schemas.microsoft.com/office/drawing/2014/main" id="{1A6204C3-A93B-6CDA-672F-4F2FBD7EEF0D}"/>
              </a:ext>
            </a:extLst>
          </p:cNvPr>
          <p:cNvSpPr/>
          <p:nvPr/>
        </p:nvSpPr>
        <p:spPr>
          <a:xfrm>
            <a:off x="7906193" y="5294924"/>
            <a:ext cx="3764191" cy="1354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2"/>
                </a:solidFill>
              </a:rPr>
              <a:t>”[The clean-up team] were there for about 10 mins. I could still smell it, so I went behind [the furniture] myself and was just pulling out lumps and lumps of poo. </a:t>
            </a:r>
            <a:r>
              <a:rPr lang="en-US" sz="1100" b="1" i="1">
                <a:solidFill>
                  <a:schemeClr val="tx2"/>
                </a:solidFill>
              </a:rPr>
              <a:t>I can't believe after two deep cleans I am pulling out lumps of poo</a:t>
            </a:r>
            <a:r>
              <a:rPr lang="en-US" sz="1100" i="1">
                <a:solidFill>
                  <a:schemeClr val="tx2"/>
                </a:solidFill>
              </a:rPr>
              <a:t>.”</a:t>
            </a:r>
          </a:p>
          <a:p>
            <a:pPr algn="ctr"/>
            <a:endParaRPr lang="en-US" sz="1100" i="1">
              <a:solidFill>
                <a:schemeClr val="tx2"/>
              </a:solidFill>
            </a:endParaRPr>
          </a:p>
          <a:p>
            <a:pPr algn="r"/>
            <a:r>
              <a:rPr lang="en-US" sz="1100">
                <a:solidFill>
                  <a:schemeClr val="tx2"/>
                </a:solidFill>
              </a:rPr>
              <a:t>Single incident, internal, very high severity</a:t>
            </a:r>
          </a:p>
        </p:txBody>
      </p:sp>
      <p:sp>
        <p:nvSpPr>
          <p:cNvPr id="12" name="Rectangle 11">
            <a:extLst>
              <a:ext uri="{FF2B5EF4-FFF2-40B4-BE49-F238E27FC236}">
                <a16:creationId xmlns:a16="http://schemas.microsoft.com/office/drawing/2014/main" id="{F64D7D79-F233-CC82-5AFE-83525294D601}"/>
              </a:ext>
            </a:extLst>
          </p:cNvPr>
          <p:cNvSpPr/>
          <p:nvPr/>
        </p:nvSpPr>
        <p:spPr>
          <a:xfrm>
            <a:off x="788655" y="2182650"/>
            <a:ext cx="3430013" cy="29578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buFont typeface="Arial" panose="020B0604020202020204" pitchFamily="34" charset="0"/>
              <a:buChar char="•"/>
            </a:pPr>
            <a:r>
              <a:rPr lang="en-GB" sz="1200" b="1">
                <a:solidFill>
                  <a:schemeClr val="tx2"/>
                </a:solidFill>
                <a:latin typeface="Verdana"/>
                <a:ea typeface="Verdana"/>
                <a:cs typeface="Arial"/>
              </a:rPr>
              <a:t>The</a:t>
            </a:r>
            <a:r>
              <a:rPr lang="en-GB" sz="1200">
                <a:solidFill>
                  <a:schemeClr val="tx2"/>
                </a:solidFill>
                <a:latin typeface="Verdana"/>
                <a:ea typeface="Verdana"/>
                <a:cs typeface="Arial"/>
              </a:rPr>
              <a:t> </a:t>
            </a:r>
            <a:r>
              <a:rPr lang="en-GB" sz="1200" b="1">
                <a:solidFill>
                  <a:schemeClr val="tx2"/>
                </a:solidFill>
                <a:latin typeface="Verdana"/>
                <a:ea typeface="Verdana"/>
                <a:cs typeface="Arial"/>
              </a:rPr>
              <a:t>service arriving promptly.</a:t>
            </a:r>
            <a:endParaRPr lang="en-GB" sz="1200">
              <a:solidFill>
                <a:schemeClr val="tx2"/>
              </a:solidFill>
              <a:latin typeface="Verdana"/>
              <a:ea typeface="Verdana"/>
              <a:cs typeface="Arial"/>
            </a:endParaRPr>
          </a:p>
          <a:p>
            <a:endParaRPr lang="en-GB" sz="1200" b="1">
              <a:solidFill>
                <a:schemeClr val="tx2"/>
              </a:solidFill>
              <a:latin typeface="Verdana"/>
              <a:ea typeface="Verdana"/>
              <a:cs typeface="Arial"/>
            </a:endParaRPr>
          </a:p>
          <a:p>
            <a:pPr marL="171450" indent="-171450">
              <a:buFont typeface="Arial" panose="020B0604020202020204" pitchFamily="34" charset="0"/>
              <a:buChar char="•"/>
            </a:pPr>
            <a:r>
              <a:rPr lang="en-GB" sz="1200" b="1">
                <a:solidFill>
                  <a:schemeClr val="tx2"/>
                </a:solidFill>
                <a:latin typeface="Verdana"/>
                <a:ea typeface="Verdana"/>
                <a:cs typeface="Arial"/>
              </a:rPr>
              <a:t>The clean being thoroughly completed. </a:t>
            </a:r>
          </a:p>
          <a:p>
            <a:pPr marL="628650" lvl="1" indent="-171450">
              <a:buFont typeface="Arial" panose="020B0604020202020204" pitchFamily="34" charset="0"/>
              <a:buChar char="•"/>
            </a:pPr>
            <a:endParaRPr lang="en-GB" sz="1200" b="1">
              <a:solidFill>
                <a:schemeClr val="tx2"/>
              </a:solidFill>
              <a:latin typeface="Verdana" panose="020B0604030504040204" pitchFamily="34" charset="0"/>
              <a:cs typeface="Arial" panose="020B0604020202020204" pitchFamily="34" charset="0"/>
            </a:endParaRPr>
          </a:p>
          <a:p>
            <a:pPr algn="ctr"/>
            <a:r>
              <a:rPr lang="en-GB" sz="1200">
                <a:solidFill>
                  <a:schemeClr val="tx2"/>
                </a:solidFill>
                <a:latin typeface="Verdana"/>
                <a:ea typeface="Verdana"/>
                <a:cs typeface="Arial"/>
              </a:rPr>
              <a:t>Note: This is true only for a </a:t>
            </a:r>
            <a:r>
              <a:rPr lang="en-GB" sz="1200" b="1">
                <a:solidFill>
                  <a:schemeClr val="tx2"/>
                </a:solidFill>
                <a:latin typeface="Verdana"/>
                <a:ea typeface="Verdana"/>
                <a:cs typeface="Arial"/>
              </a:rPr>
              <a:t>small number of customers</a:t>
            </a:r>
            <a:r>
              <a:rPr lang="en-GB" sz="1200">
                <a:solidFill>
                  <a:schemeClr val="tx2"/>
                </a:solidFill>
                <a:effectLst/>
                <a:latin typeface="Verdana"/>
                <a:ea typeface="Times New Roman" panose="02020603050405020304" pitchFamily="18" charset="0"/>
                <a:cs typeface="Arial"/>
              </a:rPr>
              <a:t>. These customers are significantly more likely to have experienced </a:t>
            </a:r>
            <a:r>
              <a:rPr lang="en-GB" sz="1200" b="1">
                <a:solidFill>
                  <a:schemeClr val="tx2"/>
                </a:solidFill>
                <a:latin typeface="Verdana"/>
                <a:ea typeface="Times New Roman" panose="02020603050405020304" pitchFamily="18" charset="0"/>
                <a:cs typeface="Arial"/>
              </a:rPr>
              <a:t>external</a:t>
            </a:r>
            <a:r>
              <a:rPr lang="en-GB" sz="1200" b="1">
                <a:solidFill>
                  <a:schemeClr val="tx2"/>
                </a:solidFill>
                <a:effectLst/>
                <a:latin typeface="Verdana"/>
                <a:ea typeface="Times New Roman" panose="02020603050405020304" pitchFamily="18" charset="0"/>
                <a:cs typeface="Arial"/>
              </a:rPr>
              <a:t> flooding.</a:t>
            </a:r>
          </a:p>
          <a:p>
            <a:endParaRPr lang="en-GB" sz="1200" b="1">
              <a:solidFill>
                <a:schemeClr val="tx2"/>
              </a:solidFill>
              <a:latin typeface="Verdana" panose="020B0604030504040204" pitchFamily="34" charset="0"/>
              <a:cs typeface="Arial" panose="020B0604020202020204" pitchFamily="34" charset="0"/>
            </a:endParaRPr>
          </a:p>
          <a:p>
            <a:endParaRPr lang="en-GB" sz="1200">
              <a:solidFill>
                <a:schemeClr val="tx2"/>
              </a:solidFill>
              <a:latin typeface="Verdana" panose="020B060403050404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7E22D01-064F-F5FA-F3B1-098983C317BD}"/>
              </a:ext>
            </a:extLst>
          </p:cNvPr>
          <p:cNvSpPr/>
          <p:nvPr/>
        </p:nvSpPr>
        <p:spPr>
          <a:xfrm>
            <a:off x="4304138" y="2182650"/>
            <a:ext cx="7366246" cy="295785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1450" lvl="0" indent="-171450">
              <a:lnSpc>
                <a:spcPct val="115000"/>
              </a:lnSpc>
              <a:buFont typeface="Arial" panose="020B0604020202020204" pitchFamily="34" charset="0"/>
              <a:buChar char="•"/>
            </a:pPr>
            <a:r>
              <a:rPr lang="en-GB" sz="1200" b="1">
                <a:solidFill>
                  <a:schemeClr val="tx2"/>
                </a:solidFill>
                <a:latin typeface="Verdana" panose="020B0604030504040204" pitchFamily="34" charset="0"/>
                <a:ea typeface="Times New Roman" panose="02020603050405020304" pitchFamily="18" charset="0"/>
                <a:cs typeface="Arial" panose="020B0604020202020204" pitchFamily="34" charset="0"/>
              </a:rPr>
              <a:t>C</a:t>
            </a:r>
            <a:r>
              <a:rPr lang="en-GB" sz="1200" b="1">
                <a:solidFill>
                  <a:schemeClr val="tx2"/>
                </a:solidFill>
                <a:effectLst/>
                <a:latin typeface="Verdana" panose="020B0604030504040204" pitchFamily="34" charset="0"/>
                <a:ea typeface="Times New Roman" panose="02020603050405020304" pitchFamily="18" charset="0"/>
                <a:cs typeface="Arial" panose="020B0604020202020204" pitchFamily="34" charset="0"/>
              </a:rPr>
              <a:t>ommunication, </a:t>
            </a: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with some not being given a clear time for the visit and having to chase for updates as a result. For some customers, this led to:</a:t>
            </a:r>
            <a:r>
              <a:rPr lang="en-GB" sz="1200">
                <a:solidFill>
                  <a:schemeClr val="tx2"/>
                </a:solidFill>
                <a:latin typeface="Verdana" panose="020B0604030504040204" pitchFamily="34" charset="0"/>
                <a:ea typeface="Times New Roman" panose="02020603050405020304" pitchFamily="18" charset="0"/>
                <a:cs typeface="Arial" panose="020B0604020202020204" pitchFamily="34" charset="0"/>
              </a:rPr>
              <a:t> </a:t>
            </a:r>
            <a:r>
              <a:rPr lang="en-GB" sz="1200" b="1">
                <a:solidFill>
                  <a:schemeClr val="tx2"/>
                </a:solidFill>
                <a:latin typeface="Verdana" panose="020B0604030504040204" pitchFamily="34" charset="0"/>
                <a:ea typeface="Times New Roman" panose="02020603050405020304" pitchFamily="18" charset="0"/>
                <a:cs typeface="Arial" panose="020B0604020202020204" pitchFamily="34" charset="0"/>
              </a:rPr>
              <a:t>Feeling </a:t>
            </a:r>
            <a:r>
              <a:rPr lang="en-GB" sz="1200" b="1">
                <a:solidFill>
                  <a:schemeClr val="tx2"/>
                </a:solidFill>
                <a:effectLst/>
                <a:latin typeface="Verdana" panose="020B0604030504040204" pitchFamily="34" charset="0"/>
                <a:ea typeface="Times New Roman" panose="02020603050405020304" pitchFamily="18" charset="0"/>
                <a:cs typeface="Arial" panose="020B0604020202020204" pitchFamily="34" charset="0"/>
              </a:rPr>
              <a:t>forced to begin the clean-up themselves </a:t>
            </a: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and/or </a:t>
            </a:r>
            <a:r>
              <a:rPr lang="en-GB" sz="1200" b="1">
                <a:solidFill>
                  <a:schemeClr val="tx2"/>
                </a:solidFill>
                <a:effectLst/>
                <a:latin typeface="Verdana" panose="020B0604030504040204" pitchFamily="34" charset="0"/>
                <a:ea typeface="Times New Roman" panose="02020603050405020304" pitchFamily="18" charset="0"/>
                <a:cs typeface="Arial" panose="020B0604020202020204" pitchFamily="34" charset="0"/>
              </a:rPr>
              <a:t>declining the clean-up service, </a:t>
            </a: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as they preferred to complete it themselves rather than having to wait.  </a:t>
            </a:r>
          </a:p>
          <a:p>
            <a:pPr marL="628650" lvl="1" indent="-171450">
              <a:lnSpc>
                <a:spcPct val="115000"/>
              </a:lnSpc>
              <a:buFont typeface="Arial" panose="020B0604020202020204" pitchFamily="34" charset="0"/>
              <a:buChar char="•"/>
            </a:pPr>
            <a:endParaRPr lang="en-GB" sz="1200">
              <a:solidFill>
                <a:schemeClr val="tx2"/>
              </a:solidFill>
              <a:latin typeface="Verdana" panose="020B0604030504040204" pitchFamily="34" charset="0"/>
              <a:ea typeface="Times New Roman" panose="02020603050405020304" pitchFamily="18" charset="0"/>
              <a:cs typeface="Arial" panose="020B0604020202020204" pitchFamily="34" charset="0"/>
            </a:endParaRPr>
          </a:p>
          <a:p>
            <a:pPr marL="171450" indent="-171450">
              <a:lnSpc>
                <a:spcPct val="115000"/>
              </a:lnSpc>
              <a:buFont typeface="Arial" panose="020B0604020202020204" pitchFamily="34" charset="0"/>
              <a:buChar char="•"/>
            </a:pPr>
            <a:r>
              <a:rPr lang="en-GB" sz="1200" b="1">
                <a:solidFill>
                  <a:schemeClr val="tx2"/>
                </a:solidFill>
                <a:latin typeface="Verdana" panose="020B0604030504040204" pitchFamily="34" charset="0"/>
                <a:cs typeface="Arial" panose="020B0604020202020204" pitchFamily="34" charset="0"/>
              </a:rPr>
              <a:t>Trusting their </a:t>
            </a:r>
            <a:r>
              <a:rPr lang="en-US" sz="1200" b="1">
                <a:solidFill>
                  <a:schemeClr val="tx2"/>
                </a:solidFill>
              </a:rPr>
              <a:t>wastewater</a:t>
            </a:r>
            <a:r>
              <a:rPr lang="en-GB" sz="1200" b="1">
                <a:solidFill>
                  <a:schemeClr val="tx2"/>
                </a:solidFill>
                <a:latin typeface="Verdana" panose="020B0604030504040204" pitchFamily="34" charset="0"/>
                <a:cs typeface="Arial" panose="020B0604020202020204" pitchFamily="34" charset="0"/>
              </a:rPr>
              <a:t> company will believe the severity of the flooding </a:t>
            </a:r>
            <a:r>
              <a:rPr lang="en-GB" sz="1200">
                <a:solidFill>
                  <a:schemeClr val="tx2"/>
                </a:solidFill>
                <a:latin typeface="Verdana" panose="020B0604030504040204" pitchFamily="34" charset="0"/>
                <a:cs typeface="Arial" panose="020B0604020202020204" pitchFamily="34" charset="0"/>
              </a:rPr>
              <a:t>if they begin the clean-up themselves (i.e. as they are removing proof), meaning some feel forced to leave it as is.</a:t>
            </a:r>
            <a:endPar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endParaRPr>
          </a:p>
          <a:p>
            <a:pPr lvl="0">
              <a:lnSpc>
                <a:spcPct val="115000"/>
              </a:lnSpc>
            </a:pPr>
            <a:endParaRPr lang="en-GB" sz="1200">
              <a:solidFill>
                <a:schemeClr val="tx2"/>
              </a:solidFill>
              <a:latin typeface="Verdana" panose="020B0604030504040204" pitchFamily="34" charset="0"/>
              <a:ea typeface="Times New Roman" panose="02020603050405020304" pitchFamily="18" charset="0"/>
              <a:cs typeface="Arial" panose="020B0604020202020204" pitchFamily="34" charset="0"/>
            </a:endParaRPr>
          </a:p>
          <a:p>
            <a:pPr marL="171450" lvl="0" indent="-171450">
              <a:lnSpc>
                <a:spcPct val="115000"/>
              </a:lnSpc>
              <a:buFont typeface="Arial" panose="020B0604020202020204" pitchFamily="34" charset="0"/>
              <a:buChar char="•"/>
            </a:pPr>
            <a:r>
              <a:rPr lang="en-GB" sz="1200" b="1">
                <a:solidFill>
                  <a:schemeClr val="tx2"/>
                </a:solidFill>
                <a:effectLst/>
                <a:latin typeface="Verdana" panose="020B0604030504040204" pitchFamily="34" charset="0"/>
                <a:ea typeface="Times New Roman" panose="02020603050405020304" pitchFamily="18" charset="0"/>
                <a:cs typeface="Arial" panose="020B0604020202020204" pitchFamily="34" charset="0"/>
              </a:rPr>
              <a:t>The quality of the clean-up service</a:t>
            </a: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 feeling it was hurried and inadequate, </a:t>
            </a:r>
            <a:r>
              <a:rPr lang="en-GB" sz="1200">
                <a:solidFill>
                  <a:schemeClr val="tx2"/>
                </a:solidFill>
                <a:latin typeface="Verdana" panose="020B0604030504040204" pitchFamily="34" charset="0"/>
                <a:ea typeface="Times New Roman" panose="02020603050405020304" pitchFamily="18" charset="0"/>
                <a:cs typeface="Arial" panose="020B0604020202020204" pitchFamily="34" charset="0"/>
              </a:rPr>
              <a:t>meaning customers </a:t>
            </a: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have to redo the clean-up themselves.</a:t>
            </a:r>
          </a:p>
          <a:p>
            <a:pPr marL="171450" lvl="0" indent="-171450">
              <a:lnSpc>
                <a:spcPct val="115000"/>
              </a:lnSpc>
              <a:buFont typeface="Arial" panose="020B0604020202020204" pitchFamily="34" charset="0"/>
              <a:buChar char="•"/>
            </a:pPr>
            <a:endParaRPr lang="en-GB" sz="1200">
              <a:solidFill>
                <a:schemeClr val="tx2"/>
              </a:solidFill>
              <a:latin typeface="Verdana" panose="020B0604030504040204" pitchFamily="34" charset="0"/>
              <a:ea typeface="Times New Roman" panose="02020603050405020304" pitchFamily="18" charset="0"/>
              <a:cs typeface="Arial" panose="020B0604020202020204" pitchFamily="34" charset="0"/>
            </a:endParaRPr>
          </a:p>
          <a:p>
            <a:pPr marL="171450" indent="-171450">
              <a:lnSpc>
                <a:spcPct val="115000"/>
              </a:lnSpc>
              <a:buFont typeface="Arial" panose="020B0604020202020204" pitchFamily="34" charset="0"/>
              <a:buChar char="•"/>
            </a:pPr>
            <a:r>
              <a:rPr lang="en-GB" sz="1200" b="1">
                <a:solidFill>
                  <a:schemeClr val="tx2"/>
                </a:solidFill>
                <a:effectLst/>
                <a:latin typeface="Verdana" panose="020B0604030504040204" pitchFamily="34" charset="0"/>
                <a:ea typeface="Times New Roman" panose="02020603050405020304" pitchFamily="18" charset="0"/>
                <a:cs typeface="Arial" panose="020B0604020202020204" pitchFamily="34" charset="0"/>
              </a:rPr>
              <a:t>A small number of customers report not being offered a clean-up service at all. </a:t>
            </a:r>
            <a:endParaRPr lang="en-GB" sz="1200">
              <a:solidFill>
                <a:schemeClr val="tx2"/>
              </a:solidFill>
            </a:endParaRPr>
          </a:p>
        </p:txBody>
      </p:sp>
      <p:sp>
        <p:nvSpPr>
          <p:cNvPr id="10" name="TextBox 9">
            <a:extLst>
              <a:ext uri="{FF2B5EF4-FFF2-40B4-BE49-F238E27FC236}">
                <a16:creationId xmlns:a16="http://schemas.microsoft.com/office/drawing/2014/main" id="{F317BC4C-BD18-BD1D-BB73-4A13F40393A5}"/>
              </a:ext>
            </a:extLst>
          </p:cNvPr>
          <p:cNvSpPr txBox="1"/>
          <p:nvPr/>
        </p:nvSpPr>
        <p:spPr>
          <a:xfrm>
            <a:off x="788655" y="1914270"/>
            <a:ext cx="3254388" cy="239747"/>
          </a:xfrm>
          <a:prstGeom prst="rect">
            <a:avLst/>
          </a:prstGeom>
          <a:noFill/>
        </p:spPr>
        <p:txBody>
          <a:bodyPr wrap="square" lIns="0" tIns="0" rIns="0" bIns="0" rtlCol="0">
            <a:noAutofit/>
          </a:bodyPr>
          <a:lstStyle/>
          <a:p>
            <a:pPr algn="l"/>
            <a:r>
              <a:rPr lang="en-US" sz="1200" b="1">
                <a:solidFill>
                  <a:schemeClr val="tx2"/>
                </a:solidFill>
              </a:rPr>
              <a:t>Some customers are positive about:</a:t>
            </a:r>
          </a:p>
        </p:txBody>
      </p:sp>
      <p:sp>
        <p:nvSpPr>
          <p:cNvPr id="16" name="TextBox 15">
            <a:extLst>
              <a:ext uri="{FF2B5EF4-FFF2-40B4-BE49-F238E27FC236}">
                <a16:creationId xmlns:a16="http://schemas.microsoft.com/office/drawing/2014/main" id="{19C7D5F2-5A7A-0892-B229-1C07E3B13BA7}"/>
              </a:ext>
            </a:extLst>
          </p:cNvPr>
          <p:cNvSpPr txBox="1"/>
          <p:nvPr/>
        </p:nvSpPr>
        <p:spPr>
          <a:xfrm>
            <a:off x="4304138" y="1914270"/>
            <a:ext cx="3254388" cy="239747"/>
          </a:xfrm>
          <a:prstGeom prst="rect">
            <a:avLst/>
          </a:prstGeom>
          <a:noFill/>
        </p:spPr>
        <p:txBody>
          <a:bodyPr wrap="square" lIns="0" tIns="0" rIns="0" bIns="0" rtlCol="0">
            <a:noAutofit/>
          </a:bodyPr>
          <a:lstStyle/>
          <a:p>
            <a:pPr algn="l"/>
            <a:r>
              <a:rPr lang="en-US" sz="1200" b="1">
                <a:solidFill>
                  <a:schemeClr val="tx2"/>
                </a:solidFill>
              </a:rPr>
              <a:t>However, more cite problems with:</a:t>
            </a:r>
          </a:p>
        </p:txBody>
      </p:sp>
      <p:sp>
        <p:nvSpPr>
          <p:cNvPr id="8" name="Rectangle 7">
            <a:extLst>
              <a:ext uri="{FF2B5EF4-FFF2-40B4-BE49-F238E27FC236}">
                <a16:creationId xmlns:a16="http://schemas.microsoft.com/office/drawing/2014/main" id="{31527990-D4B8-5D1A-CDBA-5E3D0E7D1D47}"/>
              </a:ext>
            </a:extLst>
          </p:cNvPr>
          <p:cNvSpPr/>
          <p:nvPr/>
        </p:nvSpPr>
        <p:spPr>
          <a:xfrm>
            <a:off x="10172700" y="0"/>
            <a:ext cx="2019299" cy="4585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ysClr val="windowText" lastClr="000000"/>
                </a:solidFill>
              </a:rPr>
              <a:t>Clean-up services</a:t>
            </a:r>
          </a:p>
        </p:txBody>
      </p:sp>
    </p:spTree>
    <p:extLst>
      <p:ext uri="{BB962C8B-B14F-4D97-AF65-F5344CB8AC3E}">
        <p14:creationId xmlns:p14="http://schemas.microsoft.com/office/powerpoint/2010/main" val="267564656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9824-B6FC-0CF8-B044-DA2C0F802D46}"/>
              </a:ext>
            </a:extLst>
          </p:cNvPr>
          <p:cNvSpPr>
            <a:spLocks noGrp="1"/>
          </p:cNvSpPr>
          <p:nvPr>
            <p:ph type="title"/>
          </p:nvPr>
        </p:nvSpPr>
        <p:spPr>
          <a:noFill/>
        </p:spPr>
        <p:txBody>
          <a:bodyPr/>
          <a:lstStyle/>
          <a:p>
            <a:r>
              <a:rPr lang="en-GB" sz="2800"/>
              <a:t>Background</a:t>
            </a:r>
          </a:p>
        </p:txBody>
      </p:sp>
      <p:sp>
        <p:nvSpPr>
          <p:cNvPr id="5" name="Slide Number Placeholder 4">
            <a:extLst>
              <a:ext uri="{FF2B5EF4-FFF2-40B4-BE49-F238E27FC236}">
                <a16:creationId xmlns:a16="http://schemas.microsoft.com/office/drawing/2014/main" id="{6C88A490-994E-C319-5A8E-856D3F318BCE}"/>
              </a:ext>
            </a:extLst>
          </p:cNvPr>
          <p:cNvSpPr>
            <a:spLocks noGrp="1"/>
          </p:cNvSpPr>
          <p:nvPr>
            <p:ph type="sldNum" sz="quarter" idx="12"/>
          </p:nvPr>
        </p:nvSpPr>
        <p:spPr/>
        <p:txBody>
          <a:bodyPr/>
          <a:lstStyle/>
          <a:p>
            <a:fld id="{CBA53E11-492D-48B3-9F9B-09541CA2A39A}" type="slidenum">
              <a:rPr lang="en-GB" smtClean="0"/>
              <a:pPr/>
              <a:t>4</a:t>
            </a:fld>
            <a:endParaRPr lang="en-GB"/>
          </a:p>
        </p:txBody>
      </p:sp>
      <p:sp>
        <p:nvSpPr>
          <p:cNvPr id="10" name="Content Placeholder 8">
            <a:extLst>
              <a:ext uri="{FF2B5EF4-FFF2-40B4-BE49-F238E27FC236}">
                <a16:creationId xmlns:a16="http://schemas.microsoft.com/office/drawing/2014/main" id="{8234C8C1-F957-1D52-8638-BDE0B2E101EC}"/>
              </a:ext>
            </a:extLst>
          </p:cNvPr>
          <p:cNvSpPr>
            <a:spLocks noGrp="1"/>
          </p:cNvSpPr>
          <p:nvPr>
            <p:ph sz="half" idx="1"/>
          </p:nvPr>
        </p:nvSpPr>
        <p:spPr>
          <a:xfrm>
            <a:off x="611188" y="1671901"/>
            <a:ext cx="6118796" cy="4393517"/>
          </a:xfrm>
        </p:spPr>
        <p:txBody>
          <a:bodyPr/>
          <a:lstStyle/>
          <a:p>
            <a:r>
              <a:rPr lang="en-GB" sz="1400" b="1">
                <a:effectLst/>
                <a:latin typeface="Verdana" panose="020B0604030504040204" pitchFamily="34" charset="0"/>
                <a:ea typeface="Verdana" panose="020B0604030504040204" pitchFamily="34" charset="0"/>
                <a:cs typeface="Verdana" panose="020B0604030504040204" pitchFamily="34" charset="0"/>
              </a:rPr>
              <a:t>Ofwat and CCW commissioned Thinks Insight and Strategy to understand the experiences of customers who have undergone a sewer flooding incident, including its impact on them, and the response they got from their wastewater company.</a:t>
            </a:r>
          </a:p>
          <a:p>
            <a:endParaRPr lang="en-GB" b="1">
              <a:latin typeface="Verdana" panose="020B0604030504040204" pitchFamily="34" charset="0"/>
              <a:ea typeface="Verdana" panose="020B0604030504040204" pitchFamily="34" charset="0"/>
              <a:cs typeface="Verdana" panose="020B0604030504040204" pitchFamily="34" charset="0"/>
            </a:endParaRPr>
          </a:p>
          <a:p>
            <a:r>
              <a:rPr lang="en-GB">
                <a:latin typeface="Verdana" panose="020B0604030504040204" pitchFamily="34" charset="0"/>
                <a:ea typeface="Verdana" panose="020B0604030504040204" pitchFamily="34" charset="0"/>
                <a:cs typeface="Verdana" panose="020B0604030504040204" pitchFamily="34" charset="0"/>
              </a:rPr>
              <a:t>This project was a follow up from previous research conducted in Spring 2022 on the same subject matter. The 2022 research highlighted a series of areas in which services and support for customers facing a flooding incident could be improved.</a:t>
            </a:r>
          </a:p>
          <a:p>
            <a:endParaRPr lang="en-GB">
              <a:latin typeface="Verdana" panose="020B0604030504040204" pitchFamily="34" charset="0"/>
              <a:ea typeface="Verdana" panose="020B0604030504040204" pitchFamily="34" charset="0"/>
              <a:cs typeface="Verdana" panose="020B0604030504040204" pitchFamily="34" charset="0"/>
            </a:endParaRPr>
          </a:p>
          <a:p>
            <a:r>
              <a:rPr lang="en-GB" sz="1400">
                <a:effectLst/>
                <a:latin typeface="Verdana"/>
                <a:ea typeface="Verdana"/>
                <a:cs typeface="Verdana" panose="020B0604030504040204" pitchFamily="34" charset="0"/>
              </a:rPr>
              <a:t>Based on findings from the work in 2022, a series of recommendations were made in terms of communication, responsibility,</a:t>
            </a:r>
            <a:r>
              <a:rPr lang="en-GB">
                <a:latin typeface="Verdana"/>
                <a:ea typeface="Verdana"/>
                <a:cs typeface="Verdana" panose="020B0604030504040204" pitchFamily="34" charset="0"/>
              </a:rPr>
              <a:t> resolution</a:t>
            </a:r>
            <a:r>
              <a:rPr lang="en-GB" sz="1400">
                <a:effectLst/>
                <a:latin typeface="Verdana"/>
                <a:ea typeface="Verdana"/>
                <a:cs typeface="Verdana" panose="020B0604030504040204" pitchFamily="34" charset="0"/>
              </a:rPr>
              <a:t> and </a:t>
            </a:r>
            <a:r>
              <a:rPr lang="en-GB">
                <a:latin typeface="Verdana"/>
                <a:ea typeface="Verdana"/>
                <a:cs typeface="Verdana" panose="020B0604030504040204" pitchFamily="34" charset="0"/>
              </a:rPr>
              <a:t>compensation, with CCW </a:t>
            </a:r>
            <a:r>
              <a:rPr lang="en-GB"/>
              <a:t>then identifying specific actions and improvements to service. Companies signed up to these</a:t>
            </a:r>
            <a:r>
              <a:rPr lang="en-GB">
                <a:latin typeface="Verdana"/>
                <a:ea typeface="Verdana"/>
                <a:cs typeface="Verdana" panose="020B0604030504040204" pitchFamily="34" charset="0"/>
              </a:rPr>
              <a:t>, in order to improve services in response. Ofwat and CCW wanted to conduct follow-up research (wave two) to assess the extent to which wastewater companies have improved their services.</a:t>
            </a:r>
          </a:p>
          <a:p>
            <a:endParaRPr lang="en-GB" b="1">
              <a:effectLst/>
              <a:latin typeface="Verdana" panose="020B0604030504040204" pitchFamily="34" charset="0"/>
              <a:ea typeface="Verdana" panose="020B0604030504040204" pitchFamily="34" charset="0"/>
              <a:cs typeface="Verdana" panose="020B0604030504040204" pitchFamily="34" charset="0"/>
            </a:endParaRPr>
          </a:p>
          <a:p>
            <a:endParaRPr lang="en-GB" sz="1600" b="1">
              <a:effectLst/>
              <a:latin typeface="Verdana" panose="020B0604030504040204" pitchFamily="34" charset="0"/>
              <a:ea typeface="Verdana" panose="020B0604030504040204" pitchFamily="34" charset="0"/>
              <a:cs typeface="Verdana" panose="020B0604030504040204" pitchFamily="34" charset="0"/>
            </a:endParaRPr>
          </a:p>
          <a:p>
            <a:endParaRPr lang="en-GB"/>
          </a:p>
        </p:txBody>
      </p:sp>
      <p:sp>
        <p:nvSpPr>
          <p:cNvPr id="3" name="Rectangle 2">
            <a:extLst>
              <a:ext uri="{FF2B5EF4-FFF2-40B4-BE49-F238E27FC236}">
                <a16:creationId xmlns:a16="http://schemas.microsoft.com/office/drawing/2014/main" id="{190399AE-7238-8520-646D-ED0DEEEA5873}"/>
              </a:ext>
            </a:extLst>
          </p:cNvPr>
          <p:cNvSpPr/>
          <p:nvPr/>
        </p:nvSpPr>
        <p:spPr>
          <a:xfrm>
            <a:off x="7419108" y="1671902"/>
            <a:ext cx="4333979" cy="2034190"/>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Previous reports and links</a:t>
            </a:r>
          </a:p>
          <a:p>
            <a:pPr algn="ct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hlinkClick r:id="rId3"/>
            </a:endParaRPr>
          </a:p>
          <a:p>
            <a:pPr algn="ct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hlinkClick r:id="rId3"/>
              </a:rPr>
              <a:t>Thinks report on sewer flooding experiences</a:t>
            </a: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hlinkClick r:id="rId4"/>
              </a:rPr>
              <a:t>Customer experiences of sewer flooding: A joint report by CCW and Ofwat </a:t>
            </a: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hlinkClick r:id="rId5"/>
              </a:rPr>
              <a:t>CCW – End sewer flooding misery campaign</a:t>
            </a: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0834815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own Arrow 20">
            <a:extLst>
              <a:ext uri="{FF2B5EF4-FFF2-40B4-BE49-F238E27FC236}">
                <a16:creationId xmlns:a16="http://schemas.microsoft.com/office/drawing/2014/main" id="{02BA2BEA-CC06-99E1-790B-F3D559571D01}"/>
              </a:ext>
            </a:extLst>
          </p:cNvPr>
          <p:cNvSpPr/>
          <p:nvPr/>
        </p:nvSpPr>
        <p:spPr>
          <a:xfrm>
            <a:off x="9008176" y="4827339"/>
            <a:ext cx="504496" cy="662152"/>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20" name="Down Arrow 19">
            <a:extLst>
              <a:ext uri="{FF2B5EF4-FFF2-40B4-BE49-F238E27FC236}">
                <a16:creationId xmlns:a16="http://schemas.microsoft.com/office/drawing/2014/main" id="{8E3DB9DF-9143-5F2A-5DC5-D2873626E9C4}"/>
              </a:ext>
            </a:extLst>
          </p:cNvPr>
          <p:cNvSpPr/>
          <p:nvPr/>
        </p:nvSpPr>
        <p:spPr>
          <a:xfrm>
            <a:off x="3067792" y="4827339"/>
            <a:ext cx="504496" cy="662152"/>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2" name="Title 1">
            <a:extLst>
              <a:ext uri="{FF2B5EF4-FFF2-40B4-BE49-F238E27FC236}">
                <a16:creationId xmlns:a16="http://schemas.microsoft.com/office/drawing/2014/main" id="{BA5B3E11-2215-D572-B8B8-9882C844A2BB}"/>
              </a:ext>
            </a:extLst>
          </p:cNvPr>
          <p:cNvSpPr>
            <a:spLocks noGrp="1"/>
          </p:cNvSpPr>
          <p:nvPr>
            <p:ph type="title"/>
          </p:nvPr>
        </p:nvSpPr>
        <p:spPr/>
        <p:txBody>
          <a:bodyPr/>
          <a:lstStyle/>
          <a:p>
            <a:r>
              <a:rPr lang="en-US" sz="2800"/>
              <a:t>Customers also do not currently feel that their individual circumstances are being considered </a:t>
            </a:r>
          </a:p>
        </p:txBody>
      </p:sp>
      <p:sp>
        <p:nvSpPr>
          <p:cNvPr id="3" name="Content Placeholder 2">
            <a:extLst>
              <a:ext uri="{FF2B5EF4-FFF2-40B4-BE49-F238E27FC236}">
                <a16:creationId xmlns:a16="http://schemas.microsoft.com/office/drawing/2014/main" id="{33FD2638-8023-C324-EC15-D0DF757D0536}"/>
              </a:ext>
            </a:extLst>
          </p:cNvPr>
          <p:cNvSpPr>
            <a:spLocks noGrp="1"/>
          </p:cNvSpPr>
          <p:nvPr>
            <p:ph sz="half" idx="1"/>
          </p:nvPr>
        </p:nvSpPr>
        <p:spPr>
          <a:xfrm>
            <a:off x="779193" y="1869308"/>
            <a:ext cx="10966715" cy="489408"/>
          </a:xfrm>
        </p:spPr>
        <p:txBody>
          <a:bodyPr/>
          <a:lstStyle/>
          <a:p>
            <a:pPr lvl="0" algn="ctr">
              <a:lnSpc>
                <a:spcPct val="115000"/>
              </a:lnSpc>
              <a:spcBef>
                <a:spcPts val="600"/>
              </a:spcBef>
            </a:pPr>
            <a:r>
              <a:rPr lang="en-GB" b="1">
                <a:effectLst/>
                <a:latin typeface="Verdana" panose="020B0604030504040204" pitchFamily="34" charset="0"/>
                <a:ea typeface="Times New Roman" panose="02020603050405020304" pitchFamily="18" charset="0"/>
                <a:cs typeface="Arial" panose="020B0604020202020204" pitchFamily="34" charset="0"/>
              </a:rPr>
              <a:t>Many customers feel that their </a:t>
            </a:r>
            <a:r>
              <a:rPr lang="en-US" sz="1400" b="1"/>
              <a:t>wastewater</a:t>
            </a:r>
            <a:r>
              <a:rPr lang="en-GB" b="1">
                <a:effectLst/>
                <a:latin typeface="Verdana" panose="020B0604030504040204" pitchFamily="34" charset="0"/>
                <a:ea typeface="Times New Roman" panose="02020603050405020304" pitchFamily="18" charset="0"/>
                <a:cs typeface="Arial" panose="020B0604020202020204" pitchFamily="34" charset="0"/>
              </a:rPr>
              <a:t> company has not made an effort to understand the physical or emotional impact the flooding incident has had on their lives. As such, they feel that:</a:t>
            </a:r>
          </a:p>
        </p:txBody>
      </p:sp>
      <p:sp>
        <p:nvSpPr>
          <p:cNvPr id="5" name="Footer Placeholder 4">
            <a:extLst>
              <a:ext uri="{FF2B5EF4-FFF2-40B4-BE49-F238E27FC236}">
                <a16:creationId xmlns:a16="http://schemas.microsoft.com/office/drawing/2014/main" id="{4A48AAD3-2BFA-2045-AC85-EF2FB4B28485}"/>
              </a:ext>
            </a:extLst>
          </p:cNvPr>
          <p:cNvSpPr>
            <a:spLocks noGrp="1"/>
          </p:cNvSpPr>
          <p:nvPr>
            <p:ph type="ftr" sz="quarter" idx="11"/>
          </p:nvPr>
        </p:nvSpPr>
        <p:spPr/>
        <p:txBody>
          <a:bodyPr/>
          <a:lstStyle/>
          <a:p>
            <a:r>
              <a:rPr lang="en-GB">
                <a:solidFill>
                  <a:schemeClr val="tx2"/>
                </a:solidFill>
              </a:rPr>
              <a:t>Private &amp; Confidential</a:t>
            </a:r>
          </a:p>
        </p:txBody>
      </p:sp>
      <p:sp>
        <p:nvSpPr>
          <p:cNvPr id="6" name="Slide Number Placeholder 5">
            <a:extLst>
              <a:ext uri="{FF2B5EF4-FFF2-40B4-BE49-F238E27FC236}">
                <a16:creationId xmlns:a16="http://schemas.microsoft.com/office/drawing/2014/main" id="{6A803DD8-DF7F-7F52-E676-6447154111A6}"/>
              </a:ext>
            </a:extLst>
          </p:cNvPr>
          <p:cNvSpPr>
            <a:spLocks noGrp="1"/>
          </p:cNvSpPr>
          <p:nvPr>
            <p:ph type="sldNum" sz="quarter" idx="12"/>
          </p:nvPr>
        </p:nvSpPr>
        <p:spPr/>
        <p:txBody>
          <a:bodyPr/>
          <a:lstStyle/>
          <a:p>
            <a:fld id="{CBA53E11-492D-48B3-9F9B-09541CA2A39A}" type="slidenum">
              <a:rPr lang="en-GB" smtClean="0"/>
              <a:t>40</a:t>
            </a:fld>
            <a:endParaRPr lang="en-GB"/>
          </a:p>
        </p:txBody>
      </p:sp>
      <p:sp>
        <p:nvSpPr>
          <p:cNvPr id="16" name="Rectangle 15">
            <a:extLst>
              <a:ext uri="{FF2B5EF4-FFF2-40B4-BE49-F238E27FC236}">
                <a16:creationId xmlns:a16="http://schemas.microsoft.com/office/drawing/2014/main" id="{77A0C9BB-47EF-1059-CD65-2BF1EB59FACF}"/>
              </a:ext>
            </a:extLst>
          </p:cNvPr>
          <p:cNvSpPr/>
          <p:nvPr/>
        </p:nvSpPr>
        <p:spPr>
          <a:xfrm>
            <a:off x="779193" y="5151158"/>
            <a:ext cx="5410554" cy="1847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This is also important when it comes to financial support; </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the lack of someone assessing the situation can be an issue later down the line when it comes to </a:t>
            </a:r>
            <a:r>
              <a:rPr lang="en-GB" sz="1200" b="1">
                <a:solidFill>
                  <a:schemeClr val="tx2"/>
                </a:solidFill>
                <a:latin typeface="Verdana" panose="020B0604030504040204" pitchFamily="34" charset="0"/>
                <a:ea typeface="Verdana" panose="020B0604030504040204" pitchFamily="34" charset="0"/>
                <a:cs typeface="Verdana" panose="020B0604030504040204" pitchFamily="34" charset="0"/>
              </a:rPr>
              <a:t>financial support </a:t>
            </a:r>
            <a:r>
              <a:rPr lang="en-GB" sz="1200">
                <a:solidFill>
                  <a:schemeClr val="tx2"/>
                </a:solidFill>
                <a:latin typeface="Verdana" panose="020B0604030504040204" pitchFamily="34" charset="0"/>
                <a:ea typeface="Verdana" panose="020B0604030504040204" pitchFamily="34" charset="0"/>
                <a:cs typeface="Verdana" panose="020B0604030504040204" pitchFamily="34" charset="0"/>
              </a:rPr>
              <a:t>– if no one has surveyed the property, it is </a:t>
            </a:r>
            <a:r>
              <a:rPr lang="en-GB" sz="1200" b="1">
                <a:solidFill>
                  <a:schemeClr val="tx2"/>
                </a:solidFill>
                <a:latin typeface="Verdana" panose="020B0604030504040204" pitchFamily="34" charset="0"/>
                <a:ea typeface="Verdana" panose="020B0604030504040204" pitchFamily="34" charset="0"/>
                <a:cs typeface="Verdana" panose="020B0604030504040204" pitchFamily="34" charset="0"/>
              </a:rPr>
              <a:t>difficult to determine how much financial support is required.</a:t>
            </a:r>
            <a:endPar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a:extLst>
              <a:ext uri="{FF2B5EF4-FFF2-40B4-BE49-F238E27FC236}">
                <a16:creationId xmlns:a16="http://schemas.microsoft.com/office/drawing/2014/main" id="{9CB95C24-4D75-F795-E2B0-9DD24B1DCFF5}"/>
              </a:ext>
            </a:extLst>
          </p:cNvPr>
          <p:cNvSpPr/>
          <p:nvPr/>
        </p:nvSpPr>
        <p:spPr>
          <a:xfrm>
            <a:off x="6625325" y="5472215"/>
            <a:ext cx="5270199" cy="1090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In cases like these, where specific needs and vulnerabilities are not considered, customers explain </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feeling as if they are ‘numbers’ that need to be managed</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 rather than individuals facing highly stressful incidents.</a:t>
            </a:r>
          </a:p>
        </p:txBody>
      </p:sp>
      <p:sp>
        <p:nvSpPr>
          <p:cNvPr id="18" name="Rounded Rectangle 17">
            <a:extLst>
              <a:ext uri="{FF2B5EF4-FFF2-40B4-BE49-F238E27FC236}">
                <a16:creationId xmlns:a16="http://schemas.microsoft.com/office/drawing/2014/main" id="{116F3CF3-0B18-B6F8-5BAC-537BED554C04}"/>
              </a:ext>
            </a:extLst>
          </p:cNvPr>
          <p:cNvSpPr/>
          <p:nvPr/>
        </p:nvSpPr>
        <p:spPr>
          <a:xfrm>
            <a:off x="707121" y="2533568"/>
            <a:ext cx="5554699" cy="24560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400" b="1">
                <a:solidFill>
                  <a:schemeClr val="tx2"/>
                </a:solidFill>
              </a:rPr>
              <a:t>Wastewater companies need to get the full picture of the incident to provide appropriate support.</a:t>
            </a:r>
          </a:p>
          <a:p>
            <a:pPr algn="ctr"/>
            <a:endParaRPr lang="en-US" sz="1200" b="1">
              <a:solidFill>
                <a:schemeClr val="tx2"/>
              </a:solidFill>
            </a:endParaRPr>
          </a:p>
          <a:p>
            <a:pPr lvl="0" algn="ctr">
              <a:lnSpc>
                <a:spcPct val="115000"/>
              </a:lnSpc>
            </a:pP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In many cases, there is no representative visiting the site of the flooding to </a:t>
            </a: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assess the situation </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both in terms of the actual flooding and the household situation e.g., who lives there and if they have any additional needs. </a:t>
            </a:r>
          </a:p>
          <a:p>
            <a:pPr lvl="0" algn="ctr">
              <a:lnSpc>
                <a:spcPct val="115000"/>
              </a:lnSpc>
            </a:pPr>
            <a:endParaRPr lang="en-GB"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lvl="0" algn="ctr">
              <a:lnSpc>
                <a:spcPct val="115000"/>
              </a:lnSpc>
            </a:pP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Customers feel this is a necessary step in providing tailored support, starting with </a:t>
            </a: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understanding who lives in the property </a:t>
            </a:r>
            <a:r>
              <a:rPr lang="en-GB" sz="1200">
                <a:solidFill>
                  <a:schemeClr val="tx2"/>
                </a:solidFill>
                <a:effectLst/>
                <a:latin typeface="Verdana" panose="020B0604030504040204" pitchFamily="34" charset="0"/>
                <a:ea typeface="Verdana" panose="020B0604030504040204" pitchFamily="34" charset="0"/>
                <a:cs typeface="Verdana" panose="020B0604030504040204" pitchFamily="34" charset="0"/>
              </a:rPr>
              <a:t>and </a:t>
            </a:r>
            <a:r>
              <a:rPr lang="en-GB" sz="1200" b="1">
                <a:solidFill>
                  <a:schemeClr val="tx2"/>
                </a:solidFill>
                <a:effectLst/>
                <a:latin typeface="Verdana" panose="020B0604030504040204" pitchFamily="34" charset="0"/>
                <a:ea typeface="Verdana" panose="020B0604030504040204" pitchFamily="34" charset="0"/>
                <a:cs typeface="Verdana" panose="020B0604030504040204" pitchFamily="34" charset="0"/>
              </a:rPr>
              <a:t>how they are being impacted.</a:t>
            </a:r>
          </a:p>
        </p:txBody>
      </p:sp>
      <p:sp>
        <p:nvSpPr>
          <p:cNvPr id="19" name="Rounded Rectangle 18">
            <a:extLst>
              <a:ext uri="{FF2B5EF4-FFF2-40B4-BE49-F238E27FC236}">
                <a16:creationId xmlns:a16="http://schemas.microsoft.com/office/drawing/2014/main" id="{206C2A26-D258-8D66-69AD-DCBB58595141}"/>
              </a:ext>
            </a:extLst>
          </p:cNvPr>
          <p:cNvSpPr/>
          <p:nvPr/>
        </p:nvSpPr>
        <p:spPr>
          <a:xfrm>
            <a:off x="6524849" y="2533568"/>
            <a:ext cx="5471152" cy="245601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If the specifics of customers situations are not taken into account, responses can be lacking or incohesive.</a:t>
            </a:r>
          </a:p>
          <a:p>
            <a:pPr algn="ctr"/>
            <a:endParaRPr lang="en-US" sz="1200" b="1">
              <a:solidFill>
                <a:schemeClr val="tx2"/>
              </a:solidFill>
              <a:latin typeface="Verdana" panose="020B0604030504040204" pitchFamily="34" charset="0"/>
              <a:ea typeface="Verdana" panose="020B0604030504040204" pitchFamily="34" charset="0"/>
              <a:cs typeface="Verdana" panose="020B0604030504040204" pitchFamily="34" charset="0"/>
            </a:endParaRPr>
          </a:p>
          <a:p>
            <a:pPr lvl="0" algn="ctr">
              <a:lnSpc>
                <a:spcPct val="115000"/>
              </a:lnSpc>
            </a:pP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Some customers have found support offered has been </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disproportionate to the incident</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 or simply </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not well thought through.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For example, some customers have had sandbags delivered to help mitigate flooding, however they have been placed inconveniently, meaning customers need to move them themselves and may struggle to do so. </a:t>
            </a:r>
          </a:p>
        </p:txBody>
      </p:sp>
      <p:sp>
        <p:nvSpPr>
          <p:cNvPr id="8" name="Rectangle 7">
            <a:extLst>
              <a:ext uri="{FF2B5EF4-FFF2-40B4-BE49-F238E27FC236}">
                <a16:creationId xmlns:a16="http://schemas.microsoft.com/office/drawing/2014/main" id="{BE88F4BA-8CC3-EC1C-CE57-B920F1E68547}"/>
              </a:ext>
            </a:extLst>
          </p:cNvPr>
          <p:cNvSpPr/>
          <p:nvPr/>
        </p:nvSpPr>
        <p:spPr>
          <a:xfrm>
            <a:off x="-13100" y="0"/>
            <a:ext cx="457193"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Providing support</a:t>
            </a:r>
          </a:p>
        </p:txBody>
      </p:sp>
      <p:sp>
        <p:nvSpPr>
          <p:cNvPr id="4" name="Rectangle 3">
            <a:extLst>
              <a:ext uri="{FF2B5EF4-FFF2-40B4-BE49-F238E27FC236}">
                <a16:creationId xmlns:a16="http://schemas.microsoft.com/office/drawing/2014/main" id="{EE99DBB9-C498-E2FB-AA2C-BE273B0D5277}"/>
              </a:ext>
            </a:extLst>
          </p:cNvPr>
          <p:cNvSpPr/>
          <p:nvPr/>
        </p:nvSpPr>
        <p:spPr>
          <a:xfrm>
            <a:off x="10172700" y="0"/>
            <a:ext cx="2019299" cy="4585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ysClr val="windowText" lastClr="000000"/>
                </a:solidFill>
              </a:rPr>
              <a:t>Additional support</a:t>
            </a:r>
          </a:p>
        </p:txBody>
      </p:sp>
    </p:spTree>
    <p:extLst>
      <p:ext uri="{BB962C8B-B14F-4D97-AF65-F5344CB8AC3E}">
        <p14:creationId xmlns:p14="http://schemas.microsoft.com/office/powerpoint/2010/main" val="304375208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F8BAC-C2D4-5B54-5CDF-D95FD7B6CEEC}"/>
              </a:ext>
            </a:extLst>
          </p:cNvPr>
          <p:cNvSpPr/>
          <p:nvPr/>
        </p:nvSpPr>
        <p:spPr>
          <a:xfrm>
            <a:off x="6539695" y="0"/>
            <a:ext cx="5652303"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ctr"/>
          <a:lstStyle/>
          <a:p>
            <a:pPr algn="ctr"/>
            <a:endParaRPr lang="en-US" sz="1400" b="1">
              <a:solidFill>
                <a:schemeClr val="tx2"/>
              </a:solidFill>
            </a:endParaRPr>
          </a:p>
        </p:txBody>
      </p:sp>
      <p:sp>
        <p:nvSpPr>
          <p:cNvPr id="12" name="Rectangle 11">
            <a:extLst>
              <a:ext uri="{FF2B5EF4-FFF2-40B4-BE49-F238E27FC236}">
                <a16:creationId xmlns:a16="http://schemas.microsoft.com/office/drawing/2014/main" id="{C82AB745-698E-25A5-E160-D39A5002DFB2}"/>
              </a:ext>
            </a:extLst>
          </p:cNvPr>
          <p:cNvSpPr/>
          <p:nvPr/>
        </p:nvSpPr>
        <p:spPr>
          <a:xfrm>
            <a:off x="808666" y="4449394"/>
            <a:ext cx="5505685" cy="178763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600"/>
              </a:spcAft>
            </a:pPr>
            <a:r>
              <a:rPr lang="en-GB" sz="1200">
                <a:solidFill>
                  <a:schemeClr val="tx2"/>
                </a:solidFill>
                <a:latin typeface="Verdana" panose="020B0604030504040204" pitchFamily="34" charset="0"/>
                <a:cs typeface="Arial" panose="020B0604020202020204" pitchFamily="34" charset="0"/>
              </a:rPr>
              <a:t>However, this support is not felt to go far enough, and in some cases </a:t>
            </a:r>
            <a:r>
              <a:rPr lang="en-GB" sz="1200" b="1">
                <a:solidFill>
                  <a:schemeClr val="tx2"/>
                </a:solidFill>
                <a:latin typeface="Verdana" panose="020B0604030504040204" pitchFamily="34" charset="0"/>
                <a:cs typeface="Arial" panose="020B0604020202020204" pitchFamily="34" charset="0"/>
              </a:rPr>
              <a:t>is not offered at all.</a:t>
            </a:r>
          </a:p>
          <a:p>
            <a:pPr lvl="0" algn="ctr">
              <a:lnSpc>
                <a:spcPct val="115000"/>
              </a:lnSpc>
              <a:spcAft>
                <a:spcPts val="600"/>
              </a:spcAft>
            </a:pPr>
            <a:r>
              <a:rPr lang="en-GB" sz="1200">
                <a:solidFill>
                  <a:schemeClr val="tx2"/>
                </a:solidFill>
                <a:latin typeface="Verdana" panose="020B0604030504040204" pitchFamily="34" charset="0"/>
                <a:cs typeface="Arial" panose="020B0604020202020204" pitchFamily="34" charset="0"/>
              </a:rPr>
              <a:t>For example, some customers with young children and customers with long term health conditions such as Crohn's disease report being offered no clean-up service, leaving them worried about their or their children’s health.</a:t>
            </a:r>
            <a:endParaRPr lang="en-US" sz="1200">
              <a:solidFill>
                <a:schemeClr val="tx2"/>
              </a:solidFill>
              <a:latin typeface="Verdana" panose="020B0604030504040204" pitchFamily="34" charset="0"/>
              <a:cs typeface="Arial" panose="020B0604020202020204" pitchFamily="34" charset="0"/>
            </a:endParaRPr>
          </a:p>
          <a:p>
            <a:pPr algn="ctr"/>
            <a:endParaRPr lang="en-US" sz="1200">
              <a:solidFill>
                <a:schemeClr val="tx2"/>
              </a:solidFill>
            </a:endParaRPr>
          </a:p>
        </p:txBody>
      </p:sp>
      <p:sp>
        <p:nvSpPr>
          <p:cNvPr id="8" name="Rectangle 7">
            <a:extLst>
              <a:ext uri="{FF2B5EF4-FFF2-40B4-BE49-F238E27FC236}">
                <a16:creationId xmlns:a16="http://schemas.microsoft.com/office/drawing/2014/main" id="{F8476F81-E794-1AA8-FE1C-9CEAA0DE4DE8}"/>
              </a:ext>
            </a:extLst>
          </p:cNvPr>
          <p:cNvSpPr/>
          <p:nvPr/>
        </p:nvSpPr>
        <p:spPr>
          <a:xfrm>
            <a:off x="808666" y="2475719"/>
            <a:ext cx="5505685" cy="17876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Bef>
                <a:spcPts val="600"/>
              </a:spcBef>
            </a:pP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There are </a:t>
            </a:r>
            <a:r>
              <a:rPr lang="en-GB" sz="1200" b="1">
                <a:solidFill>
                  <a:schemeClr val="tx2"/>
                </a:solidFill>
                <a:effectLst/>
                <a:latin typeface="Verdana" panose="020B0604030504040204" pitchFamily="34" charset="0"/>
                <a:ea typeface="Times New Roman" panose="02020603050405020304" pitchFamily="18" charset="0"/>
                <a:cs typeface="Arial" panose="020B0604020202020204" pitchFamily="34" charset="0"/>
              </a:rPr>
              <a:t>some examples of </a:t>
            </a:r>
            <a:r>
              <a:rPr lang="en-US" sz="1200" b="1">
                <a:solidFill>
                  <a:schemeClr val="tx2"/>
                </a:solidFill>
              </a:rPr>
              <a:t>wastewater</a:t>
            </a:r>
            <a:r>
              <a:rPr lang="en-GB" sz="1200" b="1">
                <a:solidFill>
                  <a:schemeClr val="tx2"/>
                </a:solidFill>
                <a:effectLst/>
                <a:latin typeface="Verdana" panose="020B0604030504040204" pitchFamily="34" charset="0"/>
                <a:ea typeface="Times New Roman" panose="02020603050405020304" pitchFamily="18" charset="0"/>
                <a:cs typeface="Arial" panose="020B0604020202020204" pitchFamily="34" charset="0"/>
              </a:rPr>
              <a:t> companies providing additional support for vulnerable customers</a:t>
            </a: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 These include:</a:t>
            </a:r>
          </a:p>
          <a:p>
            <a:pPr marL="171450" lvl="0" indent="-171450" algn="ctr">
              <a:lnSpc>
                <a:spcPct val="115000"/>
              </a:lnSpc>
              <a:spcBef>
                <a:spcPts val="600"/>
              </a:spcBef>
              <a:buFont typeface="Arial" panose="020B0604020202020204" pitchFamily="34" charset="0"/>
              <a:buChar char="•"/>
            </a:pPr>
            <a:endPar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endParaRPr>
          </a:p>
          <a:p>
            <a:pPr marL="342900" lvl="0" indent="-342900">
              <a:lnSpc>
                <a:spcPct val="115000"/>
              </a:lnSpc>
              <a:spcAft>
                <a:spcPts val="600"/>
              </a:spcAft>
              <a:buFont typeface="Arial" panose="020B0604020202020204" pitchFamily="34" charset="0"/>
              <a:buChar char="•"/>
            </a:pPr>
            <a:r>
              <a:rPr lang="en-GB" sz="1200" b="1">
                <a:solidFill>
                  <a:schemeClr val="tx2"/>
                </a:solidFill>
                <a:effectLst/>
                <a:latin typeface="Verdana" panose="020B0604030504040204" pitchFamily="34" charset="0"/>
                <a:ea typeface="Times New Roman" panose="02020603050405020304" pitchFamily="18" charset="0"/>
                <a:cs typeface="Arial" panose="020B0604020202020204" pitchFamily="34" charset="0"/>
              </a:rPr>
              <a:t>Being assigned dedicated case workers, </a:t>
            </a: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who act as a regular point of contact and understand the case.</a:t>
            </a:r>
          </a:p>
          <a:p>
            <a:pPr marL="342900" lvl="0" indent="-342900">
              <a:lnSpc>
                <a:spcPct val="115000"/>
              </a:lnSpc>
              <a:spcAft>
                <a:spcPts val="600"/>
              </a:spcAft>
              <a:buFont typeface="Arial" panose="020B0604020202020204" pitchFamily="34" charset="0"/>
              <a:buChar char="•"/>
            </a:pPr>
            <a:r>
              <a:rPr lang="en-GB" sz="1200" b="1">
                <a:solidFill>
                  <a:schemeClr val="tx2"/>
                </a:solidFill>
                <a:effectLst/>
                <a:latin typeface="Verdana" panose="020B0604030504040204" pitchFamily="34" charset="0"/>
                <a:ea typeface="Times New Roman" panose="02020603050405020304" pitchFamily="18" charset="0"/>
                <a:cs typeface="Arial" panose="020B0604020202020204" pitchFamily="34" charset="0"/>
              </a:rPr>
              <a:t>Offers of temporary accommodation.</a:t>
            </a:r>
          </a:p>
        </p:txBody>
      </p:sp>
      <p:sp>
        <p:nvSpPr>
          <p:cNvPr id="5" name="Footer Placeholder 4">
            <a:extLst>
              <a:ext uri="{FF2B5EF4-FFF2-40B4-BE49-F238E27FC236}">
                <a16:creationId xmlns:a16="http://schemas.microsoft.com/office/drawing/2014/main" id="{FAA1BCD4-174E-7098-E801-9D4495F1D067}"/>
              </a:ext>
            </a:extLst>
          </p:cNvPr>
          <p:cNvSpPr>
            <a:spLocks noGrp="1"/>
          </p:cNvSpPr>
          <p:nvPr>
            <p:ph type="ftr" sz="quarter" idx="11"/>
          </p:nvPr>
        </p:nvSpPr>
        <p:spPr/>
        <p:txBody>
          <a:bodyPr/>
          <a:lstStyle/>
          <a:p>
            <a:r>
              <a:rPr lang="en-GB">
                <a:solidFill>
                  <a:schemeClr val="tx2"/>
                </a:solidFill>
              </a:rPr>
              <a:t>Private &amp; Confidential</a:t>
            </a:r>
          </a:p>
        </p:txBody>
      </p:sp>
      <p:sp>
        <p:nvSpPr>
          <p:cNvPr id="6" name="Slide Number Placeholder 5">
            <a:extLst>
              <a:ext uri="{FF2B5EF4-FFF2-40B4-BE49-F238E27FC236}">
                <a16:creationId xmlns:a16="http://schemas.microsoft.com/office/drawing/2014/main" id="{2D6D81FF-B71A-9F2E-C313-4443F85AF87D}"/>
              </a:ext>
            </a:extLst>
          </p:cNvPr>
          <p:cNvSpPr>
            <a:spLocks noGrp="1"/>
          </p:cNvSpPr>
          <p:nvPr>
            <p:ph type="sldNum" sz="quarter" idx="12"/>
          </p:nvPr>
        </p:nvSpPr>
        <p:spPr/>
        <p:txBody>
          <a:bodyPr/>
          <a:lstStyle/>
          <a:p>
            <a:fld id="{CBA53E11-492D-48B3-9F9B-09541CA2A39A}" type="slidenum">
              <a:rPr lang="en-GB" smtClean="0"/>
              <a:t>41</a:t>
            </a:fld>
            <a:endParaRPr lang="en-GB"/>
          </a:p>
        </p:txBody>
      </p:sp>
      <p:sp>
        <p:nvSpPr>
          <p:cNvPr id="2" name="Title 1">
            <a:extLst>
              <a:ext uri="{FF2B5EF4-FFF2-40B4-BE49-F238E27FC236}">
                <a16:creationId xmlns:a16="http://schemas.microsoft.com/office/drawing/2014/main" id="{48F6AA40-95AC-AB56-43A8-CC83CAFE45E4}"/>
              </a:ext>
            </a:extLst>
          </p:cNvPr>
          <p:cNvSpPr>
            <a:spLocks noGrp="1"/>
          </p:cNvSpPr>
          <p:nvPr>
            <p:ph type="title"/>
          </p:nvPr>
        </p:nvSpPr>
        <p:spPr>
          <a:xfrm>
            <a:off x="688855" y="458550"/>
            <a:ext cx="5683745" cy="1706367"/>
          </a:xfrm>
          <a:solidFill>
            <a:srgbClr val="FBFBFB">
              <a:alpha val="47843"/>
            </a:srgbClr>
          </a:solidFill>
        </p:spPr>
        <p:txBody>
          <a:bodyPr/>
          <a:lstStyle/>
          <a:p>
            <a:r>
              <a:rPr lang="en-US" sz="2800"/>
              <a:t>Although some vulnerable customers have been offered additional services, support is felt to be lacking in key places</a:t>
            </a:r>
          </a:p>
        </p:txBody>
      </p:sp>
      <p:sp>
        <p:nvSpPr>
          <p:cNvPr id="10" name="Rectangle 9">
            <a:extLst>
              <a:ext uri="{FF2B5EF4-FFF2-40B4-BE49-F238E27FC236}">
                <a16:creationId xmlns:a16="http://schemas.microsoft.com/office/drawing/2014/main" id="{0797F864-EFA0-975B-144C-8EE353EF90BA}"/>
              </a:ext>
            </a:extLst>
          </p:cNvPr>
          <p:cNvSpPr/>
          <p:nvPr/>
        </p:nvSpPr>
        <p:spPr>
          <a:xfrm>
            <a:off x="6719202" y="3787664"/>
            <a:ext cx="5219418" cy="2308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00" i="1">
                <a:solidFill>
                  <a:schemeClr val="tx2"/>
                </a:solidFill>
              </a:rPr>
              <a:t>“[My brother] has a [long-term health condition], so he’s very vulnerable. He has to be blue lighted to hospital if he has a health issue…[His wastewater company]</a:t>
            </a:r>
            <a:r>
              <a:rPr lang="en-US" sz="1600" b="1" i="1">
                <a:solidFill>
                  <a:schemeClr val="tx2"/>
                </a:solidFill>
              </a:rPr>
              <a:t> covered the electricity bill for the dehumidifier which was around £600, plus a stay at a pub when he couldn't stay in his house</a:t>
            </a:r>
            <a:r>
              <a:rPr lang="en-US" sz="1600" i="1">
                <a:solidFill>
                  <a:schemeClr val="tx2"/>
                </a:solidFill>
              </a:rPr>
              <a:t>.”</a:t>
            </a:r>
          </a:p>
          <a:p>
            <a:pPr algn="ctr"/>
            <a:endParaRPr lang="en-US" sz="1600" i="1">
              <a:solidFill>
                <a:schemeClr val="tx2"/>
              </a:solidFill>
            </a:endParaRPr>
          </a:p>
          <a:p>
            <a:pPr algn="r"/>
            <a:r>
              <a:rPr lang="en-US" sz="1600">
                <a:solidFill>
                  <a:schemeClr val="tx2"/>
                </a:solidFill>
              </a:rPr>
              <a:t>Multiple incidents, internal, very high severity</a:t>
            </a:r>
          </a:p>
        </p:txBody>
      </p:sp>
      <p:sp>
        <p:nvSpPr>
          <p:cNvPr id="11" name="Rectangle 10">
            <a:extLst>
              <a:ext uri="{FF2B5EF4-FFF2-40B4-BE49-F238E27FC236}">
                <a16:creationId xmlns:a16="http://schemas.microsoft.com/office/drawing/2014/main" id="{87169113-706A-0AB1-A320-DF21A588B641}"/>
              </a:ext>
            </a:extLst>
          </p:cNvPr>
          <p:cNvSpPr/>
          <p:nvPr/>
        </p:nvSpPr>
        <p:spPr>
          <a:xfrm>
            <a:off x="6712885" y="1369278"/>
            <a:ext cx="5232052" cy="1815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00" i="1">
                <a:solidFill>
                  <a:schemeClr val="tx2"/>
                </a:solidFill>
              </a:rPr>
              <a:t>“</a:t>
            </a:r>
            <a:r>
              <a:rPr lang="en-US" sz="1600" b="1" i="1">
                <a:solidFill>
                  <a:schemeClr val="tx2"/>
                </a:solidFill>
              </a:rPr>
              <a:t>We’ve got young children at home; we were worried they would get ill</a:t>
            </a:r>
            <a:r>
              <a:rPr lang="en-US" sz="1600" i="1">
                <a:solidFill>
                  <a:schemeClr val="tx2"/>
                </a:solidFill>
              </a:rPr>
              <a:t>…we weren’t offered any clean-up…We don't use that bathroom any longer. </a:t>
            </a:r>
            <a:r>
              <a:rPr lang="en-US" sz="1600" b="1" i="1">
                <a:solidFill>
                  <a:schemeClr val="tx2"/>
                </a:solidFill>
              </a:rPr>
              <a:t>It makes you feel unclean in your own house.”</a:t>
            </a:r>
          </a:p>
          <a:p>
            <a:pPr algn="ctr"/>
            <a:endParaRPr lang="en-US" sz="1600" i="1">
              <a:solidFill>
                <a:schemeClr val="tx2"/>
              </a:solidFill>
            </a:endParaRPr>
          </a:p>
          <a:p>
            <a:pPr algn="r"/>
            <a:r>
              <a:rPr lang="en-US" sz="1600">
                <a:solidFill>
                  <a:schemeClr val="tx2"/>
                </a:solidFill>
              </a:rPr>
              <a:t>Single incident, internal, medium severity</a:t>
            </a:r>
          </a:p>
        </p:txBody>
      </p:sp>
      <p:sp>
        <p:nvSpPr>
          <p:cNvPr id="7" name="Rectangle 6">
            <a:extLst>
              <a:ext uri="{FF2B5EF4-FFF2-40B4-BE49-F238E27FC236}">
                <a16:creationId xmlns:a16="http://schemas.microsoft.com/office/drawing/2014/main" id="{CA9EDB32-4BF3-B1CD-3F82-A0DAAC498ECD}"/>
              </a:ext>
            </a:extLst>
          </p:cNvPr>
          <p:cNvSpPr/>
          <p:nvPr/>
        </p:nvSpPr>
        <p:spPr>
          <a:xfrm>
            <a:off x="-13100" y="0"/>
            <a:ext cx="457193"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Providing support</a:t>
            </a:r>
          </a:p>
        </p:txBody>
      </p:sp>
      <p:sp>
        <p:nvSpPr>
          <p:cNvPr id="4" name="TextBox 3">
            <a:extLst>
              <a:ext uri="{FF2B5EF4-FFF2-40B4-BE49-F238E27FC236}">
                <a16:creationId xmlns:a16="http://schemas.microsoft.com/office/drawing/2014/main" id="{E9D1A088-4390-4F0C-7EC9-449FDBC214B4}"/>
              </a:ext>
            </a:extLst>
          </p:cNvPr>
          <p:cNvSpPr txBox="1"/>
          <p:nvPr/>
        </p:nvSpPr>
        <p:spPr>
          <a:xfrm>
            <a:off x="-204281" y="5136205"/>
            <a:ext cx="0" cy="0"/>
          </a:xfrm>
          <a:prstGeom prst="rect">
            <a:avLst/>
          </a:prstGeom>
          <a:noFill/>
        </p:spPr>
        <p:txBody>
          <a:bodyPr wrap="none" lIns="0" tIns="0" rIns="0" bIns="0" rtlCol="0">
            <a:noAutofit/>
          </a:bodyPr>
          <a:lstStyle/>
          <a:p>
            <a:pPr algn="l"/>
            <a:endParaRPr lang="en-US" sz="1600">
              <a:solidFill>
                <a:schemeClr val="tx2"/>
              </a:solidFill>
            </a:endParaRPr>
          </a:p>
        </p:txBody>
      </p:sp>
      <p:sp>
        <p:nvSpPr>
          <p:cNvPr id="3" name="Rectangle 2">
            <a:extLst>
              <a:ext uri="{FF2B5EF4-FFF2-40B4-BE49-F238E27FC236}">
                <a16:creationId xmlns:a16="http://schemas.microsoft.com/office/drawing/2014/main" id="{BF0A636E-1891-0916-35EE-4D5A07872EB0}"/>
              </a:ext>
            </a:extLst>
          </p:cNvPr>
          <p:cNvSpPr/>
          <p:nvPr/>
        </p:nvSpPr>
        <p:spPr>
          <a:xfrm>
            <a:off x="10172700" y="0"/>
            <a:ext cx="2019299" cy="4585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ysClr val="windowText" lastClr="000000"/>
                </a:solidFill>
              </a:rPr>
              <a:t>Additional support</a:t>
            </a:r>
          </a:p>
        </p:txBody>
      </p:sp>
    </p:spTree>
    <p:extLst>
      <p:ext uri="{BB962C8B-B14F-4D97-AF65-F5344CB8AC3E}">
        <p14:creationId xmlns:p14="http://schemas.microsoft.com/office/powerpoint/2010/main" val="406977321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BF026C6-3EAB-C518-20B2-C10B2B6C239D}"/>
              </a:ext>
            </a:extLst>
          </p:cNvPr>
          <p:cNvSpPr>
            <a:spLocks noGrp="1"/>
          </p:cNvSpPr>
          <p:nvPr>
            <p:ph type="sldNum" sz="quarter" idx="12"/>
          </p:nvPr>
        </p:nvSpPr>
        <p:spPr/>
        <p:txBody>
          <a:bodyPr/>
          <a:lstStyle/>
          <a:p>
            <a:fld id="{CBA53E11-492D-48B3-9F9B-09541CA2A39A}" type="slidenum">
              <a:rPr lang="en-GB" smtClean="0"/>
              <a:t>42</a:t>
            </a:fld>
            <a:endParaRPr lang="en-GB"/>
          </a:p>
        </p:txBody>
      </p:sp>
      <p:sp>
        <p:nvSpPr>
          <p:cNvPr id="11" name="Rectangular Callout 10">
            <a:extLst>
              <a:ext uri="{FF2B5EF4-FFF2-40B4-BE49-F238E27FC236}">
                <a16:creationId xmlns:a16="http://schemas.microsoft.com/office/drawing/2014/main" id="{5D944298-C514-7EE3-2A66-AF5B73412035}"/>
              </a:ext>
            </a:extLst>
          </p:cNvPr>
          <p:cNvSpPr/>
          <p:nvPr/>
        </p:nvSpPr>
        <p:spPr>
          <a:xfrm>
            <a:off x="2054617" y="492676"/>
            <a:ext cx="5270190" cy="1526443"/>
          </a:xfrm>
          <a:prstGeom prst="wedgeRectCallout">
            <a:avLst>
              <a:gd name="adj1" fmla="val -36318"/>
              <a:gd name="adj2" fmla="val 68910"/>
            </a:avLst>
          </a:prstGeom>
          <a:solidFill>
            <a:srgbClr val="F5F5F5"/>
          </a:solidFill>
          <a:ln w="34925">
            <a:solidFill>
              <a:srgbClr val="03567C"/>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en-US" sz="1200" i="1">
                <a:solidFill>
                  <a:schemeClr val="tx2"/>
                </a:solidFill>
              </a:rPr>
              <a:t>“</a:t>
            </a:r>
            <a:r>
              <a:rPr lang="en-GB" sz="1200" i="1">
                <a:solidFill>
                  <a:srgbClr val="383849"/>
                </a:solidFill>
                <a:effectLst/>
                <a:latin typeface="Verdana" panose="020B0604030504040204" pitchFamily="34" charset="0"/>
                <a:ea typeface="Times New Roman" panose="02020603050405020304" pitchFamily="18" charset="0"/>
                <a:cs typeface="Arial" panose="020B0604020202020204" pitchFamily="34" charset="0"/>
              </a:rPr>
              <a:t>My wife has severe mental health issues – she got down on her hands and knees and</a:t>
            </a:r>
            <a:r>
              <a:rPr lang="en-GB" sz="1200" b="1" i="1">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cleared it up before they got there, and as a result they said it was a private issue</a:t>
            </a:r>
            <a:r>
              <a:rPr lang="en-GB" sz="1200" i="1">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Even though we have lots of photos and videos the area manager said under no circumstances will they accept liability</a:t>
            </a:r>
            <a:r>
              <a:rPr lang="en-GB" sz="1200">
                <a:effectLst/>
              </a:rPr>
              <a:t> </a:t>
            </a:r>
            <a:r>
              <a:rPr lang="en-US" sz="1200" i="1">
                <a:solidFill>
                  <a:schemeClr val="tx2"/>
                </a:solidFill>
              </a:rPr>
              <a:t>.”</a:t>
            </a:r>
          </a:p>
          <a:p>
            <a:pPr algn="ctr"/>
            <a:endParaRPr lang="en-US" sz="1200" i="1">
              <a:solidFill>
                <a:schemeClr val="tx2"/>
              </a:solidFill>
            </a:endParaRPr>
          </a:p>
          <a:p>
            <a:pPr algn="r"/>
            <a:r>
              <a:rPr lang="en-US" sz="1200">
                <a:solidFill>
                  <a:schemeClr val="tx2"/>
                </a:solidFill>
              </a:rPr>
              <a:t>Multiple incidents, internal, very high severity</a:t>
            </a:r>
          </a:p>
        </p:txBody>
      </p:sp>
      <p:sp>
        <p:nvSpPr>
          <p:cNvPr id="12" name="Rectangular Callout 11">
            <a:extLst>
              <a:ext uri="{FF2B5EF4-FFF2-40B4-BE49-F238E27FC236}">
                <a16:creationId xmlns:a16="http://schemas.microsoft.com/office/drawing/2014/main" id="{8653016A-D2D4-C2DC-2BE7-7F14F66D2514}"/>
              </a:ext>
            </a:extLst>
          </p:cNvPr>
          <p:cNvSpPr/>
          <p:nvPr/>
        </p:nvSpPr>
        <p:spPr>
          <a:xfrm flipH="1">
            <a:off x="1025602" y="2665778"/>
            <a:ext cx="5798409" cy="1526444"/>
          </a:xfrm>
          <a:prstGeom prst="wedgeRectCallout">
            <a:avLst>
              <a:gd name="adj1" fmla="val -39134"/>
              <a:gd name="adj2" fmla="val 70192"/>
            </a:avLst>
          </a:prstGeom>
          <a:solidFill>
            <a:srgbClr val="F5F5F5"/>
          </a:solidFill>
          <a:ln w="34925">
            <a:solidFill>
              <a:srgbClr val="03567C"/>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en-US" sz="1200" i="1">
                <a:solidFill>
                  <a:schemeClr val="tx2"/>
                </a:solidFill>
              </a:rPr>
              <a:t>“They definitely </a:t>
            </a:r>
            <a:r>
              <a:rPr lang="en-US" sz="1200" b="1" i="1">
                <a:solidFill>
                  <a:schemeClr val="tx2"/>
                </a:solidFill>
              </a:rPr>
              <a:t>did not offer a clean-up service</a:t>
            </a:r>
            <a:r>
              <a:rPr lang="en-US" sz="1200" i="1">
                <a:solidFill>
                  <a:schemeClr val="tx2"/>
                </a:solidFill>
              </a:rPr>
              <a:t>. And haven't throughout the entire process… When I kept saying things like, 'there's </a:t>
            </a:r>
            <a:r>
              <a:rPr lang="en-US" sz="1200" i="1" err="1">
                <a:solidFill>
                  <a:schemeClr val="tx2"/>
                </a:solidFill>
              </a:rPr>
              <a:t>mould</a:t>
            </a:r>
            <a:r>
              <a:rPr lang="en-US" sz="1200" i="1">
                <a:solidFill>
                  <a:schemeClr val="tx2"/>
                </a:solidFill>
              </a:rPr>
              <a:t> coming through,' </a:t>
            </a:r>
            <a:r>
              <a:rPr lang="en-US" sz="1200" b="1" i="1">
                <a:solidFill>
                  <a:schemeClr val="tx2"/>
                </a:solidFill>
              </a:rPr>
              <a:t>they said you should clean that up as if they weren't responsible for any of it</a:t>
            </a:r>
            <a:r>
              <a:rPr lang="en-US" sz="1200" i="1">
                <a:solidFill>
                  <a:schemeClr val="tx2"/>
                </a:solidFill>
              </a:rPr>
              <a:t>."</a:t>
            </a:r>
          </a:p>
          <a:p>
            <a:pPr algn="ctr"/>
            <a:endParaRPr lang="en-US" sz="1200" i="1">
              <a:solidFill>
                <a:schemeClr val="tx2"/>
              </a:solidFill>
            </a:endParaRPr>
          </a:p>
          <a:p>
            <a:pPr algn="r"/>
            <a:r>
              <a:rPr lang="en-US" sz="1200">
                <a:solidFill>
                  <a:schemeClr val="tx2"/>
                </a:solidFill>
              </a:rPr>
              <a:t>Single incident, internal, high severity</a:t>
            </a:r>
          </a:p>
        </p:txBody>
      </p:sp>
      <p:sp>
        <p:nvSpPr>
          <p:cNvPr id="13" name="Rectangular Callout 12">
            <a:extLst>
              <a:ext uri="{FF2B5EF4-FFF2-40B4-BE49-F238E27FC236}">
                <a16:creationId xmlns:a16="http://schemas.microsoft.com/office/drawing/2014/main" id="{8143E6A6-596B-E75C-7172-DC61906DDCBE}"/>
              </a:ext>
            </a:extLst>
          </p:cNvPr>
          <p:cNvSpPr/>
          <p:nvPr/>
        </p:nvSpPr>
        <p:spPr>
          <a:xfrm>
            <a:off x="2054617" y="4838881"/>
            <a:ext cx="5579833" cy="1344544"/>
          </a:xfrm>
          <a:prstGeom prst="wedgeRectCallout">
            <a:avLst>
              <a:gd name="adj1" fmla="val -36318"/>
              <a:gd name="adj2" fmla="val 68910"/>
            </a:avLst>
          </a:prstGeom>
          <a:solidFill>
            <a:srgbClr val="F5F5F5"/>
          </a:solidFill>
          <a:ln w="34925">
            <a:solidFill>
              <a:srgbClr val="03567C"/>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en-US" sz="1200" i="1">
                <a:solidFill>
                  <a:schemeClr val="tx2"/>
                </a:solidFill>
              </a:rPr>
              <a:t>“A week or so later when I was moving things, </a:t>
            </a:r>
            <a:r>
              <a:rPr lang="en-US" sz="1200" b="1" i="1">
                <a:solidFill>
                  <a:schemeClr val="tx2"/>
                </a:solidFill>
              </a:rPr>
              <a:t>there was still clumps of dried toilet paper</a:t>
            </a:r>
            <a:r>
              <a:rPr lang="en-US" sz="1200" i="1">
                <a:solidFill>
                  <a:schemeClr val="tx2"/>
                </a:solidFill>
              </a:rPr>
              <a:t>...When I moved the washer there was a load of dried toilet paper with mess behind it.”</a:t>
            </a:r>
          </a:p>
          <a:p>
            <a:pPr algn="ctr"/>
            <a:endParaRPr lang="en-US" sz="1200" i="1">
              <a:solidFill>
                <a:schemeClr val="tx2"/>
              </a:solidFill>
            </a:endParaRPr>
          </a:p>
          <a:p>
            <a:pPr algn="r"/>
            <a:r>
              <a:rPr lang="en-US" sz="1200">
                <a:solidFill>
                  <a:schemeClr val="tx2"/>
                </a:solidFill>
              </a:rPr>
              <a:t>Single incident, internal, very high severity</a:t>
            </a:r>
          </a:p>
        </p:txBody>
      </p:sp>
      <p:sp>
        <p:nvSpPr>
          <p:cNvPr id="2" name="Rectangle 1">
            <a:extLst>
              <a:ext uri="{FF2B5EF4-FFF2-40B4-BE49-F238E27FC236}">
                <a16:creationId xmlns:a16="http://schemas.microsoft.com/office/drawing/2014/main" id="{67FCCC2A-F28A-4C74-0E40-0EE7B744DE73}"/>
              </a:ext>
            </a:extLst>
          </p:cNvPr>
          <p:cNvSpPr/>
          <p:nvPr/>
        </p:nvSpPr>
        <p:spPr>
          <a:xfrm>
            <a:off x="-13100" y="0"/>
            <a:ext cx="457193"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Providing support</a:t>
            </a:r>
          </a:p>
        </p:txBody>
      </p:sp>
      <p:sp>
        <p:nvSpPr>
          <p:cNvPr id="4" name="Rectangle 3">
            <a:extLst>
              <a:ext uri="{FF2B5EF4-FFF2-40B4-BE49-F238E27FC236}">
                <a16:creationId xmlns:a16="http://schemas.microsoft.com/office/drawing/2014/main" id="{362A1CBB-C499-8208-DE22-02A0990150B3}"/>
              </a:ext>
            </a:extLst>
          </p:cNvPr>
          <p:cNvSpPr/>
          <p:nvPr/>
        </p:nvSpPr>
        <p:spPr>
          <a:xfrm>
            <a:off x="8051800" y="3339240"/>
            <a:ext cx="3677267" cy="17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Multiple incidents, internal, high severity</a:t>
            </a:r>
          </a:p>
        </p:txBody>
      </p:sp>
      <p:sp>
        <p:nvSpPr>
          <p:cNvPr id="8" name="Rectangle 7">
            <a:extLst>
              <a:ext uri="{FF2B5EF4-FFF2-40B4-BE49-F238E27FC236}">
                <a16:creationId xmlns:a16="http://schemas.microsoft.com/office/drawing/2014/main" id="{CD11034C-842E-CB02-FCDA-9226373D07AB}"/>
              </a:ext>
            </a:extLst>
          </p:cNvPr>
          <p:cNvSpPr/>
          <p:nvPr/>
        </p:nvSpPr>
        <p:spPr>
          <a:xfrm>
            <a:off x="8155661" y="5851330"/>
            <a:ext cx="3677267" cy="287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Multiple incidents, external, high severity</a:t>
            </a:r>
          </a:p>
        </p:txBody>
      </p:sp>
      <p:pic>
        <p:nvPicPr>
          <p:cNvPr id="9" name="Online Media 8" title="Support: Video 3">
            <a:hlinkClick r:id="" action="ppaction://media"/>
            <a:extLst>
              <a:ext uri="{FF2B5EF4-FFF2-40B4-BE49-F238E27FC236}">
                <a16:creationId xmlns:a16="http://schemas.microsoft.com/office/drawing/2014/main" id="{1B50C37C-08BB-C371-F4FD-317DAB1F60D8}"/>
              </a:ext>
            </a:extLst>
          </p:cNvPr>
          <p:cNvPicPr>
            <a:picLocks noRot="1" noChangeAspect="1"/>
          </p:cNvPicPr>
          <p:nvPr>
            <a:videoFile r:link="rId1"/>
          </p:nvPr>
        </p:nvPicPr>
        <p:blipFill>
          <a:blip r:embed="rId4"/>
          <a:stretch>
            <a:fillRect/>
          </a:stretch>
        </p:blipFill>
        <p:spPr>
          <a:xfrm>
            <a:off x="8153073" y="1189206"/>
            <a:ext cx="3427738" cy="1936672"/>
          </a:xfrm>
          <a:prstGeom prst="rect">
            <a:avLst/>
          </a:prstGeom>
        </p:spPr>
      </p:pic>
      <p:pic>
        <p:nvPicPr>
          <p:cNvPr id="15" name="Online Media 14" title="Support: Video 4">
            <a:hlinkClick r:id="" action="ppaction://media"/>
            <a:extLst>
              <a:ext uri="{FF2B5EF4-FFF2-40B4-BE49-F238E27FC236}">
                <a16:creationId xmlns:a16="http://schemas.microsoft.com/office/drawing/2014/main" id="{1FF20111-A2A8-361F-AA7D-A603626ACB0C}"/>
              </a:ext>
            </a:extLst>
          </p:cNvPr>
          <p:cNvPicPr>
            <a:picLocks noRot="1" noChangeAspect="1"/>
          </p:cNvPicPr>
          <p:nvPr>
            <a:videoFile r:link="rId2"/>
          </p:nvPr>
        </p:nvPicPr>
        <p:blipFill>
          <a:blip r:embed="rId5"/>
          <a:stretch>
            <a:fillRect/>
          </a:stretch>
        </p:blipFill>
        <p:spPr>
          <a:xfrm>
            <a:off x="8256896" y="3841111"/>
            <a:ext cx="3323915" cy="1878011"/>
          </a:xfrm>
          <a:prstGeom prst="rect">
            <a:avLst/>
          </a:prstGeom>
        </p:spPr>
      </p:pic>
    </p:spTree>
    <p:extLst>
      <p:ext uri="{BB962C8B-B14F-4D97-AF65-F5344CB8AC3E}">
        <p14:creationId xmlns:p14="http://schemas.microsoft.com/office/powerpoint/2010/main" val="2481967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6CA7FF-BB4A-74FF-F7A5-6F8B5C7CD8B0}"/>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20802" r="20802"/>
          <a:stretch/>
        </p:blipFill>
        <p:spPr>
          <a:xfrm>
            <a:off x="6171698" y="0"/>
            <a:ext cx="6020302" cy="6875144"/>
          </a:xfrm>
          <a:prstGeom prst="rect">
            <a:avLst/>
          </a:prstGeom>
        </p:spPr>
      </p:pic>
      <p:sp>
        <p:nvSpPr>
          <p:cNvPr id="6" name="Slide Number Placeholder 5">
            <a:extLst>
              <a:ext uri="{FF2B5EF4-FFF2-40B4-BE49-F238E27FC236}">
                <a16:creationId xmlns:a16="http://schemas.microsoft.com/office/drawing/2014/main" id="{B15E97DE-FB93-53B1-D8EE-F571DACBFF2E}"/>
              </a:ext>
            </a:extLst>
          </p:cNvPr>
          <p:cNvSpPr>
            <a:spLocks noGrp="1"/>
          </p:cNvSpPr>
          <p:nvPr>
            <p:ph type="sldNum" sz="quarter" idx="12"/>
          </p:nvPr>
        </p:nvSpPr>
        <p:spPr/>
        <p:txBody>
          <a:bodyPr/>
          <a:lstStyle/>
          <a:p>
            <a:fld id="{CBA53E11-492D-48B3-9F9B-09541CA2A39A}" type="slidenum">
              <a:rPr lang="en-GB" smtClean="0"/>
              <a:t>43</a:t>
            </a:fld>
            <a:endParaRPr lang="en-GB"/>
          </a:p>
        </p:txBody>
      </p:sp>
      <p:sp>
        <p:nvSpPr>
          <p:cNvPr id="17" name="TextBox 16">
            <a:extLst>
              <a:ext uri="{FF2B5EF4-FFF2-40B4-BE49-F238E27FC236}">
                <a16:creationId xmlns:a16="http://schemas.microsoft.com/office/drawing/2014/main" id="{B9A292DB-95BF-E2D0-4584-AE4FFFFAA0CA}"/>
              </a:ext>
            </a:extLst>
          </p:cNvPr>
          <p:cNvSpPr txBox="1"/>
          <p:nvPr/>
        </p:nvSpPr>
        <p:spPr>
          <a:xfrm>
            <a:off x="487680" y="6501236"/>
            <a:ext cx="8066314" cy="261610"/>
          </a:xfrm>
          <a:prstGeom prst="rect">
            <a:avLst/>
          </a:prstGeom>
          <a:noFill/>
        </p:spPr>
        <p:txBody>
          <a:bodyPr wrap="square" rtlCol="0">
            <a:spAutoFit/>
          </a:bodyPr>
          <a:lstStyle/>
          <a:p>
            <a:r>
              <a:rPr lang="en-US" sz="1050" i="1">
                <a:solidFill>
                  <a:schemeClr val="tx2"/>
                </a:solidFill>
              </a:rPr>
              <a:t>*Names have been changed to protect anonymity. </a:t>
            </a:r>
          </a:p>
        </p:txBody>
      </p:sp>
      <p:sp>
        <p:nvSpPr>
          <p:cNvPr id="10" name="Rectangle 9">
            <a:extLst>
              <a:ext uri="{FF2B5EF4-FFF2-40B4-BE49-F238E27FC236}">
                <a16:creationId xmlns:a16="http://schemas.microsoft.com/office/drawing/2014/main" id="{D6927004-9365-F8B8-06D7-D41183F2723F}"/>
              </a:ext>
            </a:extLst>
          </p:cNvPr>
          <p:cNvSpPr/>
          <p:nvPr/>
        </p:nvSpPr>
        <p:spPr>
          <a:xfrm>
            <a:off x="611188" y="505337"/>
            <a:ext cx="5317717" cy="843231"/>
          </a:xfrm>
          <a:prstGeom prst="rect">
            <a:avLst/>
          </a:prstGeom>
          <a:solidFill>
            <a:srgbClr val="CDEAFD"/>
          </a:solidFill>
          <a:ln w="34925">
            <a:solidFill>
              <a:srgbClr val="035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*Lucy </a:t>
            </a:r>
            <a:r>
              <a:rPr lang="en-US" sz="1200">
                <a:solidFill>
                  <a:schemeClr val="tx2"/>
                </a:solidFill>
              </a:rPr>
              <a:t>was left living in a property with sewage and no working toilet, and received no support for finding alternative accommodation. Due to the mental strain of dealing with the flooding incident, she has now moved out of her basement flat.</a:t>
            </a:r>
          </a:p>
        </p:txBody>
      </p:sp>
      <p:sp>
        <p:nvSpPr>
          <p:cNvPr id="18" name="TextBox 17">
            <a:extLst>
              <a:ext uri="{FF2B5EF4-FFF2-40B4-BE49-F238E27FC236}">
                <a16:creationId xmlns:a16="http://schemas.microsoft.com/office/drawing/2014/main" id="{0D4D4900-5EF5-31C7-80DA-E74D688878A5}"/>
              </a:ext>
            </a:extLst>
          </p:cNvPr>
          <p:cNvSpPr txBox="1"/>
          <p:nvPr/>
        </p:nvSpPr>
        <p:spPr>
          <a:xfrm>
            <a:off x="556793" y="1353234"/>
            <a:ext cx="5372112" cy="2308324"/>
          </a:xfrm>
          <a:prstGeom prst="rect">
            <a:avLst/>
          </a:prstGeom>
          <a:noFill/>
        </p:spPr>
        <p:txBody>
          <a:bodyPr wrap="square">
            <a:spAutoFit/>
          </a:bodyPr>
          <a:lstStyle/>
          <a:p>
            <a:r>
              <a:rPr lang="en-US" sz="1200">
                <a:solidFill>
                  <a:schemeClr val="tx2"/>
                </a:solidFill>
              </a:rPr>
              <a:t>Lucy was working from home when she heard a loud bang from her bathroom; </a:t>
            </a:r>
            <a:r>
              <a:rPr lang="en-US" sz="1200" b="1">
                <a:solidFill>
                  <a:schemeClr val="tx2"/>
                </a:solidFill>
              </a:rPr>
              <a:t>water was gushing out from her toilet</a:t>
            </a:r>
            <a:r>
              <a:rPr lang="en-US" sz="1200">
                <a:solidFill>
                  <a:schemeClr val="tx2"/>
                </a:solidFill>
              </a:rPr>
              <a:t>, covering her bathroom, kitchen and lounge.</a:t>
            </a:r>
          </a:p>
          <a:p>
            <a:endParaRPr lang="en-US" sz="1200">
              <a:solidFill>
                <a:schemeClr val="tx2"/>
              </a:solidFill>
            </a:endParaRPr>
          </a:p>
          <a:p>
            <a:r>
              <a:rPr lang="en-US" sz="1200">
                <a:solidFill>
                  <a:schemeClr val="tx2"/>
                </a:solidFill>
              </a:rPr>
              <a:t>She went outside to investigate and someone from her wastewater company was on the road jetting water into the drains. When she told him what had happened, </a:t>
            </a:r>
            <a:r>
              <a:rPr lang="en-US" sz="1200" b="1">
                <a:solidFill>
                  <a:schemeClr val="tx2"/>
                </a:solidFill>
              </a:rPr>
              <a:t>he was very apologetic and told her he must have jetted the water the wrong way</a:t>
            </a:r>
            <a:r>
              <a:rPr lang="en-US" sz="1200">
                <a:solidFill>
                  <a:schemeClr val="tx2"/>
                </a:solidFill>
              </a:rPr>
              <a:t>. He assured her the wastewater company would send someone out within 2 hours, and would compensate her for the damage. Although he was ‘nice’ and reassuring, the support Lucy received from her wastewater company afterwards was lacking:</a:t>
            </a:r>
          </a:p>
        </p:txBody>
      </p:sp>
      <p:sp>
        <p:nvSpPr>
          <p:cNvPr id="20" name="Rounded Rectangle 19">
            <a:extLst>
              <a:ext uri="{FF2B5EF4-FFF2-40B4-BE49-F238E27FC236}">
                <a16:creationId xmlns:a16="http://schemas.microsoft.com/office/drawing/2014/main" id="{8D8B0C83-7BB8-E3CC-B5E5-38DFEE84FBFA}"/>
              </a:ext>
            </a:extLst>
          </p:cNvPr>
          <p:cNvSpPr/>
          <p:nvPr/>
        </p:nvSpPr>
        <p:spPr>
          <a:xfrm>
            <a:off x="686886" y="3690304"/>
            <a:ext cx="5242019" cy="625063"/>
          </a:xfrm>
          <a:prstGeom prst="roundRect">
            <a:avLst/>
          </a:prstGeom>
          <a:solidFill>
            <a:schemeClr val="accent4">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Lucy was waiting a long time for support; </a:t>
            </a:r>
            <a:r>
              <a:rPr lang="en-US" sz="1200" b="1">
                <a:solidFill>
                  <a:schemeClr val="tx2"/>
                </a:solidFill>
              </a:rPr>
              <a:t>she waited 29 hours for someone to arrive at her property</a:t>
            </a:r>
            <a:r>
              <a:rPr lang="en-US" sz="1200">
                <a:solidFill>
                  <a:schemeClr val="tx2"/>
                </a:solidFill>
              </a:rPr>
              <a:t>, at which point most of her belongings were unsalvageable.</a:t>
            </a:r>
          </a:p>
        </p:txBody>
      </p:sp>
      <p:sp>
        <p:nvSpPr>
          <p:cNvPr id="22" name="Rounded Rectangle 21">
            <a:extLst>
              <a:ext uri="{FF2B5EF4-FFF2-40B4-BE49-F238E27FC236}">
                <a16:creationId xmlns:a16="http://schemas.microsoft.com/office/drawing/2014/main" id="{64AB266C-1BB6-BC27-017C-9E0C0E8B3D4C}"/>
              </a:ext>
            </a:extLst>
          </p:cNvPr>
          <p:cNvSpPr/>
          <p:nvPr/>
        </p:nvSpPr>
        <p:spPr>
          <a:xfrm>
            <a:off x="686886" y="4401226"/>
            <a:ext cx="5242019" cy="656176"/>
          </a:xfrm>
          <a:prstGeom prst="roundRect">
            <a:avLst/>
          </a:prstGeom>
          <a:solidFill>
            <a:schemeClr val="accent4">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Whilst waiting for support to arrive, Lucy received no updates from her wastewater company that their arrival time had been pushed back, </a:t>
            </a:r>
            <a:r>
              <a:rPr lang="en-US" sz="1200" b="1">
                <a:solidFill>
                  <a:schemeClr val="tx2"/>
                </a:solidFill>
              </a:rPr>
              <a:t>meaning she had to chase them for updates.</a:t>
            </a:r>
          </a:p>
        </p:txBody>
      </p:sp>
      <p:sp>
        <p:nvSpPr>
          <p:cNvPr id="24" name="Rounded Rectangle 23">
            <a:extLst>
              <a:ext uri="{FF2B5EF4-FFF2-40B4-BE49-F238E27FC236}">
                <a16:creationId xmlns:a16="http://schemas.microsoft.com/office/drawing/2014/main" id="{C90BF1F7-0545-233F-61A2-C20815E81D79}"/>
              </a:ext>
            </a:extLst>
          </p:cNvPr>
          <p:cNvSpPr/>
          <p:nvPr/>
        </p:nvSpPr>
        <p:spPr>
          <a:xfrm>
            <a:off x="686886" y="5143261"/>
            <a:ext cx="5242019" cy="626510"/>
          </a:xfrm>
          <a:prstGeom prst="roundRect">
            <a:avLst/>
          </a:prstGeom>
          <a:solidFill>
            <a:schemeClr val="accent4">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They spent 30 minutes cleaning Lucy’s property; </a:t>
            </a:r>
            <a:r>
              <a:rPr lang="en-US" sz="1200">
                <a:solidFill>
                  <a:schemeClr val="tx2"/>
                </a:solidFill>
              </a:rPr>
              <a:t>when she checked behind her wall a couple of days later</a:t>
            </a:r>
            <a:r>
              <a:rPr lang="en-US" sz="1200" b="1">
                <a:solidFill>
                  <a:schemeClr val="tx2"/>
                </a:solidFill>
              </a:rPr>
              <a:t>, she found there were still lumps of sewer.</a:t>
            </a:r>
            <a:endParaRPr lang="en-US" sz="1200">
              <a:solidFill>
                <a:schemeClr val="tx2"/>
              </a:solidFill>
            </a:endParaRPr>
          </a:p>
        </p:txBody>
      </p:sp>
      <p:sp>
        <p:nvSpPr>
          <p:cNvPr id="26" name="Rounded Rectangle 25">
            <a:extLst>
              <a:ext uri="{FF2B5EF4-FFF2-40B4-BE49-F238E27FC236}">
                <a16:creationId xmlns:a16="http://schemas.microsoft.com/office/drawing/2014/main" id="{4D568611-C5D7-6686-3610-9CFFC6F56B1A}"/>
              </a:ext>
            </a:extLst>
          </p:cNvPr>
          <p:cNvSpPr/>
          <p:nvPr/>
        </p:nvSpPr>
        <p:spPr>
          <a:xfrm>
            <a:off x="686886" y="5855629"/>
            <a:ext cx="5242019" cy="587829"/>
          </a:xfrm>
          <a:prstGeom prst="roundRect">
            <a:avLst/>
          </a:prstGeom>
          <a:solidFill>
            <a:schemeClr val="accent4">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Lucy asked for support in finding alternative accommodation, which was not offered. She felt her wastewater company didn’t take her seriously.</a:t>
            </a:r>
          </a:p>
        </p:txBody>
      </p:sp>
      <p:sp>
        <p:nvSpPr>
          <p:cNvPr id="11" name="Rounded Rectangular Callout 10">
            <a:extLst>
              <a:ext uri="{FF2B5EF4-FFF2-40B4-BE49-F238E27FC236}">
                <a16:creationId xmlns:a16="http://schemas.microsoft.com/office/drawing/2014/main" id="{2CA0E4BF-2A7F-59B3-1B4F-9D46837001C7}"/>
              </a:ext>
            </a:extLst>
          </p:cNvPr>
          <p:cNvSpPr/>
          <p:nvPr/>
        </p:nvSpPr>
        <p:spPr>
          <a:xfrm flipH="1">
            <a:off x="6819234" y="4951573"/>
            <a:ext cx="5090268" cy="1527909"/>
          </a:xfrm>
          <a:prstGeom prst="wedgeRoundRectCallout">
            <a:avLst>
              <a:gd name="adj1" fmla="val -16864"/>
              <a:gd name="adj2" fmla="val -68327"/>
              <a:gd name="adj3" fmla="val 16667"/>
            </a:avLst>
          </a:prstGeom>
          <a:solidFill>
            <a:schemeClr val="accent4">
              <a:lumMod val="20000"/>
              <a:lumOff val="80000"/>
            </a:schemeClr>
          </a:solidFill>
          <a:ln w="34925">
            <a:solidFill>
              <a:srgbClr val="035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“It wasn't the incident itself, </a:t>
            </a:r>
            <a:r>
              <a:rPr lang="en-US" sz="1200" b="1" i="1">
                <a:solidFill>
                  <a:schemeClr val="tx2"/>
                </a:solidFill>
              </a:rPr>
              <a:t>it was how it was handled that was so upsetting. </a:t>
            </a:r>
            <a:r>
              <a:rPr lang="en-US" sz="1200" i="1">
                <a:solidFill>
                  <a:schemeClr val="tx2"/>
                </a:solidFill>
              </a:rPr>
              <a:t>They didn't come after two hours so I had to chase them, and after that </a:t>
            </a:r>
            <a:r>
              <a:rPr lang="en-US" sz="1200" b="1" i="1">
                <a:solidFill>
                  <a:schemeClr val="tx2"/>
                </a:solidFill>
              </a:rPr>
              <a:t>people were horrible.</a:t>
            </a:r>
            <a:r>
              <a:rPr lang="en-US" sz="1200" i="1">
                <a:solidFill>
                  <a:schemeClr val="tx2"/>
                </a:solidFill>
              </a:rPr>
              <a:t> I was signed off for two weeks with stress. I’m not somebody who struggles with their mental health, I’ve never had that.”</a:t>
            </a:r>
          </a:p>
        </p:txBody>
      </p:sp>
      <p:sp>
        <p:nvSpPr>
          <p:cNvPr id="4" name="Rectangle 3">
            <a:extLst>
              <a:ext uri="{FF2B5EF4-FFF2-40B4-BE49-F238E27FC236}">
                <a16:creationId xmlns:a16="http://schemas.microsoft.com/office/drawing/2014/main" id="{80C13765-AFF8-CFA6-C1CA-5928FE312694}"/>
              </a:ext>
            </a:extLst>
          </p:cNvPr>
          <p:cNvSpPr/>
          <p:nvPr/>
        </p:nvSpPr>
        <p:spPr>
          <a:xfrm>
            <a:off x="-13100" y="0"/>
            <a:ext cx="457193"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Providing support</a:t>
            </a:r>
          </a:p>
        </p:txBody>
      </p:sp>
      <p:sp>
        <p:nvSpPr>
          <p:cNvPr id="3" name="Rectangle 2">
            <a:extLst>
              <a:ext uri="{FF2B5EF4-FFF2-40B4-BE49-F238E27FC236}">
                <a16:creationId xmlns:a16="http://schemas.microsoft.com/office/drawing/2014/main" id="{74EF4FEB-4D10-96D2-3A5F-3D7D5192C183}"/>
              </a:ext>
            </a:extLst>
          </p:cNvPr>
          <p:cNvSpPr/>
          <p:nvPr/>
        </p:nvSpPr>
        <p:spPr>
          <a:xfrm>
            <a:off x="-13100" y="0"/>
            <a:ext cx="12205100" cy="4290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*Lucy’s experience</a:t>
            </a:r>
            <a:endParaRPr lang="en-US" sz="1600">
              <a:solidFill>
                <a:schemeClr val="bg1"/>
              </a:solidFill>
            </a:endParaRPr>
          </a:p>
        </p:txBody>
      </p:sp>
    </p:spTree>
    <p:extLst>
      <p:ext uri="{BB962C8B-B14F-4D97-AF65-F5344CB8AC3E}">
        <p14:creationId xmlns:p14="http://schemas.microsoft.com/office/powerpoint/2010/main" val="319831226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111D5-E85E-D5ED-567A-51E1A577D3C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792DCC-C0EF-CED8-F398-8020B6EFCD29}"/>
              </a:ext>
            </a:extLst>
          </p:cNvPr>
          <p:cNvSpPr>
            <a:spLocks noGrp="1"/>
          </p:cNvSpPr>
          <p:nvPr>
            <p:ph type="sldNum" sz="quarter" idx="12"/>
          </p:nvPr>
        </p:nvSpPr>
        <p:spPr/>
        <p:txBody>
          <a:bodyPr/>
          <a:lstStyle/>
          <a:p>
            <a:fld id="{CBA53E11-492D-48B3-9F9B-09541CA2A39A}" type="slidenum">
              <a:rPr lang="en-GB" smtClean="0"/>
              <a:t>44</a:t>
            </a:fld>
            <a:endParaRPr lang="en-GB"/>
          </a:p>
        </p:txBody>
      </p:sp>
      <p:sp>
        <p:nvSpPr>
          <p:cNvPr id="9" name="Rounded Rectangle 8">
            <a:extLst>
              <a:ext uri="{FF2B5EF4-FFF2-40B4-BE49-F238E27FC236}">
                <a16:creationId xmlns:a16="http://schemas.microsoft.com/office/drawing/2014/main" id="{D7AD6F2C-158D-190F-A6E0-7F2DDE52A0CF}"/>
              </a:ext>
            </a:extLst>
          </p:cNvPr>
          <p:cNvSpPr/>
          <p:nvPr/>
        </p:nvSpPr>
        <p:spPr>
          <a:xfrm>
            <a:off x="1782647" y="2109962"/>
            <a:ext cx="10027261" cy="72818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2"/>
                </a:solidFill>
              </a:rPr>
              <a:t>Understanding the full scope of the situation: </a:t>
            </a:r>
            <a:r>
              <a:rPr lang="en-US" sz="1200">
                <a:solidFill>
                  <a:schemeClr val="tx2"/>
                </a:solidFill>
              </a:rPr>
              <a:t>Customers want the specifics of their situation to be considered by their wastewater companies. A consideration of who lives in the property (and their needs), what their financial situation is, and extent to which they have a network to support them is felt to be important alongside the severity of the flood.</a:t>
            </a:r>
          </a:p>
        </p:txBody>
      </p:sp>
      <p:sp>
        <p:nvSpPr>
          <p:cNvPr id="11" name="Rounded Rectangle 10">
            <a:extLst>
              <a:ext uri="{FF2B5EF4-FFF2-40B4-BE49-F238E27FC236}">
                <a16:creationId xmlns:a16="http://schemas.microsoft.com/office/drawing/2014/main" id="{CA7D67FC-00A8-D23F-9E02-412FAACB65CB}"/>
              </a:ext>
            </a:extLst>
          </p:cNvPr>
          <p:cNvSpPr/>
          <p:nvPr/>
        </p:nvSpPr>
        <p:spPr>
          <a:xfrm>
            <a:off x="1782647" y="3150299"/>
            <a:ext cx="10027261" cy="838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Better assistance for vulnerable customers: </a:t>
            </a:r>
            <a:r>
              <a:rPr lang="en-US" sz="1200">
                <a:solidFill>
                  <a:srgbClr val="2C302E"/>
                </a:solidFill>
                <a:latin typeface="Verdana"/>
              </a:rPr>
              <a:t>For example, customers with children and customers with long term health conditions might require more support, such as moving into temporary accommodation, if the flooding causes changes to the way the house can be used (i.e. the kitchen being out of use while repairs are carried out). </a:t>
            </a:r>
            <a:r>
              <a:rPr lang="en-US" sz="1200">
                <a:solidFill>
                  <a:schemeClr val="tx2"/>
                </a:solidFill>
              </a:rPr>
              <a:t>Wastewater companies should take into account the specific vulnerabilities of each customer, rather than a blanket offer of assistance.</a:t>
            </a:r>
          </a:p>
        </p:txBody>
      </p:sp>
      <p:sp>
        <p:nvSpPr>
          <p:cNvPr id="13" name="Rounded Rectangle 12">
            <a:extLst>
              <a:ext uri="{FF2B5EF4-FFF2-40B4-BE49-F238E27FC236}">
                <a16:creationId xmlns:a16="http://schemas.microsoft.com/office/drawing/2014/main" id="{F4588B49-9A11-FE00-C693-5896030528EE}"/>
              </a:ext>
            </a:extLst>
          </p:cNvPr>
          <p:cNvSpPr/>
          <p:nvPr/>
        </p:nvSpPr>
        <p:spPr>
          <a:xfrm>
            <a:off x="1806007" y="4279885"/>
            <a:ext cx="10027261" cy="91427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A thorough clean-up service offered to all as standard: </a:t>
            </a:r>
            <a:r>
              <a:rPr lang="en-US" sz="1200">
                <a:solidFill>
                  <a:schemeClr val="tx2"/>
                </a:solidFill>
              </a:rPr>
              <a:t>Customers feel that all those who have experienced a flooding incident should be offered a clean-up service, regardless of their vulnerabilities. The service should be thorough and conducted shortly after the incident, at a time convenient to the customer.</a:t>
            </a:r>
          </a:p>
        </p:txBody>
      </p:sp>
      <p:sp>
        <p:nvSpPr>
          <p:cNvPr id="15" name="Rounded Rectangle 14">
            <a:extLst>
              <a:ext uri="{FF2B5EF4-FFF2-40B4-BE49-F238E27FC236}">
                <a16:creationId xmlns:a16="http://schemas.microsoft.com/office/drawing/2014/main" id="{9698925B-BEAE-723B-843B-5CDDBE4D90AC}"/>
              </a:ext>
            </a:extLst>
          </p:cNvPr>
          <p:cNvSpPr/>
          <p:nvPr/>
        </p:nvSpPr>
        <p:spPr>
          <a:xfrm>
            <a:off x="1887123" y="5483809"/>
            <a:ext cx="10027261" cy="98121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Ins="36000" bIns="36000" rtlCol="0" anchor="ctr"/>
          <a:lstStyle/>
          <a:p>
            <a:pPr algn="ctr"/>
            <a:r>
              <a:rPr lang="en-US" sz="1200" b="1">
                <a:solidFill>
                  <a:schemeClr val="tx2"/>
                </a:solidFill>
              </a:rPr>
              <a:t>Useful support through thoughtful communication</a:t>
            </a:r>
            <a:r>
              <a:rPr lang="en-US" sz="1200">
                <a:solidFill>
                  <a:schemeClr val="tx2"/>
                </a:solidFill>
              </a:rPr>
              <a:t>: While wastewater companies are addressing the issue, customers want to be offered additional support, for example, signposting of external help and services available (such as local facilities for showers or health advice) active communication about their issue and the specific support they are being offered, and interactions with staff in customer facing roles (aside from engineers or call out agents) to address the emotional impact of the situation.</a:t>
            </a:r>
          </a:p>
        </p:txBody>
      </p:sp>
      <p:sp>
        <p:nvSpPr>
          <p:cNvPr id="12" name="Oval 11">
            <a:extLst>
              <a:ext uri="{FF2B5EF4-FFF2-40B4-BE49-F238E27FC236}">
                <a16:creationId xmlns:a16="http://schemas.microsoft.com/office/drawing/2014/main" id="{4FDAA8A6-912A-A90B-4579-4FEA03002567}"/>
              </a:ext>
            </a:extLst>
          </p:cNvPr>
          <p:cNvSpPr/>
          <p:nvPr/>
        </p:nvSpPr>
        <p:spPr>
          <a:xfrm>
            <a:off x="953118" y="3097086"/>
            <a:ext cx="984250" cy="98121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10" name="Oval 9">
            <a:extLst>
              <a:ext uri="{FF2B5EF4-FFF2-40B4-BE49-F238E27FC236}">
                <a16:creationId xmlns:a16="http://schemas.microsoft.com/office/drawing/2014/main" id="{00C2C8FF-93FF-C774-3889-797C2B829EAB}"/>
              </a:ext>
            </a:extLst>
          </p:cNvPr>
          <p:cNvSpPr/>
          <p:nvPr/>
        </p:nvSpPr>
        <p:spPr>
          <a:xfrm>
            <a:off x="953118" y="1957952"/>
            <a:ext cx="984250" cy="98121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14" name="Oval 13">
            <a:extLst>
              <a:ext uri="{FF2B5EF4-FFF2-40B4-BE49-F238E27FC236}">
                <a16:creationId xmlns:a16="http://schemas.microsoft.com/office/drawing/2014/main" id="{5011892B-6EE3-C971-5E8D-618D3D3DFE18}"/>
              </a:ext>
            </a:extLst>
          </p:cNvPr>
          <p:cNvSpPr/>
          <p:nvPr/>
        </p:nvSpPr>
        <p:spPr>
          <a:xfrm>
            <a:off x="953118" y="4261917"/>
            <a:ext cx="984250" cy="98121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16" name="Oval 15">
            <a:extLst>
              <a:ext uri="{FF2B5EF4-FFF2-40B4-BE49-F238E27FC236}">
                <a16:creationId xmlns:a16="http://schemas.microsoft.com/office/drawing/2014/main" id="{28C2798B-39FD-DC69-4D4E-ACC4F872F7FA}"/>
              </a:ext>
            </a:extLst>
          </p:cNvPr>
          <p:cNvSpPr/>
          <p:nvPr/>
        </p:nvSpPr>
        <p:spPr>
          <a:xfrm>
            <a:off x="953118" y="5461842"/>
            <a:ext cx="984250" cy="98121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4" name="Rectangle 3">
            <a:extLst>
              <a:ext uri="{FF2B5EF4-FFF2-40B4-BE49-F238E27FC236}">
                <a16:creationId xmlns:a16="http://schemas.microsoft.com/office/drawing/2014/main" id="{141929AD-3B0A-C754-AC49-D376D7C8AF32}"/>
              </a:ext>
            </a:extLst>
          </p:cNvPr>
          <p:cNvSpPr/>
          <p:nvPr/>
        </p:nvSpPr>
        <p:spPr>
          <a:xfrm>
            <a:off x="1405655" y="1510052"/>
            <a:ext cx="10027262" cy="641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latin typeface="Verdana" panose="020B0604030504040204" pitchFamily="34" charset="0"/>
                <a:ea typeface="Verdana" panose="020B0604030504040204" pitchFamily="34" charset="0"/>
                <a:cs typeface="Verdana" panose="020B0604030504040204" pitchFamily="34" charset="0"/>
              </a:rPr>
              <a:t>Customers outline four ways in which they want to see support improved: </a:t>
            </a:r>
          </a:p>
        </p:txBody>
      </p:sp>
      <p:sp>
        <p:nvSpPr>
          <p:cNvPr id="3" name="Rectangle 2">
            <a:extLst>
              <a:ext uri="{FF2B5EF4-FFF2-40B4-BE49-F238E27FC236}">
                <a16:creationId xmlns:a16="http://schemas.microsoft.com/office/drawing/2014/main" id="{03065ABB-814B-5EEE-2E1E-70949A957FE8}"/>
              </a:ext>
            </a:extLst>
          </p:cNvPr>
          <p:cNvSpPr/>
          <p:nvPr/>
        </p:nvSpPr>
        <p:spPr>
          <a:xfrm>
            <a:off x="-13100" y="0"/>
            <a:ext cx="457193"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500" b="1">
                <a:solidFill>
                  <a:schemeClr val="tx2"/>
                </a:solidFill>
              </a:rPr>
              <a:t>Providing support</a:t>
            </a:r>
          </a:p>
        </p:txBody>
      </p:sp>
      <p:sp>
        <p:nvSpPr>
          <p:cNvPr id="25" name="Title 1">
            <a:extLst>
              <a:ext uri="{FF2B5EF4-FFF2-40B4-BE49-F238E27FC236}">
                <a16:creationId xmlns:a16="http://schemas.microsoft.com/office/drawing/2014/main" id="{B39FFEC6-20FC-31A2-5505-3CE8D6636F1D}"/>
              </a:ext>
            </a:extLst>
          </p:cNvPr>
          <p:cNvSpPr>
            <a:spLocks noGrp="1"/>
          </p:cNvSpPr>
          <p:nvPr>
            <p:ph type="title"/>
          </p:nvPr>
        </p:nvSpPr>
        <p:spPr>
          <a:xfrm>
            <a:off x="611188" y="360363"/>
            <a:ext cx="11101841" cy="944562"/>
          </a:xfrm>
        </p:spPr>
        <p:txBody>
          <a:bodyPr/>
          <a:lstStyle/>
          <a:p>
            <a:r>
              <a:rPr lang="en-US" sz="2800"/>
              <a:t>Customers want to see evidence that their wastewater company is considering the full spectrum of needs</a:t>
            </a: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050A4AFA-F527-E450-3929-6B67C5E29FDB}"/>
              </a:ext>
            </a:extLst>
          </p:cNvPr>
          <p:cNvPicPr>
            <a:picLocks noChangeAspect="1"/>
          </p:cNvPicPr>
          <p:nvPr/>
        </p:nvPicPr>
        <p:blipFill>
          <a:blip r:embed="rId2">
            <a:extLst>
              <a:ext uri="{28A0092B-C50C-407E-A947-70E740481C1C}">
                <a14:useLocalDpi xmlns:a14="http://schemas.microsoft.com/office/drawing/2010/main" val="0"/>
              </a:ext>
            </a:extLst>
          </a:blip>
          <a:srcRect b="13565"/>
          <a:stretch/>
        </p:blipFill>
        <p:spPr>
          <a:xfrm>
            <a:off x="898978" y="2040996"/>
            <a:ext cx="943050" cy="815121"/>
          </a:xfrm>
          <a:prstGeom prst="rect">
            <a:avLst/>
          </a:prstGeom>
        </p:spPr>
      </p:pic>
      <p:pic>
        <p:nvPicPr>
          <p:cNvPr id="28" name="Graphic 27" descr="Care with solid fill">
            <a:extLst>
              <a:ext uri="{FF2B5EF4-FFF2-40B4-BE49-F238E27FC236}">
                <a16:creationId xmlns:a16="http://schemas.microsoft.com/office/drawing/2014/main" id="{AA86CB20-06D3-AF07-46ED-F12BECFF08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2267" y="3228918"/>
            <a:ext cx="703943" cy="703943"/>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471A74B3-F0D2-3F00-C6F7-91D61B2C5DFD}"/>
              </a:ext>
            </a:extLst>
          </p:cNvPr>
          <p:cNvPicPr>
            <a:picLocks noChangeAspect="1"/>
          </p:cNvPicPr>
          <p:nvPr/>
        </p:nvPicPr>
        <p:blipFill rotWithShape="1">
          <a:blip r:embed="rId5">
            <a:extLst>
              <a:ext uri="{28A0092B-C50C-407E-A947-70E740481C1C}">
                <a14:useLocalDpi xmlns:a14="http://schemas.microsoft.com/office/drawing/2010/main" val="0"/>
              </a:ext>
            </a:extLst>
          </a:blip>
          <a:srcRect b="16104"/>
          <a:stretch/>
        </p:blipFill>
        <p:spPr>
          <a:xfrm>
            <a:off x="992706" y="4390452"/>
            <a:ext cx="845457" cy="709305"/>
          </a:xfrm>
          <a:prstGeom prst="rect">
            <a:avLst/>
          </a:prstGeom>
        </p:spPr>
      </p:pic>
      <p:pic>
        <p:nvPicPr>
          <p:cNvPr id="30" name="Picture 29" descr="A black background with a black square&#10;&#10;Description automatically generated with medium confidence">
            <a:extLst>
              <a:ext uri="{FF2B5EF4-FFF2-40B4-BE49-F238E27FC236}">
                <a16:creationId xmlns:a16="http://schemas.microsoft.com/office/drawing/2014/main" id="{E8A1D9B9-9A18-0EC4-EDB0-DF67C48F249D}"/>
              </a:ext>
            </a:extLst>
          </p:cNvPr>
          <p:cNvPicPr>
            <a:picLocks noChangeAspect="1"/>
          </p:cNvPicPr>
          <p:nvPr/>
        </p:nvPicPr>
        <p:blipFill>
          <a:blip r:embed="rId6">
            <a:extLst>
              <a:ext uri="{28A0092B-C50C-407E-A947-70E740481C1C}">
                <a14:useLocalDpi xmlns:a14="http://schemas.microsoft.com/office/drawing/2010/main" val="0"/>
              </a:ext>
            </a:extLst>
          </a:blip>
          <a:srcRect b="17832"/>
          <a:stretch/>
        </p:blipFill>
        <p:spPr>
          <a:xfrm>
            <a:off x="1068279" y="5611856"/>
            <a:ext cx="829010" cy="681182"/>
          </a:xfrm>
          <a:prstGeom prst="rect">
            <a:avLst/>
          </a:prstGeom>
        </p:spPr>
      </p:pic>
    </p:spTree>
    <p:extLst>
      <p:ext uri="{BB962C8B-B14F-4D97-AF65-F5344CB8AC3E}">
        <p14:creationId xmlns:p14="http://schemas.microsoft.com/office/powerpoint/2010/main" val="66010714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F39829-BB0A-344D-D508-5A41D8E23084}"/>
              </a:ext>
            </a:extLst>
          </p:cNvPr>
          <p:cNvSpPr/>
          <p:nvPr/>
        </p:nvSpPr>
        <p:spPr>
          <a:xfrm>
            <a:off x="0" y="0"/>
            <a:ext cx="12192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a:extLst>
              <a:ext uri="{FF2B5EF4-FFF2-40B4-BE49-F238E27FC236}">
                <a16:creationId xmlns:a16="http://schemas.microsoft.com/office/drawing/2014/main" id="{8C088DB7-4769-3DA2-F238-96F517350CE1}"/>
              </a:ext>
            </a:extLst>
          </p:cNvPr>
          <p:cNvSpPr>
            <a:spLocks noGrp="1"/>
          </p:cNvSpPr>
          <p:nvPr>
            <p:ph type="ctrTitle"/>
          </p:nvPr>
        </p:nvSpPr>
        <p:spPr/>
        <p:txBody>
          <a:bodyPr/>
          <a:lstStyle/>
          <a:p>
            <a:r>
              <a:rPr lang="en-US">
                <a:solidFill>
                  <a:schemeClr val="bg1"/>
                </a:solidFill>
              </a:rPr>
              <a:t>Resolution</a:t>
            </a:r>
          </a:p>
        </p:txBody>
      </p:sp>
      <p:sp>
        <p:nvSpPr>
          <p:cNvPr id="4" name="Slide Number Placeholder 3">
            <a:extLst>
              <a:ext uri="{FF2B5EF4-FFF2-40B4-BE49-F238E27FC236}">
                <a16:creationId xmlns:a16="http://schemas.microsoft.com/office/drawing/2014/main" id="{938E3675-6B6C-091F-4C86-75737B94763B}"/>
              </a:ext>
            </a:extLst>
          </p:cNvPr>
          <p:cNvSpPr>
            <a:spLocks noGrp="1"/>
          </p:cNvSpPr>
          <p:nvPr>
            <p:ph type="sldNum" sz="quarter" idx="12"/>
          </p:nvPr>
        </p:nvSpPr>
        <p:spPr/>
        <p:txBody>
          <a:bodyPr/>
          <a:lstStyle/>
          <a:p>
            <a:fld id="{CBA53E11-492D-48B3-9F9B-09541CA2A39A}" type="slidenum">
              <a:rPr lang="en-GB" smtClean="0"/>
              <a:t>45</a:t>
            </a:fld>
            <a:endParaRPr lang="en-GB"/>
          </a:p>
        </p:txBody>
      </p:sp>
      <p:sp>
        <p:nvSpPr>
          <p:cNvPr id="5" name="Text Placeholder 4">
            <a:extLst>
              <a:ext uri="{FF2B5EF4-FFF2-40B4-BE49-F238E27FC236}">
                <a16:creationId xmlns:a16="http://schemas.microsoft.com/office/drawing/2014/main" id="{844C04C0-B5FE-D177-8114-F23B2CE0513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4236442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563C-0515-0CA1-3B68-068EC2ED0C63}"/>
              </a:ext>
            </a:extLst>
          </p:cNvPr>
          <p:cNvSpPr>
            <a:spLocks noGrp="1"/>
          </p:cNvSpPr>
          <p:nvPr>
            <p:ph type="title"/>
          </p:nvPr>
        </p:nvSpPr>
        <p:spPr>
          <a:xfrm>
            <a:off x="611189" y="360363"/>
            <a:ext cx="9112674" cy="944562"/>
          </a:xfrm>
        </p:spPr>
        <p:txBody>
          <a:bodyPr/>
          <a:lstStyle/>
          <a:p>
            <a:r>
              <a:rPr lang="en-US" sz="2800"/>
              <a:t>Customers view resolution as incorporating four key actions…</a:t>
            </a:r>
          </a:p>
        </p:txBody>
      </p:sp>
      <p:sp>
        <p:nvSpPr>
          <p:cNvPr id="6" name="Slide Number Placeholder 5">
            <a:extLst>
              <a:ext uri="{FF2B5EF4-FFF2-40B4-BE49-F238E27FC236}">
                <a16:creationId xmlns:a16="http://schemas.microsoft.com/office/drawing/2014/main" id="{5C2F9E27-675F-2800-383D-66CF418D5D5F}"/>
              </a:ext>
            </a:extLst>
          </p:cNvPr>
          <p:cNvSpPr>
            <a:spLocks noGrp="1"/>
          </p:cNvSpPr>
          <p:nvPr>
            <p:ph type="sldNum" sz="quarter" idx="12"/>
          </p:nvPr>
        </p:nvSpPr>
        <p:spPr>
          <a:xfrm>
            <a:off x="238707" y="6210300"/>
            <a:ext cx="372481" cy="210705"/>
          </a:xfrm>
        </p:spPr>
        <p:txBody>
          <a:bodyPr/>
          <a:lstStyle/>
          <a:p>
            <a:fld id="{CBA53E11-492D-48B3-9F9B-09541CA2A39A}" type="slidenum">
              <a:rPr lang="en-GB" smtClean="0"/>
              <a:t>46</a:t>
            </a:fld>
            <a:endParaRPr lang="en-GB"/>
          </a:p>
        </p:txBody>
      </p:sp>
      <p:sp>
        <p:nvSpPr>
          <p:cNvPr id="21" name="TextBox 20">
            <a:extLst>
              <a:ext uri="{FF2B5EF4-FFF2-40B4-BE49-F238E27FC236}">
                <a16:creationId xmlns:a16="http://schemas.microsoft.com/office/drawing/2014/main" id="{09AD7E5A-B655-7281-E62B-3311F85E1152}"/>
              </a:ext>
            </a:extLst>
          </p:cNvPr>
          <p:cNvSpPr txBox="1"/>
          <p:nvPr/>
        </p:nvSpPr>
        <p:spPr>
          <a:xfrm>
            <a:off x="2247900" y="2019537"/>
            <a:ext cx="9599877" cy="944562"/>
          </a:xfrm>
          <a:prstGeom prst="rect">
            <a:avLst/>
          </a:prstGeom>
          <a:solidFill>
            <a:schemeClr val="accent2"/>
          </a:solidFill>
        </p:spPr>
        <p:txBody>
          <a:bodyPr wrap="square" lIns="0" tIns="36000" rIns="0" bIns="36000" rtlCol="0" anchor="ctr">
            <a:noAutofit/>
          </a:bodyPr>
          <a:lstStyle/>
          <a:p>
            <a:pPr algn="ctr">
              <a:defRPr/>
            </a:pPr>
            <a:r>
              <a:rPr lang="en-US" sz="1200" b="1" kern="0">
                <a:solidFill>
                  <a:schemeClr val="tx2"/>
                </a:solidFill>
                <a:latin typeface="Verdana"/>
                <a:ea typeface="Verdana"/>
                <a:cs typeface="Verdana" panose="020B0604030504040204" pitchFamily="34" charset="0"/>
              </a:rPr>
              <a:t>This is the number one priority for customers in achieving resolution</a:t>
            </a:r>
            <a:r>
              <a:rPr lang="en-US" sz="1200" kern="0">
                <a:solidFill>
                  <a:schemeClr val="tx2"/>
                </a:solidFill>
                <a:latin typeface="Verdana"/>
                <a:ea typeface="Verdana"/>
                <a:cs typeface="Verdana" panose="020B0604030504040204" pitchFamily="34" charset="0"/>
              </a:rPr>
              <a:t>. </a:t>
            </a:r>
            <a:r>
              <a:rPr lang="en-US" sz="1200">
                <a:solidFill>
                  <a:schemeClr val="tx2"/>
                </a:solidFill>
                <a:latin typeface="Verdana"/>
                <a:ea typeface="Verdana"/>
                <a:cs typeface="Verdana" panose="020B0604030504040204" pitchFamily="34" charset="0"/>
              </a:rPr>
              <a:t>Due to the emotional, physical and financial impact of a flooding incident, customers want reassurance that the problem will not reoccur. </a:t>
            </a:r>
            <a:r>
              <a:rPr lang="en-US" sz="1200">
                <a:solidFill>
                  <a:schemeClr val="tx2"/>
                </a:solidFill>
              </a:rPr>
              <a:t>Where wastewater companies won’t agree to do this (i.e. the problem is too complex or costly), customers want support from them in finding other ways to protect their home</a:t>
            </a:r>
          </a:p>
        </p:txBody>
      </p:sp>
      <p:cxnSp>
        <p:nvCxnSpPr>
          <p:cNvPr id="12" name="Straight Connector 11">
            <a:extLst>
              <a:ext uri="{FF2B5EF4-FFF2-40B4-BE49-F238E27FC236}">
                <a16:creationId xmlns:a16="http://schemas.microsoft.com/office/drawing/2014/main" id="{84A98EAA-33FC-6503-F5AF-F45B2326DB97}"/>
              </a:ext>
            </a:extLst>
          </p:cNvPr>
          <p:cNvCxnSpPr>
            <a:cxnSpLocks/>
          </p:cNvCxnSpPr>
          <p:nvPr/>
        </p:nvCxnSpPr>
        <p:spPr>
          <a:xfrm>
            <a:off x="4072957" y="3465466"/>
            <a:ext cx="0" cy="2634220"/>
          </a:xfrm>
          <a:prstGeom prst="line">
            <a:avLst/>
          </a:prstGeom>
          <a:noFill/>
          <a:ln w="38100" cap="flat" cmpd="sng" algn="ctr">
            <a:solidFill>
              <a:srgbClr val="FFFFFF"/>
            </a:solidFill>
            <a:prstDash val="solid"/>
            <a:miter lim="800000"/>
          </a:ln>
          <a:effectLst/>
        </p:spPr>
      </p:cxnSp>
      <p:sp>
        <p:nvSpPr>
          <p:cNvPr id="15" name="TextBox 14">
            <a:extLst>
              <a:ext uri="{FF2B5EF4-FFF2-40B4-BE49-F238E27FC236}">
                <a16:creationId xmlns:a16="http://schemas.microsoft.com/office/drawing/2014/main" id="{59DB33A5-2646-EA29-2057-3BA52C12D546}"/>
              </a:ext>
            </a:extLst>
          </p:cNvPr>
          <p:cNvSpPr txBox="1"/>
          <p:nvPr/>
        </p:nvSpPr>
        <p:spPr>
          <a:xfrm>
            <a:off x="2247865" y="3126215"/>
            <a:ext cx="9599176" cy="944563"/>
          </a:xfrm>
          <a:prstGeom prst="rect">
            <a:avLst/>
          </a:prstGeom>
          <a:solidFill>
            <a:schemeClr val="accent2">
              <a:alpha val="20000"/>
            </a:schemeClr>
          </a:solidFill>
        </p:spPr>
        <p:txBody>
          <a:bodyPr wrap="square" lIns="0" tIns="3600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latin typeface="Verdana"/>
                <a:ea typeface="Verdana" panose="020B0604030504040204" pitchFamily="34" charset="0"/>
                <a:cs typeface="Verdana" panose="020B0604030504040204" pitchFamily="34" charset="0"/>
              </a:rPr>
              <a:t>Whilst of secondary importance to fixing the problem, customers want to see their </a:t>
            </a:r>
            <a:r>
              <a:rPr lang="en-US" sz="1200">
                <a:solidFill>
                  <a:schemeClr val="tx2"/>
                </a:solidFill>
              </a:rPr>
              <a:t>wastewater</a:t>
            </a:r>
            <a:r>
              <a:rPr lang="en-GB" sz="1200">
                <a:solidFill>
                  <a:schemeClr val="tx2"/>
                </a:solidFill>
                <a:latin typeface="Verdana"/>
                <a:ea typeface="Verdana" panose="020B0604030504040204" pitchFamily="34" charset="0"/>
                <a:cs typeface="Verdana" panose="020B0604030504040204" pitchFamily="34" charset="0"/>
              </a:rPr>
              <a:t> company </a:t>
            </a:r>
            <a:r>
              <a:rPr lang="en-GB" sz="1200" b="1">
                <a:solidFill>
                  <a:schemeClr val="tx2"/>
                </a:solidFill>
                <a:latin typeface="Verdana"/>
                <a:ea typeface="Verdana" panose="020B0604030504040204" pitchFamily="34" charset="0"/>
                <a:cs typeface="Verdana" panose="020B0604030504040204" pitchFamily="34" charset="0"/>
              </a:rPr>
              <a:t>reimbursing any costs they have incurred</a:t>
            </a:r>
            <a:r>
              <a:rPr lang="en-GB" sz="1200">
                <a:solidFill>
                  <a:schemeClr val="tx2"/>
                </a:solidFill>
                <a:latin typeface="Verdana"/>
                <a:ea typeface="Verdana" panose="020B0604030504040204" pitchFamily="34" charset="0"/>
                <a:cs typeface="Verdana" panose="020B0604030504040204" pitchFamily="34" charset="0"/>
              </a:rPr>
              <a:t> as a result of the flooding incident with some also wanting to receive money for their inconvenience and emotional damage (covered in depth in the next section).</a:t>
            </a:r>
            <a:endParaRPr kumimoji="0" lang="en-US" sz="1200"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FEE1E9BE-C15E-B1A4-920D-47D0051622FA}"/>
              </a:ext>
            </a:extLst>
          </p:cNvPr>
          <p:cNvSpPr txBox="1"/>
          <p:nvPr/>
        </p:nvSpPr>
        <p:spPr>
          <a:xfrm>
            <a:off x="2247865" y="4229749"/>
            <a:ext cx="9599170" cy="944564"/>
          </a:xfrm>
          <a:prstGeom prst="rect">
            <a:avLst/>
          </a:prstGeom>
          <a:solidFill>
            <a:schemeClr val="accent2">
              <a:alpha val="20000"/>
            </a:schemeClr>
          </a:solidFill>
        </p:spPr>
        <p:txBody>
          <a:bodyPr wrap="square" lIns="0" tIns="3600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The impact of a flooding incident can create significant damage to customers’ properties can require expensive renovations or even displacement. Customers want to see their </a:t>
            </a:r>
            <a:r>
              <a:rPr lang="en-US" sz="1200">
                <a:solidFill>
                  <a:schemeClr val="tx2"/>
                </a:solidFill>
              </a:rPr>
              <a:t>wastewater</a:t>
            </a:r>
            <a:r>
              <a:rPr kumimoji="0" lang="en-GB" sz="1200" b="0"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 companies </a:t>
            </a:r>
            <a:r>
              <a:rPr kumimoji="0" lang="en-GB" sz="1200" b="1"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providing support for these challenges</a:t>
            </a:r>
            <a:r>
              <a:rPr kumimoji="0" lang="en-GB" sz="1200" b="0"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 </a:t>
            </a:r>
          </a:p>
        </p:txBody>
      </p:sp>
      <p:sp>
        <p:nvSpPr>
          <p:cNvPr id="17" name="TextBox 16">
            <a:extLst>
              <a:ext uri="{FF2B5EF4-FFF2-40B4-BE49-F238E27FC236}">
                <a16:creationId xmlns:a16="http://schemas.microsoft.com/office/drawing/2014/main" id="{74D6477A-19DA-2322-948A-24E903C1A07A}"/>
              </a:ext>
            </a:extLst>
          </p:cNvPr>
          <p:cNvSpPr txBox="1"/>
          <p:nvPr/>
        </p:nvSpPr>
        <p:spPr>
          <a:xfrm>
            <a:off x="2247865" y="5336429"/>
            <a:ext cx="9599170" cy="932176"/>
          </a:xfrm>
          <a:prstGeom prst="rect">
            <a:avLst/>
          </a:prstGeom>
          <a:solidFill>
            <a:schemeClr val="accent2">
              <a:alpha val="20000"/>
            </a:schemeClr>
          </a:solidFill>
        </p:spPr>
        <p:txBody>
          <a:bodyPr wrap="square" lIns="0" tIns="36000" rIns="0" bIns="36000" rtlCol="0" anchor="ctr">
            <a:noAutofit/>
          </a:bodyPr>
          <a:lstStyle/>
          <a:p>
            <a:pPr algn="ct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Many customers want </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recognition from their </a:t>
            </a:r>
            <a:r>
              <a:rPr lang="en-US" sz="1200" b="1">
                <a:solidFill>
                  <a:schemeClr val="tx2"/>
                </a:solidFill>
              </a:rPr>
              <a:t>wastewater</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 company of both the physical and emotional damage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that a flooding incident has created, particularly if they see their company as responsible for the flood.</a:t>
            </a:r>
          </a:p>
        </p:txBody>
      </p:sp>
      <p:sp>
        <p:nvSpPr>
          <p:cNvPr id="22" name="Rectangle 21">
            <a:extLst>
              <a:ext uri="{FF2B5EF4-FFF2-40B4-BE49-F238E27FC236}">
                <a16:creationId xmlns:a16="http://schemas.microsoft.com/office/drawing/2014/main" id="{E2BF772D-2E3B-BB8C-544C-E9DC83737884}"/>
              </a:ext>
            </a:extLst>
          </p:cNvPr>
          <p:cNvSpPr/>
          <p:nvPr/>
        </p:nvSpPr>
        <p:spPr>
          <a:xfrm>
            <a:off x="-13100" y="0"/>
            <a:ext cx="457193"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Resolution</a:t>
            </a:r>
          </a:p>
        </p:txBody>
      </p:sp>
      <p:sp>
        <p:nvSpPr>
          <p:cNvPr id="3" name="TextBox 2">
            <a:extLst>
              <a:ext uri="{FF2B5EF4-FFF2-40B4-BE49-F238E27FC236}">
                <a16:creationId xmlns:a16="http://schemas.microsoft.com/office/drawing/2014/main" id="{5C4DFFF4-E9E8-2970-A8C7-D61316D1E69A}"/>
              </a:ext>
            </a:extLst>
          </p:cNvPr>
          <p:cNvSpPr txBox="1"/>
          <p:nvPr/>
        </p:nvSpPr>
        <p:spPr>
          <a:xfrm>
            <a:off x="611188" y="2007622"/>
            <a:ext cx="1544496" cy="941144"/>
          </a:xfrm>
          <a:prstGeom prst="rect">
            <a:avLst/>
          </a:prstGeom>
          <a:solidFill>
            <a:schemeClr val="accent2"/>
          </a:solidFill>
        </p:spPr>
        <p:txBody>
          <a:bodyPr wrap="square" lIns="0" tIns="3600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Fixing the root problem</a:t>
            </a:r>
          </a:p>
        </p:txBody>
      </p:sp>
      <p:sp>
        <p:nvSpPr>
          <p:cNvPr id="4" name="TextBox 3">
            <a:extLst>
              <a:ext uri="{FF2B5EF4-FFF2-40B4-BE49-F238E27FC236}">
                <a16:creationId xmlns:a16="http://schemas.microsoft.com/office/drawing/2014/main" id="{49180400-43F3-441F-7B63-6DE9AB572EF7}"/>
              </a:ext>
            </a:extLst>
          </p:cNvPr>
          <p:cNvSpPr txBox="1"/>
          <p:nvPr/>
        </p:nvSpPr>
        <p:spPr>
          <a:xfrm>
            <a:off x="611188" y="3126216"/>
            <a:ext cx="1544496" cy="944562"/>
          </a:xfrm>
          <a:prstGeom prst="rect">
            <a:avLst/>
          </a:prstGeom>
          <a:solidFill>
            <a:schemeClr val="accent2">
              <a:alpha val="20000"/>
            </a:schemeClr>
          </a:solidFill>
        </p:spPr>
        <p:txBody>
          <a:bodyPr wrap="square" lIns="36000" rIns="36000" rtlCol="0" anchor="ctr">
            <a:noAutofit/>
          </a:bodyPr>
          <a:lstStyle/>
          <a:p>
            <a:pPr algn="ctr">
              <a:defRPr/>
            </a:pPr>
            <a:r>
              <a:rPr kumimoji="0" lang="en-GB" sz="1400" b="1"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Financial support</a:t>
            </a:r>
          </a:p>
        </p:txBody>
      </p:sp>
      <p:sp>
        <p:nvSpPr>
          <p:cNvPr id="7" name="TextBox 6">
            <a:extLst>
              <a:ext uri="{FF2B5EF4-FFF2-40B4-BE49-F238E27FC236}">
                <a16:creationId xmlns:a16="http://schemas.microsoft.com/office/drawing/2014/main" id="{160FFCA6-FE6D-9614-82D4-F5B8CCE5CD0E}"/>
              </a:ext>
            </a:extLst>
          </p:cNvPr>
          <p:cNvSpPr txBox="1"/>
          <p:nvPr/>
        </p:nvSpPr>
        <p:spPr>
          <a:xfrm>
            <a:off x="611186" y="4248227"/>
            <a:ext cx="1544497" cy="941143"/>
          </a:xfrm>
          <a:prstGeom prst="rect">
            <a:avLst/>
          </a:prstGeom>
          <a:solidFill>
            <a:schemeClr val="accent2">
              <a:alpha val="20000"/>
            </a:schemeClr>
          </a:soli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Fixing </a:t>
            </a:r>
            <a:r>
              <a:rPr lang="en-GB" sz="1400" b="1">
                <a:solidFill>
                  <a:schemeClr val="tx2"/>
                </a:solidFill>
                <a:latin typeface="Verdana"/>
                <a:ea typeface="Verdana" panose="020B0604030504040204" pitchFamily="34" charset="0"/>
                <a:cs typeface="Verdana" panose="020B0604030504040204" pitchFamily="34" charset="0"/>
              </a:rPr>
              <a:t>home </a:t>
            </a:r>
            <a:r>
              <a:rPr kumimoji="0" lang="en-GB" sz="1400" b="1"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damage</a:t>
            </a:r>
          </a:p>
        </p:txBody>
      </p:sp>
      <p:sp>
        <p:nvSpPr>
          <p:cNvPr id="8" name="TextBox 7">
            <a:extLst>
              <a:ext uri="{FF2B5EF4-FFF2-40B4-BE49-F238E27FC236}">
                <a16:creationId xmlns:a16="http://schemas.microsoft.com/office/drawing/2014/main" id="{77070D6D-21F2-46CF-E362-B7A8A7250F18}"/>
              </a:ext>
            </a:extLst>
          </p:cNvPr>
          <p:cNvSpPr txBox="1"/>
          <p:nvPr/>
        </p:nvSpPr>
        <p:spPr>
          <a:xfrm>
            <a:off x="603639" y="5336429"/>
            <a:ext cx="1552044" cy="932176"/>
          </a:xfrm>
          <a:prstGeom prst="rect">
            <a:avLst/>
          </a:prstGeom>
          <a:solidFill>
            <a:schemeClr val="accent2">
              <a:alpha val="20000"/>
            </a:schemeClr>
          </a:soli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An apology</a:t>
            </a:r>
          </a:p>
        </p:txBody>
      </p:sp>
    </p:spTree>
    <p:extLst>
      <p:ext uri="{BB962C8B-B14F-4D97-AF65-F5344CB8AC3E}">
        <p14:creationId xmlns:p14="http://schemas.microsoft.com/office/powerpoint/2010/main" val="246165567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563C-0515-0CA1-3B68-068EC2ED0C63}"/>
              </a:ext>
            </a:extLst>
          </p:cNvPr>
          <p:cNvSpPr>
            <a:spLocks noGrp="1"/>
          </p:cNvSpPr>
          <p:nvPr>
            <p:ph type="title"/>
          </p:nvPr>
        </p:nvSpPr>
        <p:spPr/>
        <p:txBody>
          <a:bodyPr/>
          <a:lstStyle/>
          <a:p>
            <a:pPr algn="r"/>
            <a:r>
              <a:rPr lang="en-US" sz="2800"/>
              <a:t>…However, few feel their wastewater companies are providing resolution in any of these areas</a:t>
            </a:r>
          </a:p>
        </p:txBody>
      </p:sp>
      <p:sp>
        <p:nvSpPr>
          <p:cNvPr id="6" name="Slide Number Placeholder 5">
            <a:extLst>
              <a:ext uri="{FF2B5EF4-FFF2-40B4-BE49-F238E27FC236}">
                <a16:creationId xmlns:a16="http://schemas.microsoft.com/office/drawing/2014/main" id="{5C2F9E27-675F-2800-383D-66CF418D5D5F}"/>
              </a:ext>
            </a:extLst>
          </p:cNvPr>
          <p:cNvSpPr>
            <a:spLocks noGrp="1"/>
          </p:cNvSpPr>
          <p:nvPr>
            <p:ph type="sldNum" sz="quarter" idx="12"/>
          </p:nvPr>
        </p:nvSpPr>
        <p:spPr>
          <a:xfrm>
            <a:off x="238707" y="6210300"/>
            <a:ext cx="372481" cy="210705"/>
          </a:xfrm>
        </p:spPr>
        <p:txBody>
          <a:bodyPr/>
          <a:lstStyle/>
          <a:p>
            <a:fld id="{CBA53E11-492D-48B3-9F9B-09541CA2A39A}" type="slidenum">
              <a:rPr lang="en-GB" smtClean="0"/>
              <a:t>47</a:t>
            </a:fld>
            <a:endParaRPr lang="en-GB"/>
          </a:p>
        </p:txBody>
      </p:sp>
      <p:sp>
        <p:nvSpPr>
          <p:cNvPr id="21" name="TextBox 20">
            <a:extLst>
              <a:ext uri="{FF2B5EF4-FFF2-40B4-BE49-F238E27FC236}">
                <a16:creationId xmlns:a16="http://schemas.microsoft.com/office/drawing/2014/main" id="{09AD7E5A-B655-7281-E62B-3311F85E1152}"/>
              </a:ext>
            </a:extLst>
          </p:cNvPr>
          <p:cNvSpPr txBox="1"/>
          <p:nvPr/>
        </p:nvSpPr>
        <p:spPr>
          <a:xfrm>
            <a:off x="2247900" y="2019537"/>
            <a:ext cx="9599877" cy="944562"/>
          </a:xfrm>
          <a:prstGeom prst="rect">
            <a:avLst/>
          </a:prstGeom>
          <a:solidFill>
            <a:schemeClr val="accent3">
              <a:lumMod val="60000"/>
              <a:lumOff val="40000"/>
            </a:schemeClr>
          </a:solidFill>
        </p:spPr>
        <p:txBody>
          <a:bodyPr wrap="square" lIns="0" tIns="36000" rIns="0" bIns="36000" rtlCol="0" anchor="ctr">
            <a:noAutofit/>
          </a:bodyPr>
          <a:lstStyle/>
          <a:p>
            <a:pPr lvl="0" algn="ctr">
              <a:defRPr/>
            </a:pP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A significant proportion of customers, particularly those who have faced multiple issues, </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report the root of the problem not being fixed,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putting them at risk of further flooding.  This can </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significantly contribute to emotional pressure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such as anxiety, especially around times of heavy rainfall, as well as significant financial strain. </a:t>
            </a:r>
          </a:p>
        </p:txBody>
      </p:sp>
      <p:cxnSp>
        <p:nvCxnSpPr>
          <p:cNvPr id="12" name="Straight Connector 11">
            <a:extLst>
              <a:ext uri="{FF2B5EF4-FFF2-40B4-BE49-F238E27FC236}">
                <a16:creationId xmlns:a16="http://schemas.microsoft.com/office/drawing/2014/main" id="{84A98EAA-33FC-6503-F5AF-F45B2326DB97}"/>
              </a:ext>
            </a:extLst>
          </p:cNvPr>
          <p:cNvCxnSpPr>
            <a:cxnSpLocks/>
          </p:cNvCxnSpPr>
          <p:nvPr/>
        </p:nvCxnSpPr>
        <p:spPr>
          <a:xfrm>
            <a:off x="4072957" y="3465466"/>
            <a:ext cx="0" cy="2634220"/>
          </a:xfrm>
          <a:prstGeom prst="line">
            <a:avLst/>
          </a:prstGeom>
          <a:noFill/>
          <a:ln w="38100" cap="flat" cmpd="sng" algn="ctr">
            <a:solidFill>
              <a:srgbClr val="FFFFFF"/>
            </a:solidFill>
            <a:prstDash val="solid"/>
            <a:miter lim="800000"/>
          </a:ln>
          <a:effectLst/>
        </p:spPr>
      </p:cxnSp>
      <p:sp>
        <p:nvSpPr>
          <p:cNvPr id="15" name="TextBox 14">
            <a:extLst>
              <a:ext uri="{FF2B5EF4-FFF2-40B4-BE49-F238E27FC236}">
                <a16:creationId xmlns:a16="http://schemas.microsoft.com/office/drawing/2014/main" id="{59DB33A5-2646-EA29-2057-3BA52C12D546}"/>
              </a:ext>
            </a:extLst>
          </p:cNvPr>
          <p:cNvSpPr txBox="1"/>
          <p:nvPr/>
        </p:nvSpPr>
        <p:spPr>
          <a:xfrm>
            <a:off x="2247865" y="3105227"/>
            <a:ext cx="9599176" cy="1103534"/>
          </a:xfrm>
          <a:prstGeom prst="rect">
            <a:avLst/>
          </a:prstGeom>
          <a:solidFill>
            <a:schemeClr val="accent3">
              <a:lumMod val="20000"/>
              <a:lumOff val="80000"/>
            </a:schemeClr>
          </a:solidFill>
        </p:spPr>
        <p:txBody>
          <a:bodyPr wrap="square" lIns="0" tIns="3600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tx2"/>
                </a:solidFill>
                <a:effectLst/>
                <a:uLnTx/>
                <a:uFillTx/>
                <a:latin typeface="Verdana"/>
                <a:ea typeface="Verdana"/>
                <a:cs typeface="Verdana" panose="020B0604030504040204" pitchFamily="34" charset="0"/>
              </a:rPr>
              <a:t>The majority of customers are </a:t>
            </a:r>
            <a:r>
              <a:rPr kumimoji="0" lang="en-US" sz="1200" b="1" i="0" u="none" strike="noStrike" kern="1200" cap="none" spc="0" normalizeH="0" baseline="0" noProof="0">
                <a:ln>
                  <a:noFill/>
                </a:ln>
                <a:solidFill>
                  <a:schemeClr val="tx2"/>
                </a:solidFill>
                <a:effectLst/>
                <a:uLnTx/>
                <a:uFillTx/>
                <a:latin typeface="Verdana"/>
                <a:ea typeface="Verdana"/>
                <a:cs typeface="Verdana" panose="020B0604030504040204" pitchFamily="34" charset="0"/>
              </a:rPr>
              <a:t>dissatisfied with the level of financial support </a:t>
            </a:r>
            <a:r>
              <a:rPr kumimoji="0" lang="en-US" sz="1200" i="0" u="none" strike="noStrike" kern="1200" cap="none" spc="0" normalizeH="0" baseline="0" noProof="0">
                <a:ln>
                  <a:noFill/>
                </a:ln>
                <a:solidFill>
                  <a:schemeClr val="tx2"/>
                </a:solidFill>
                <a:effectLst/>
                <a:uLnTx/>
                <a:uFillTx/>
                <a:latin typeface="Verdana"/>
                <a:ea typeface="Verdana"/>
                <a:cs typeface="Verdana" panose="020B0604030504040204" pitchFamily="34" charset="0"/>
              </a:rPr>
              <a:t>received, if any. </a:t>
            </a:r>
          </a:p>
          <a:p>
            <a:pPr algn="ctr">
              <a:defRPr/>
            </a:pPr>
            <a:r>
              <a:rPr kumimoji="0" lang="en-US" sz="1200" i="0" u="none" strike="noStrike" kern="1200" cap="none" spc="0" normalizeH="0" baseline="0" noProof="0">
                <a:ln>
                  <a:noFill/>
                </a:ln>
                <a:solidFill>
                  <a:schemeClr val="tx2"/>
                </a:solidFill>
                <a:effectLst/>
                <a:uLnTx/>
                <a:uFillTx/>
                <a:latin typeface="Verdana"/>
                <a:ea typeface="Verdana"/>
                <a:cs typeface="Verdana" panose="020B0604030504040204" pitchFamily="34" charset="0"/>
              </a:rPr>
              <a:t>For most, the level of financial </a:t>
            </a:r>
            <a:r>
              <a:rPr lang="en-US" sz="1200">
                <a:solidFill>
                  <a:schemeClr val="tx2"/>
                </a:solidFill>
                <a:latin typeface="Verdana"/>
                <a:ea typeface="Verdana"/>
                <a:cs typeface="Verdana" panose="020B0604030504040204" pitchFamily="34" charset="0"/>
              </a:rPr>
              <a:t>support </a:t>
            </a:r>
            <a:r>
              <a:rPr lang="en-US" sz="1200" err="1">
                <a:solidFill>
                  <a:schemeClr val="tx2"/>
                </a:solidFill>
                <a:latin typeface="Verdana"/>
                <a:ea typeface="Verdana"/>
                <a:cs typeface="Verdana" panose="020B0604030504040204" pitchFamily="34" charset="0"/>
              </a:rPr>
              <a:t>i</a:t>
            </a:r>
            <a:r>
              <a:rPr kumimoji="0" lang="en-US" sz="1200" i="0" u="none" strike="noStrike" kern="1200" cap="none" spc="0" normalizeH="0" baseline="0" noProof="0">
                <a:ln>
                  <a:noFill/>
                </a:ln>
                <a:solidFill>
                  <a:schemeClr val="tx2"/>
                </a:solidFill>
                <a:effectLst/>
                <a:uLnTx/>
                <a:uFillTx/>
                <a:latin typeface="Verdana"/>
                <a:ea typeface="Verdana"/>
                <a:cs typeface="Verdana" panose="020B0604030504040204" pitchFamily="34" charset="0"/>
              </a:rPr>
              <a:t>s </a:t>
            </a:r>
            <a:r>
              <a:rPr kumimoji="0" lang="en-US" sz="1200" b="1" i="0" u="none" strike="noStrike" kern="1200" cap="none" spc="0" normalizeH="0" baseline="0" noProof="0">
                <a:ln>
                  <a:noFill/>
                </a:ln>
                <a:solidFill>
                  <a:schemeClr val="tx2"/>
                </a:solidFill>
                <a:effectLst/>
                <a:uLnTx/>
                <a:uFillTx/>
                <a:latin typeface="Verdana"/>
                <a:ea typeface="Verdana"/>
                <a:cs typeface="Verdana" panose="020B0604030504040204" pitchFamily="34" charset="0"/>
              </a:rPr>
              <a:t>insufficient </a:t>
            </a:r>
            <a:r>
              <a:rPr lang="en-US" sz="1200" b="1">
                <a:solidFill>
                  <a:schemeClr val="tx2"/>
                </a:solidFill>
                <a:latin typeface="Verdana"/>
                <a:ea typeface="Verdana"/>
                <a:cs typeface="Verdana" panose="020B0604030504040204" pitchFamily="34" charset="0"/>
              </a:rPr>
              <a:t>to cover</a:t>
            </a:r>
            <a:r>
              <a:rPr kumimoji="0" lang="en-US" sz="1200" b="1" i="0" u="none" strike="noStrike" kern="1200" cap="none" spc="0" normalizeH="0" baseline="0" noProof="0">
                <a:ln>
                  <a:noFill/>
                </a:ln>
                <a:solidFill>
                  <a:schemeClr val="tx2"/>
                </a:solidFill>
                <a:effectLst/>
                <a:uLnTx/>
                <a:uFillTx/>
                <a:latin typeface="Verdana"/>
                <a:ea typeface="Verdana"/>
                <a:cs typeface="Verdana" panose="020B0604030504040204" pitchFamily="34" charset="0"/>
              </a:rPr>
              <a:t> the costs incurred</a:t>
            </a:r>
            <a:r>
              <a:rPr kumimoji="0" lang="en-US" sz="1200" i="0" u="none" strike="noStrike" kern="1200" cap="none" spc="0" normalizeH="0" baseline="0" noProof="0">
                <a:ln>
                  <a:noFill/>
                </a:ln>
                <a:solidFill>
                  <a:schemeClr val="tx2"/>
                </a:solidFill>
                <a:effectLst/>
                <a:uLnTx/>
                <a:uFillTx/>
                <a:latin typeface="Verdana"/>
                <a:ea typeface="Verdana"/>
                <a:cs typeface="Verdana" panose="020B0604030504040204" pitchFamily="34" charset="0"/>
              </a:rPr>
              <a:t> by flooding incidents, and fails to consider future costs such as increased home insurance. This is particularly true for those experiencing multiple incidents, who report investing heavily in preventative measures.</a:t>
            </a:r>
            <a:endParaRPr lang="en-US" sz="1200" i="0" u="none" strike="noStrike" kern="1200" cap="none" spc="0" normalizeH="0" baseline="0" noProof="0">
              <a:ln>
                <a:noFill/>
              </a:ln>
              <a:solidFill>
                <a:schemeClr val="tx2"/>
              </a:solidFill>
              <a:effectLst/>
              <a:uLnTx/>
              <a:uFillTx/>
              <a:latin typeface="Verdana"/>
              <a:ea typeface="Verdana"/>
              <a:cs typeface="Verdana" panose="020B0604030504040204" pitchFamily="34" charset="0"/>
            </a:endParaRPr>
          </a:p>
        </p:txBody>
      </p:sp>
      <p:sp>
        <p:nvSpPr>
          <p:cNvPr id="16" name="TextBox 15">
            <a:extLst>
              <a:ext uri="{FF2B5EF4-FFF2-40B4-BE49-F238E27FC236}">
                <a16:creationId xmlns:a16="http://schemas.microsoft.com/office/drawing/2014/main" id="{FEE1E9BE-C15E-B1A4-920D-47D0051622FA}"/>
              </a:ext>
            </a:extLst>
          </p:cNvPr>
          <p:cNvSpPr txBox="1"/>
          <p:nvPr/>
        </p:nvSpPr>
        <p:spPr>
          <a:xfrm>
            <a:off x="2247865" y="4349889"/>
            <a:ext cx="9599170" cy="944564"/>
          </a:xfrm>
          <a:prstGeom prst="rect">
            <a:avLst/>
          </a:prstGeom>
          <a:solidFill>
            <a:schemeClr val="accent3">
              <a:lumMod val="20000"/>
              <a:lumOff val="80000"/>
            </a:schemeClr>
          </a:solidFill>
        </p:spPr>
        <p:txBody>
          <a:bodyPr wrap="square" lIns="0" tIns="3600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Few customers report their </a:t>
            </a:r>
            <a:r>
              <a:rPr lang="en-US" sz="1200" b="1">
                <a:solidFill>
                  <a:schemeClr val="tx2"/>
                </a:solidFill>
              </a:rPr>
              <a:t>wastewater</a:t>
            </a:r>
            <a:r>
              <a:rPr kumimoji="0" lang="en-GB" sz="1200" b="1"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 company providing support (financial or otherwise) </a:t>
            </a:r>
            <a:r>
              <a:rPr kumimoji="0" lang="en-GB" sz="1200" b="0"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in repairing home damage. </a:t>
            </a:r>
            <a:r>
              <a:rPr lang="en-GB" sz="1200">
                <a:solidFill>
                  <a:schemeClr val="tx2"/>
                </a:solidFill>
                <a:latin typeface="Verdana"/>
                <a:ea typeface="Verdana" panose="020B0604030504040204" pitchFamily="34" charset="0"/>
                <a:cs typeface="Verdana" panose="020B0604030504040204" pitchFamily="34" charset="0"/>
              </a:rPr>
              <a:t>For those who do, they report having to fight hard to receive any assistance.</a:t>
            </a:r>
            <a:endParaRPr kumimoji="0" lang="en-GB" sz="1200" b="0"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74D6477A-19DA-2322-948A-24E903C1A07A}"/>
              </a:ext>
            </a:extLst>
          </p:cNvPr>
          <p:cNvSpPr txBox="1"/>
          <p:nvPr/>
        </p:nvSpPr>
        <p:spPr>
          <a:xfrm>
            <a:off x="2247865" y="5435582"/>
            <a:ext cx="9599170" cy="932176"/>
          </a:xfrm>
          <a:prstGeom prst="rect">
            <a:avLst/>
          </a:prstGeom>
          <a:solidFill>
            <a:schemeClr val="accent3">
              <a:lumMod val="20000"/>
              <a:lumOff val="80000"/>
            </a:schemeClr>
          </a:solidFill>
        </p:spPr>
        <p:txBody>
          <a:bodyPr wrap="square" lIns="0" tIns="36000" rIns="0" bIns="36000" rtlCol="0" anchor="ctr">
            <a:noAutofit/>
          </a:bodyPr>
          <a:lstStyle/>
          <a:p>
            <a:pPr algn="ctr"/>
            <a:r>
              <a:rPr kumimoji="0" lang="en-GB" sz="1200" b="0" i="0" u="none" strike="noStrike" kern="1200" cap="none" spc="0" normalizeH="0" baseline="0" noProof="0">
                <a:ln>
                  <a:noFill/>
                </a:ln>
                <a:solidFill>
                  <a:schemeClr val="tx2"/>
                </a:solidFill>
                <a:effectLst/>
                <a:uLnTx/>
                <a:uFillTx/>
                <a:ea typeface="+mn-ea"/>
                <a:cs typeface="+mn-cs"/>
              </a:rPr>
              <a:t>Few customers </a:t>
            </a:r>
            <a:r>
              <a:rPr lang="en-GB" sz="1200">
                <a:solidFill>
                  <a:schemeClr val="tx2"/>
                </a:solidFill>
              </a:rPr>
              <a:t>report receiving an apology, with </a:t>
            </a:r>
            <a:r>
              <a:rPr lang="en-GB" sz="1200" b="1">
                <a:solidFill>
                  <a:schemeClr val="tx2"/>
                </a:solidFill>
              </a:rPr>
              <a:t>m</a:t>
            </a:r>
            <a:r>
              <a:rPr kumimoji="0" lang="en-GB" sz="1200" b="1" i="0" u="none" strike="noStrike" kern="1200" cap="none" spc="0" normalizeH="0" baseline="0" noProof="0">
                <a:ln>
                  <a:noFill/>
                </a:ln>
                <a:solidFill>
                  <a:schemeClr val="tx2"/>
                </a:solidFill>
                <a:effectLst/>
                <a:uLnTx/>
                <a:uFillTx/>
                <a:ea typeface="+mn-ea"/>
                <a:cs typeface="+mn-cs"/>
              </a:rPr>
              <a:t>any speculating that their </a:t>
            </a:r>
            <a:r>
              <a:rPr lang="en-US" sz="1200" b="1">
                <a:solidFill>
                  <a:schemeClr val="tx2"/>
                </a:solidFill>
              </a:rPr>
              <a:t>wastewater</a:t>
            </a:r>
            <a:r>
              <a:rPr kumimoji="0" lang="en-GB" sz="1200" b="1" i="0" u="none" strike="noStrike" kern="1200" cap="none" spc="0" normalizeH="0" baseline="0" noProof="0">
                <a:ln>
                  <a:noFill/>
                </a:ln>
                <a:solidFill>
                  <a:schemeClr val="tx2"/>
                </a:solidFill>
                <a:effectLst/>
                <a:uLnTx/>
                <a:uFillTx/>
                <a:ea typeface="+mn-ea"/>
                <a:cs typeface="+mn-cs"/>
              </a:rPr>
              <a:t> company is reluctant to do so</a:t>
            </a:r>
            <a:r>
              <a:rPr kumimoji="0" lang="en-GB" sz="1200" b="0" i="0" u="none" strike="noStrike" kern="1200" cap="none" spc="0" normalizeH="0" baseline="0" noProof="0">
                <a:ln>
                  <a:noFill/>
                </a:ln>
                <a:solidFill>
                  <a:schemeClr val="tx2"/>
                </a:solidFill>
                <a:effectLst/>
                <a:uLnTx/>
                <a:uFillTx/>
                <a:ea typeface="+mn-ea"/>
                <a:cs typeface="+mn-cs"/>
              </a:rPr>
              <a:t>, in case this risks implying liability for the flood itself. There is a sense that </a:t>
            </a:r>
            <a:r>
              <a:rPr kumimoji="0" lang="en-GB" sz="1200" i="0" u="none" strike="noStrike" kern="1200" cap="none" spc="0" normalizeH="0" baseline="0" noProof="0">
                <a:ln>
                  <a:noFill/>
                </a:ln>
                <a:solidFill>
                  <a:schemeClr val="tx2"/>
                </a:solidFill>
                <a:effectLst/>
                <a:uLnTx/>
                <a:uFillTx/>
                <a:ea typeface="+mn-ea"/>
                <a:cs typeface="+mn-cs"/>
              </a:rPr>
              <a:t>through denying liability, companies can avoid reputational damage, as well as paying for the full cost of damages i</a:t>
            </a:r>
            <a:r>
              <a:rPr kumimoji="0" lang="en-GB" sz="1200" b="0" i="0" u="none" strike="noStrike" kern="1200" cap="none" spc="0" normalizeH="0" baseline="0" noProof="0">
                <a:ln>
                  <a:noFill/>
                </a:ln>
                <a:solidFill>
                  <a:schemeClr val="tx2"/>
                </a:solidFill>
                <a:effectLst/>
                <a:uLnTx/>
                <a:uFillTx/>
                <a:ea typeface="+mn-ea"/>
                <a:cs typeface="+mn-cs"/>
              </a:rPr>
              <a:t>ncurred </a:t>
            </a:r>
            <a:r>
              <a:rPr lang="en-GB" sz="1200">
                <a:solidFill>
                  <a:schemeClr val="tx2"/>
                </a:solidFill>
              </a:rPr>
              <a:t>to</a:t>
            </a:r>
            <a:r>
              <a:rPr kumimoji="0" lang="en-GB" sz="1200" b="0" i="0" u="none" strike="noStrike" kern="1200" cap="none" spc="0" normalizeH="0" baseline="0" noProof="0">
                <a:ln>
                  <a:noFill/>
                </a:ln>
                <a:solidFill>
                  <a:schemeClr val="tx2"/>
                </a:solidFill>
                <a:effectLst/>
                <a:uLnTx/>
                <a:uFillTx/>
                <a:ea typeface="+mn-ea"/>
                <a:cs typeface="+mn-cs"/>
              </a:rPr>
              <a:t> customers.</a:t>
            </a: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5C4DFFF4-E9E8-2970-A8C7-D61316D1E69A}"/>
              </a:ext>
            </a:extLst>
          </p:cNvPr>
          <p:cNvSpPr txBox="1"/>
          <p:nvPr/>
        </p:nvSpPr>
        <p:spPr>
          <a:xfrm>
            <a:off x="611188" y="2007622"/>
            <a:ext cx="1544496" cy="941144"/>
          </a:xfrm>
          <a:prstGeom prst="rect">
            <a:avLst/>
          </a:prstGeom>
          <a:solidFill>
            <a:schemeClr val="accent3">
              <a:lumMod val="60000"/>
              <a:lumOff val="40000"/>
            </a:schemeClr>
          </a:solidFill>
        </p:spPr>
        <p:txBody>
          <a:bodyPr wrap="square" lIns="0" tIns="3600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Fixing the root problem</a:t>
            </a:r>
          </a:p>
        </p:txBody>
      </p:sp>
      <p:sp>
        <p:nvSpPr>
          <p:cNvPr id="4" name="TextBox 3">
            <a:extLst>
              <a:ext uri="{FF2B5EF4-FFF2-40B4-BE49-F238E27FC236}">
                <a16:creationId xmlns:a16="http://schemas.microsoft.com/office/drawing/2014/main" id="{49180400-43F3-441F-7B63-6DE9AB572EF7}"/>
              </a:ext>
            </a:extLst>
          </p:cNvPr>
          <p:cNvSpPr txBox="1"/>
          <p:nvPr/>
        </p:nvSpPr>
        <p:spPr>
          <a:xfrm>
            <a:off x="611188" y="3096146"/>
            <a:ext cx="1544496" cy="1103533"/>
          </a:xfrm>
          <a:prstGeom prst="rect">
            <a:avLst/>
          </a:prstGeom>
          <a:solidFill>
            <a:schemeClr val="accent3">
              <a:lumMod val="20000"/>
              <a:lumOff val="80000"/>
            </a:schemeClr>
          </a:solidFill>
        </p:spPr>
        <p:txBody>
          <a:bodyPr wrap="square" lIns="36000" rIns="36000" rtlCol="0" anchor="ctr">
            <a:noAutofit/>
          </a:bodyPr>
          <a:lstStyle/>
          <a:p>
            <a:pPr algn="ctr">
              <a:defRPr/>
            </a:pPr>
            <a:r>
              <a:rPr kumimoji="0" lang="en-GB" sz="1400" b="1"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Financial </a:t>
            </a:r>
            <a:r>
              <a:rPr lang="en-GB" sz="1400" b="1">
                <a:solidFill>
                  <a:schemeClr val="tx2"/>
                </a:solidFill>
                <a:latin typeface="Verdana"/>
                <a:ea typeface="Verdana" panose="020B0604030504040204" pitchFamily="34" charset="0"/>
                <a:cs typeface="Verdana" panose="020B0604030504040204" pitchFamily="34" charset="0"/>
              </a:rPr>
              <a:t>support</a:t>
            </a:r>
            <a:endParaRPr kumimoji="0" lang="en-GB" sz="1400" b="1"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60FFCA6-FE6D-9614-82D4-F5B8CCE5CD0E}"/>
              </a:ext>
            </a:extLst>
          </p:cNvPr>
          <p:cNvSpPr txBox="1"/>
          <p:nvPr/>
        </p:nvSpPr>
        <p:spPr>
          <a:xfrm>
            <a:off x="611186" y="4347059"/>
            <a:ext cx="1544497" cy="941143"/>
          </a:xfrm>
          <a:prstGeom prst="rect">
            <a:avLst/>
          </a:prstGeom>
          <a:solidFill>
            <a:schemeClr val="accent3">
              <a:lumMod val="20000"/>
              <a:lumOff val="80000"/>
            </a:schemeClr>
          </a:soli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Fixing home damage</a:t>
            </a:r>
          </a:p>
        </p:txBody>
      </p:sp>
      <p:sp>
        <p:nvSpPr>
          <p:cNvPr id="8" name="TextBox 7">
            <a:extLst>
              <a:ext uri="{FF2B5EF4-FFF2-40B4-BE49-F238E27FC236}">
                <a16:creationId xmlns:a16="http://schemas.microsoft.com/office/drawing/2014/main" id="{77070D6D-21F2-46CF-E362-B7A8A7250F18}"/>
              </a:ext>
            </a:extLst>
          </p:cNvPr>
          <p:cNvSpPr txBox="1"/>
          <p:nvPr/>
        </p:nvSpPr>
        <p:spPr>
          <a:xfrm>
            <a:off x="603639" y="5435582"/>
            <a:ext cx="1552044" cy="932176"/>
          </a:xfrm>
          <a:prstGeom prst="rect">
            <a:avLst/>
          </a:prstGeom>
          <a:solidFill>
            <a:schemeClr val="accent3">
              <a:lumMod val="20000"/>
              <a:lumOff val="80000"/>
            </a:schemeClr>
          </a:soli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Verdana"/>
                <a:ea typeface="Verdana" panose="020B0604030504040204" pitchFamily="34" charset="0"/>
                <a:cs typeface="Verdana" panose="020B0604030504040204" pitchFamily="34" charset="0"/>
              </a:rPr>
              <a:t>An apology</a:t>
            </a:r>
          </a:p>
        </p:txBody>
      </p:sp>
      <p:sp>
        <p:nvSpPr>
          <p:cNvPr id="9" name="Rectangle 8">
            <a:extLst>
              <a:ext uri="{FF2B5EF4-FFF2-40B4-BE49-F238E27FC236}">
                <a16:creationId xmlns:a16="http://schemas.microsoft.com/office/drawing/2014/main" id="{3B8BF17C-A524-7EC6-2088-FA7002035440}"/>
              </a:ext>
            </a:extLst>
          </p:cNvPr>
          <p:cNvSpPr/>
          <p:nvPr/>
        </p:nvSpPr>
        <p:spPr>
          <a:xfrm>
            <a:off x="-13100" y="0"/>
            <a:ext cx="457193"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Resolution</a:t>
            </a:r>
          </a:p>
        </p:txBody>
      </p:sp>
    </p:spTree>
    <p:extLst>
      <p:ext uri="{BB962C8B-B14F-4D97-AF65-F5344CB8AC3E}">
        <p14:creationId xmlns:p14="http://schemas.microsoft.com/office/powerpoint/2010/main" val="180167278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2390-ABAA-7C70-D26A-39A4B1AA5F37}"/>
              </a:ext>
            </a:extLst>
          </p:cNvPr>
          <p:cNvSpPr>
            <a:spLocks noGrp="1"/>
          </p:cNvSpPr>
          <p:nvPr>
            <p:ph type="title"/>
          </p:nvPr>
        </p:nvSpPr>
        <p:spPr>
          <a:xfrm>
            <a:off x="738509" y="360363"/>
            <a:ext cx="10969625" cy="944562"/>
          </a:xfrm>
        </p:spPr>
        <p:txBody>
          <a:bodyPr/>
          <a:lstStyle/>
          <a:p>
            <a:r>
              <a:rPr lang="en-US" sz="2800"/>
              <a:t>Customers often see resolution as hard to reach, with some giving up on trying to achieve it</a:t>
            </a:r>
          </a:p>
        </p:txBody>
      </p:sp>
      <p:sp>
        <p:nvSpPr>
          <p:cNvPr id="6" name="Slide Number Placeholder 5">
            <a:extLst>
              <a:ext uri="{FF2B5EF4-FFF2-40B4-BE49-F238E27FC236}">
                <a16:creationId xmlns:a16="http://schemas.microsoft.com/office/drawing/2014/main" id="{722FF29D-E5E6-3EC7-C9DB-F440829EA346}"/>
              </a:ext>
            </a:extLst>
          </p:cNvPr>
          <p:cNvSpPr>
            <a:spLocks noGrp="1"/>
          </p:cNvSpPr>
          <p:nvPr>
            <p:ph type="sldNum" sz="quarter" idx="12"/>
          </p:nvPr>
        </p:nvSpPr>
        <p:spPr/>
        <p:txBody>
          <a:bodyPr/>
          <a:lstStyle/>
          <a:p>
            <a:fld id="{CBA53E11-492D-48B3-9F9B-09541CA2A39A}" type="slidenum">
              <a:rPr lang="en-GB" smtClean="0"/>
              <a:t>48</a:t>
            </a:fld>
            <a:endParaRPr lang="en-GB"/>
          </a:p>
        </p:txBody>
      </p:sp>
      <p:sp>
        <p:nvSpPr>
          <p:cNvPr id="12" name="Rounded Rectangle 11">
            <a:extLst>
              <a:ext uri="{FF2B5EF4-FFF2-40B4-BE49-F238E27FC236}">
                <a16:creationId xmlns:a16="http://schemas.microsoft.com/office/drawing/2014/main" id="{133527E3-12B3-360E-5C45-6F7B2B167D6E}"/>
              </a:ext>
            </a:extLst>
          </p:cNvPr>
          <p:cNvSpPr/>
          <p:nvPr/>
        </p:nvSpPr>
        <p:spPr>
          <a:xfrm>
            <a:off x="6394867" y="2062976"/>
            <a:ext cx="5185944" cy="2910468"/>
          </a:xfrm>
          <a:prstGeom prst="roundRect">
            <a:avLst/>
          </a:prstGeom>
          <a:solidFill>
            <a:schemeClr val="accent3">
              <a:lumMod val="20000"/>
              <a:lumOff val="80000"/>
              <a:alpha val="82184"/>
            </a:scheme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2"/>
                </a:solidFill>
                <a:effectLst/>
                <a:uLnTx/>
                <a:uFillTx/>
                <a:ea typeface="+mn-ea"/>
                <a:cs typeface="+mn-cs"/>
              </a:rPr>
              <a:t>However, other customers describe a sense of resignation in trying to achieve resolution</a:t>
            </a:r>
            <a:r>
              <a:rPr lang="en-GB" sz="1200" b="1">
                <a:solidFill>
                  <a:schemeClr val="tx2"/>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1">
              <a:solidFill>
                <a:schemeClr val="tx2"/>
              </a:solidFill>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i="0" u="none" strike="noStrike" kern="1200" cap="none" spc="0" normalizeH="0" baseline="0" noProof="0">
                <a:ln>
                  <a:noFill/>
                </a:ln>
                <a:solidFill>
                  <a:schemeClr val="tx2"/>
                </a:solidFill>
                <a:effectLst/>
                <a:uLnTx/>
                <a:uFillTx/>
                <a:ea typeface="+mn-ea"/>
                <a:cs typeface="+mn-cs"/>
              </a:rPr>
              <a:t>This is particularly true for those experiencing </a:t>
            </a:r>
            <a:r>
              <a:rPr kumimoji="0" lang="en-GB" sz="1200" b="1" i="0" u="none" strike="noStrike" kern="1200" cap="none" spc="0" normalizeH="0" baseline="0" noProof="0">
                <a:ln>
                  <a:noFill/>
                </a:ln>
                <a:solidFill>
                  <a:schemeClr val="tx2"/>
                </a:solidFill>
                <a:effectLst/>
                <a:uLnTx/>
                <a:uFillTx/>
                <a:ea typeface="+mn-ea"/>
                <a:cs typeface="+mn-cs"/>
              </a:rPr>
              <a:t>single incidents</a:t>
            </a:r>
            <a:r>
              <a:rPr kumimoji="0" lang="en-GB" sz="1200" i="0" u="none" strike="noStrike" kern="1200" cap="none" spc="0" normalizeH="0" baseline="0" noProof="0">
                <a:ln>
                  <a:noFill/>
                </a:ln>
                <a:solidFill>
                  <a:schemeClr val="tx2"/>
                </a:solidFill>
                <a:effectLst/>
                <a:uLnTx/>
                <a:uFillTx/>
                <a:ea typeface="+mn-ea"/>
                <a:cs typeface="+mn-cs"/>
              </a:rPr>
              <a:t>, where customers </a:t>
            </a:r>
            <a:r>
              <a:rPr lang="en-GB" sz="1200">
                <a:solidFill>
                  <a:schemeClr val="tx2"/>
                </a:solidFill>
              </a:rPr>
              <a:t>report </a:t>
            </a:r>
            <a:r>
              <a:rPr kumimoji="0" lang="en-GB" sz="1200" i="0" u="none" strike="noStrike" kern="1200" cap="none" spc="0" normalizeH="0" baseline="0" noProof="0">
                <a:ln>
                  <a:noFill/>
                </a:ln>
                <a:solidFill>
                  <a:schemeClr val="tx2"/>
                </a:solidFill>
                <a:effectLst/>
                <a:uLnTx/>
                <a:uFillTx/>
                <a:ea typeface="+mn-ea"/>
                <a:cs typeface="+mn-cs"/>
              </a:rPr>
              <a:t>feeling emotionally drained by the incident and earlier stages of the customer journey.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i="0" u="none" strike="noStrike" kern="1200" cap="none" spc="0" normalizeH="0" baseline="0" noProof="0">
                <a:ln>
                  <a:noFill/>
                </a:ln>
                <a:solidFill>
                  <a:schemeClr val="tx2"/>
                </a:solidFill>
                <a:effectLst/>
                <a:uLnTx/>
                <a:uFillTx/>
                <a:ea typeface="+mn-ea"/>
                <a:cs typeface="+mn-cs"/>
              </a:rPr>
              <a:t>They describe feeling like they </a:t>
            </a:r>
            <a:r>
              <a:rPr kumimoji="0" lang="en-GB" sz="1200" i="0" u="none" strike="noStrike" kern="1200" cap="none" spc="0" normalizeH="0" baseline="0" noProof="0" err="1">
                <a:ln>
                  <a:noFill/>
                </a:ln>
                <a:solidFill>
                  <a:schemeClr val="tx2"/>
                </a:solidFill>
                <a:effectLst/>
                <a:uLnTx/>
                <a:uFillTx/>
                <a:ea typeface="+mn-ea"/>
                <a:cs typeface="+mn-cs"/>
              </a:rPr>
              <a:t>hav</a:t>
            </a:r>
            <a:r>
              <a:rPr lang="en-GB" sz="1200">
                <a:solidFill>
                  <a:schemeClr val="tx2"/>
                </a:solidFill>
              </a:rPr>
              <a:t>e little energy to fight for resolution in any form, </a:t>
            </a:r>
            <a:r>
              <a:rPr kumimoji="0" lang="en-GB" sz="1200" i="0" u="none" strike="noStrike" kern="1200" cap="none" spc="0" normalizeH="0" baseline="0" noProof="0">
                <a:ln>
                  <a:noFill/>
                </a:ln>
                <a:solidFill>
                  <a:schemeClr val="tx2"/>
                </a:solidFill>
                <a:effectLst/>
                <a:uLnTx/>
                <a:uFillTx/>
                <a:ea typeface="+mn-ea"/>
                <a:cs typeface="+mn-cs"/>
              </a:rPr>
              <a:t>instead wanting to move on from the situation.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2"/>
                </a:solidFill>
              </a:rPr>
              <a:t>This can lead to customers shouldering costs for damages, and lacking reassurance that the issue is fixed.</a:t>
            </a:r>
            <a:endParaRPr kumimoji="0" lang="en-GB" sz="1200" i="0" u="none" strike="noStrike" kern="1200" cap="none" spc="0" normalizeH="0" baseline="0" noProof="0">
              <a:ln>
                <a:noFill/>
              </a:ln>
              <a:solidFill>
                <a:schemeClr val="tx2"/>
              </a:solidFill>
              <a:effectLst/>
              <a:uLnTx/>
              <a:uFillTx/>
              <a:ea typeface="+mn-ea"/>
              <a:cs typeface="+mn-cs"/>
            </a:endParaRPr>
          </a:p>
        </p:txBody>
      </p:sp>
      <p:sp>
        <p:nvSpPr>
          <p:cNvPr id="13" name="Rounded Rectangle 12">
            <a:extLst>
              <a:ext uri="{FF2B5EF4-FFF2-40B4-BE49-F238E27FC236}">
                <a16:creationId xmlns:a16="http://schemas.microsoft.com/office/drawing/2014/main" id="{933402A1-D849-9787-C7F3-089E42678521}"/>
              </a:ext>
            </a:extLst>
          </p:cNvPr>
          <p:cNvSpPr/>
          <p:nvPr/>
        </p:nvSpPr>
        <p:spPr>
          <a:xfrm>
            <a:off x="933295" y="2062976"/>
            <a:ext cx="5215828" cy="2910468"/>
          </a:xfrm>
          <a:prstGeom prst="roundRect">
            <a:avLst/>
          </a:prstGeom>
          <a:solidFill>
            <a:schemeClr val="accent3">
              <a:lumMod val="20000"/>
              <a:lumOff val="80000"/>
              <a:alpha val="82184"/>
            </a:schemeClr>
          </a:solidFill>
          <a:ln w="12700" cap="flat" cmpd="sng" algn="ctr">
            <a:noFill/>
            <a:prstDash val="solid"/>
            <a:miter lim="800000"/>
          </a:ln>
          <a:effectLst/>
        </p:spPr>
        <p:txBody>
          <a:bodyPr lIns="36000" rIns="36000" rtlCol="0" anchor="ctr"/>
          <a:lstStyle/>
          <a:p>
            <a:pPr algn="ctr"/>
            <a:r>
              <a:rPr lang="en-US" sz="1200" b="1">
                <a:solidFill>
                  <a:schemeClr val="tx2"/>
                </a:solidFill>
              </a:rPr>
              <a:t>Customers report having to push hard to make progress towards resolution:</a:t>
            </a:r>
          </a:p>
          <a:p>
            <a:pPr algn="ctr"/>
            <a:endParaRPr lang="en-US" sz="1200" b="1">
              <a:solidFill>
                <a:schemeClr val="tx2"/>
              </a:solidFill>
            </a:endParaRPr>
          </a:p>
          <a:p>
            <a:pPr marL="285750" indent="-285750">
              <a:buFont typeface="Arial" panose="020B0604020202020204" pitchFamily="34" charset="0"/>
              <a:buChar char="•"/>
            </a:pPr>
            <a:r>
              <a:rPr lang="en-US" sz="1200">
                <a:solidFill>
                  <a:schemeClr val="tx2"/>
                </a:solidFill>
              </a:rPr>
              <a:t>This may mean carrying out </a:t>
            </a:r>
            <a:r>
              <a:rPr lang="en-US" sz="1200" b="1">
                <a:solidFill>
                  <a:schemeClr val="tx2"/>
                </a:solidFill>
              </a:rPr>
              <a:t>extensive research </a:t>
            </a:r>
            <a:r>
              <a:rPr lang="en-US" sz="1200">
                <a:solidFill>
                  <a:schemeClr val="tx2"/>
                </a:solidFill>
              </a:rPr>
              <a:t>(such as on their local drainage systems) or </a:t>
            </a:r>
            <a:r>
              <a:rPr lang="en-US" sz="1200" b="1">
                <a:solidFill>
                  <a:schemeClr val="tx2"/>
                </a:solidFill>
              </a:rPr>
              <a:t>consulting with specialists </a:t>
            </a:r>
            <a:r>
              <a:rPr lang="en-US" sz="1200">
                <a:solidFill>
                  <a:schemeClr val="tx2"/>
                </a:solidFill>
              </a:rPr>
              <a:t>to understand the issue, in order to put pressure on their wastewater company. </a:t>
            </a:r>
          </a:p>
          <a:p>
            <a:pPr marL="285750" indent="-285750">
              <a:buFont typeface="Arial" panose="020B0604020202020204" pitchFamily="34" charset="0"/>
              <a:buChar char="•"/>
            </a:pPr>
            <a:r>
              <a:rPr lang="en-US" sz="1200">
                <a:solidFill>
                  <a:schemeClr val="tx2"/>
                </a:solidFill>
              </a:rPr>
              <a:t>This often becomes a </a:t>
            </a:r>
            <a:r>
              <a:rPr lang="en-US" sz="1200" b="1">
                <a:solidFill>
                  <a:schemeClr val="tx2"/>
                </a:solidFill>
              </a:rPr>
              <a:t>huge time commitment </a:t>
            </a:r>
            <a:r>
              <a:rPr lang="en-US" sz="1200">
                <a:solidFill>
                  <a:schemeClr val="tx2"/>
                </a:solidFill>
              </a:rPr>
              <a:t>for these customers, with some likening it to a ‘full-time job’.</a:t>
            </a:r>
          </a:p>
          <a:p>
            <a:pPr marL="285750" indent="-285750">
              <a:buFont typeface="Arial" panose="020B0604020202020204" pitchFamily="34" charset="0"/>
              <a:buChar char="•"/>
            </a:pPr>
            <a:r>
              <a:rPr lang="en-US" sz="1200">
                <a:solidFill>
                  <a:schemeClr val="tx2"/>
                </a:solidFill>
              </a:rPr>
              <a:t>This is often the case for those experiencing </a:t>
            </a:r>
            <a:r>
              <a:rPr lang="en-US" sz="1200" b="1">
                <a:solidFill>
                  <a:schemeClr val="tx2"/>
                </a:solidFill>
              </a:rPr>
              <a:t>multiple incidents </a:t>
            </a:r>
            <a:r>
              <a:rPr lang="en-US" sz="1200">
                <a:solidFill>
                  <a:schemeClr val="tx2"/>
                </a:solidFill>
              </a:rPr>
              <a:t>as these customers feel they have more to lose (i.e. financially, emotionally) by not having the issue resolved.</a:t>
            </a:r>
          </a:p>
        </p:txBody>
      </p:sp>
      <p:sp>
        <p:nvSpPr>
          <p:cNvPr id="15" name="Rounded Rectangle 14">
            <a:extLst>
              <a:ext uri="{FF2B5EF4-FFF2-40B4-BE49-F238E27FC236}">
                <a16:creationId xmlns:a16="http://schemas.microsoft.com/office/drawing/2014/main" id="{126CDA64-45E7-C762-8EF7-DB7A2B323F8D}"/>
              </a:ext>
            </a:extLst>
          </p:cNvPr>
          <p:cNvSpPr/>
          <p:nvPr/>
        </p:nvSpPr>
        <p:spPr>
          <a:xfrm>
            <a:off x="6394867" y="5107259"/>
            <a:ext cx="5185944" cy="1248936"/>
          </a:xfrm>
          <a:prstGeom prst="roundRect">
            <a:avLst/>
          </a:prstGeom>
          <a:solidFill>
            <a:schemeClr val="bg1">
              <a:lumMod val="85000"/>
              <a:alpha val="343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latin typeface="Verdana"/>
              </a:rPr>
              <a:t> “I've chased them over months, it makes me look crazy or like you're stalking them… </a:t>
            </a:r>
            <a:r>
              <a:rPr lang="en-GB" sz="1200" b="1" i="1">
                <a:solidFill>
                  <a:schemeClr val="tx2"/>
                </a:solidFill>
                <a:latin typeface="Verdana"/>
              </a:rPr>
              <a:t>Eventually I gave up. I thought ‘I won’t interact with these people anymore</a:t>
            </a:r>
            <a:r>
              <a:rPr lang="en-GB" sz="1200" i="1">
                <a:solidFill>
                  <a:schemeClr val="tx2"/>
                </a:solidFill>
                <a:latin typeface="Verdana"/>
              </a:rPr>
              <a:t>’.”</a:t>
            </a:r>
          </a:p>
          <a:p>
            <a:endParaRPr lang="en-GB" sz="1200" i="1">
              <a:solidFill>
                <a:schemeClr val="tx2"/>
              </a:solidFill>
              <a:latin typeface="Verdana"/>
            </a:endParaRPr>
          </a:p>
          <a:p>
            <a:pPr algn="r"/>
            <a:r>
              <a:rPr lang="en-GB" sz="1200">
                <a:solidFill>
                  <a:schemeClr val="tx2"/>
                </a:solidFill>
                <a:latin typeface="Verdana"/>
              </a:rPr>
              <a:t>Multiple incidents, internal, high severity</a:t>
            </a:r>
          </a:p>
        </p:txBody>
      </p:sp>
      <p:sp>
        <p:nvSpPr>
          <p:cNvPr id="17" name="Rounded Rectangle 16">
            <a:extLst>
              <a:ext uri="{FF2B5EF4-FFF2-40B4-BE49-F238E27FC236}">
                <a16:creationId xmlns:a16="http://schemas.microsoft.com/office/drawing/2014/main" id="{D5290255-7414-9698-4997-A5C4565F3D35}"/>
              </a:ext>
            </a:extLst>
          </p:cNvPr>
          <p:cNvSpPr/>
          <p:nvPr/>
        </p:nvSpPr>
        <p:spPr>
          <a:xfrm>
            <a:off x="933295" y="5107259"/>
            <a:ext cx="5215828" cy="1248936"/>
          </a:xfrm>
          <a:prstGeom prst="roundRect">
            <a:avLst/>
          </a:prstGeom>
          <a:solidFill>
            <a:schemeClr val="bg1">
              <a:lumMod val="85000"/>
              <a:alpha val="343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latin typeface="Verdana"/>
              </a:rPr>
              <a:t>“I rang them again the next day and was told they would escalate it but nothing happened. I called them the following week and </a:t>
            </a:r>
            <a:r>
              <a:rPr lang="en-GB" sz="1200" b="1" i="1">
                <a:solidFill>
                  <a:schemeClr val="tx2"/>
                </a:solidFill>
                <a:latin typeface="Verdana"/>
              </a:rPr>
              <a:t>threatened the press, citizen's advice etc.- then I got a call from a manager straight away</a:t>
            </a:r>
            <a:r>
              <a:rPr lang="en-GB" sz="1200" i="1">
                <a:solidFill>
                  <a:schemeClr val="tx2"/>
                </a:solidFill>
                <a:latin typeface="Verdana"/>
              </a:rPr>
              <a:t>.”</a:t>
            </a:r>
          </a:p>
          <a:p>
            <a:endParaRPr lang="en-GB" sz="1200" i="1">
              <a:solidFill>
                <a:schemeClr val="tx2"/>
              </a:solidFill>
              <a:latin typeface="Verdana"/>
            </a:endParaRPr>
          </a:p>
          <a:p>
            <a:pPr algn="r"/>
            <a:r>
              <a:rPr lang="en-GB" sz="1200">
                <a:solidFill>
                  <a:schemeClr val="tx2"/>
                </a:solidFill>
                <a:latin typeface="Verdana"/>
              </a:rPr>
              <a:t>Single incident, internal, very high severity</a:t>
            </a:r>
          </a:p>
        </p:txBody>
      </p:sp>
      <p:sp>
        <p:nvSpPr>
          <p:cNvPr id="3" name="Rectangle 2">
            <a:extLst>
              <a:ext uri="{FF2B5EF4-FFF2-40B4-BE49-F238E27FC236}">
                <a16:creationId xmlns:a16="http://schemas.microsoft.com/office/drawing/2014/main" id="{D060360B-5ECE-C89B-E16B-8D51E3B9C682}"/>
              </a:ext>
            </a:extLst>
          </p:cNvPr>
          <p:cNvSpPr/>
          <p:nvPr/>
        </p:nvSpPr>
        <p:spPr>
          <a:xfrm>
            <a:off x="-13100" y="0"/>
            <a:ext cx="457193"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Resolution</a:t>
            </a:r>
          </a:p>
        </p:txBody>
      </p:sp>
    </p:spTree>
    <p:extLst>
      <p:ext uri="{BB962C8B-B14F-4D97-AF65-F5344CB8AC3E}">
        <p14:creationId xmlns:p14="http://schemas.microsoft.com/office/powerpoint/2010/main" val="300366411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C3F9-8283-2394-7884-EB538C66F7DF}"/>
              </a:ext>
            </a:extLst>
          </p:cNvPr>
          <p:cNvSpPr>
            <a:spLocks noGrp="1"/>
          </p:cNvSpPr>
          <p:nvPr>
            <p:ph type="title"/>
          </p:nvPr>
        </p:nvSpPr>
        <p:spPr/>
        <p:txBody>
          <a:bodyPr/>
          <a:lstStyle/>
          <a:p>
            <a:r>
              <a:rPr lang="en-US" sz="2800"/>
              <a:t>This lack of ability to achieve resolution can keep customers stuck in a cycle</a:t>
            </a:r>
          </a:p>
        </p:txBody>
      </p:sp>
      <p:sp>
        <p:nvSpPr>
          <p:cNvPr id="6" name="Slide Number Placeholder 5">
            <a:extLst>
              <a:ext uri="{FF2B5EF4-FFF2-40B4-BE49-F238E27FC236}">
                <a16:creationId xmlns:a16="http://schemas.microsoft.com/office/drawing/2014/main" id="{3DE9E384-CECE-EDCB-F85D-9BAFE7C32EF4}"/>
              </a:ext>
            </a:extLst>
          </p:cNvPr>
          <p:cNvSpPr>
            <a:spLocks noGrp="1"/>
          </p:cNvSpPr>
          <p:nvPr>
            <p:ph type="sldNum" sz="quarter" idx="12"/>
          </p:nvPr>
        </p:nvSpPr>
        <p:spPr>
          <a:xfrm>
            <a:off x="109197" y="6534361"/>
            <a:ext cx="372481" cy="210705"/>
          </a:xfrm>
        </p:spPr>
        <p:txBody>
          <a:bodyPr/>
          <a:lstStyle/>
          <a:p>
            <a:fld id="{CBA53E11-492D-48B3-9F9B-09541CA2A39A}" type="slidenum">
              <a:rPr lang="en-GB" smtClean="0"/>
              <a:t>49</a:t>
            </a:fld>
            <a:endParaRPr lang="en-GB"/>
          </a:p>
        </p:txBody>
      </p:sp>
      <p:sp>
        <p:nvSpPr>
          <p:cNvPr id="17" name="Oval 16">
            <a:extLst>
              <a:ext uri="{FF2B5EF4-FFF2-40B4-BE49-F238E27FC236}">
                <a16:creationId xmlns:a16="http://schemas.microsoft.com/office/drawing/2014/main" id="{55847E2B-BB10-A0AF-1E2E-F3235F6DBF08}"/>
              </a:ext>
            </a:extLst>
          </p:cNvPr>
          <p:cNvSpPr/>
          <p:nvPr/>
        </p:nvSpPr>
        <p:spPr>
          <a:xfrm>
            <a:off x="1975802" y="1943584"/>
            <a:ext cx="1626801" cy="153236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200" b="1">
              <a:solidFill>
                <a:schemeClr val="tx2"/>
              </a:solidFill>
            </a:endParaRPr>
          </a:p>
        </p:txBody>
      </p:sp>
      <p:sp>
        <p:nvSpPr>
          <p:cNvPr id="18" name="Oval 17">
            <a:extLst>
              <a:ext uri="{FF2B5EF4-FFF2-40B4-BE49-F238E27FC236}">
                <a16:creationId xmlns:a16="http://schemas.microsoft.com/office/drawing/2014/main" id="{CBE919E7-C00E-4F92-6F17-ECAB2FFB7026}"/>
              </a:ext>
            </a:extLst>
          </p:cNvPr>
          <p:cNvSpPr/>
          <p:nvPr/>
        </p:nvSpPr>
        <p:spPr>
          <a:xfrm>
            <a:off x="3462384" y="3325498"/>
            <a:ext cx="1626801" cy="1532360"/>
          </a:xfrm>
          <a:prstGeom prst="ellipse">
            <a:avLst/>
          </a:prstGeom>
          <a:solidFill>
            <a:schemeClr val="accent4">
              <a:lumMod val="40000"/>
              <a:lumOff val="60000"/>
              <a:alpha val="320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lumMod val="50000"/>
                    <a:lumOff val="50000"/>
                  </a:schemeClr>
                </a:solidFill>
              </a:rPr>
              <a:t>Providing support when things go wrong</a:t>
            </a:r>
          </a:p>
        </p:txBody>
      </p:sp>
      <p:sp>
        <p:nvSpPr>
          <p:cNvPr id="19" name="Oval 18">
            <a:extLst>
              <a:ext uri="{FF2B5EF4-FFF2-40B4-BE49-F238E27FC236}">
                <a16:creationId xmlns:a16="http://schemas.microsoft.com/office/drawing/2014/main" id="{A342DE67-A5C9-A4B1-C6D5-C8330C3EF7E6}"/>
              </a:ext>
            </a:extLst>
          </p:cNvPr>
          <p:cNvSpPr/>
          <p:nvPr/>
        </p:nvSpPr>
        <p:spPr>
          <a:xfrm>
            <a:off x="2063102" y="4613699"/>
            <a:ext cx="1626801" cy="153236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Resolution</a:t>
            </a:r>
          </a:p>
        </p:txBody>
      </p:sp>
      <p:sp>
        <p:nvSpPr>
          <p:cNvPr id="20" name="Oval 19">
            <a:extLst>
              <a:ext uri="{FF2B5EF4-FFF2-40B4-BE49-F238E27FC236}">
                <a16:creationId xmlns:a16="http://schemas.microsoft.com/office/drawing/2014/main" id="{81A84FDE-E613-F34A-0387-A0D05600E7A2}"/>
              </a:ext>
            </a:extLst>
          </p:cNvPr>
          <p:cNvSpPr/>
          <p:nvPr/>
        </p:nvSpPr>
        <p:spPr>
          <a:xfrm>
            <a:off x="663820" y="3325498"/>
            <a:ext cx="1626801" cy="1532360"/>
          </a:xfrm>
          <a:prstGeom prst="ellipse">
            <a:avLst/>
          </a:prstGeom>
          <a:solidFill>
            <a:schemeClr val="accent5">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lumMod val="50000"/>
                    <a:lumOff val="50000"/>
                  </a:schemeClr>
                </a:solidFill>
              </a:rPr>
              <a:t>Financial support</a:t>
            </a:r>
          </a:p>
        </p:txBody>
      </p:sp>
      <p:pic>
        <p:nvPicPr>
          <p:cNvPr id="38" name="Graphic 37" descr="Transfer with solid fill">
            <a:extLst>
              <a:ext uri="{FF2B5EF4-FFF2-40B4-BE49-F238E27FC236}">
                <a16:creationId xmlns:a16="http://schemas.microsoft.com/office/drawing/2014/main" id="{66A38965-2C27-1444-C574-5F1520A16F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038783" y="3400357"/>
            <a:ext cx="1626801" cy="1626801"/>
          </a:xfrm>
          <a:prstGeom prst="rect">
            <a:avLst/>
          </a:prstGeom>
        </p:spPr>
      </p:pic>
      <p:sp>
        <p:nvSpPr>
          <p:cNvPr id="41" name="Rectangle 40">
            <a:extLst>
              <a:ext uri="{FF2B5EF4-FFF2-40B4-BE49-F238E27FC236}">
                <a16:creationId xmlns:a16="http://schemas.microsoft.com/office/drawing/2014/main" id="{D6B4DD36-DF0F-AB4D-E9DA-0D1F3EDA35E8}"/>
              </a:ext>
            </a:extLst>
          </p:cNvPr>
          <p:cNvSpPr/>
          <p:nvPr/>
        </p:nvSpPr>
        <p:spPr>
          <a:xfrm>
            <a:off x="4914585" y="1459094"/>
            <a:ext cx="7177400" cy="1655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Without resolution, customers are often left to continuously chase their wastewater company, keeping them stuck in a cycle in the customer journey. This can serve to further exacerbate and prolong issues around communication.</a:t>
            </a:r>
          </a:p>
          <a:p>
            <a:pPr algn="ctr"/>
            <a:endParaRPr lang="en-US" sz="1200">
              <a:solidFill>
                <a:schemeClr val="tx2"/>
              </a:solidFill>
            </a:endParaRPr>
          </a:p>
          <a:p>
            <a:pPr algn="ctr"/>
            <a:r>
              <a:rPr lang="en-US" sz="1200">
                <a:solidFill>
                  <a:schemeClr val="tx2"/>
                </a:solidFill>
              </a:rPr>
              <a:t>For many, this creates a significant point of tension in the customer journey, leaving customers with a lasting negative perception of their wastewater company.</a:t>
            </a:r>
          </a:p>
        </p:txBody>
      </p:sp>
      <p:sp>
        <p:nvSpPr>
          <p:cNvPr id="8" name="Rectangle 7">
            <a:extLst>
              <a:ext uri="{FF2B5EF4-FFF2-40B4-BE49-F238E27FC236}">
                <a16:creationId xmlns:a16="http://schemas.microsoft.com/office/drawing/2014/main" id="{47E2FD31-B582-A5E8-F999-5ABDB40B10CF}"/>
              </a:ext>
            </a:extLst>
          </p:cNvPr>
          <p:cNvSpPr/>
          <p:nvPr/>
        </p:nvSpPr>
        <p:spPr>
          <a:xfrm>
            <a:off x="5197291" y="2999383"/>
            <a:ext cx="6830497" cy="1019613"/>
          </a:xfrm>
          <a:prstGeom prst="rect">
            <a:avLst/>
          </a:prstGeom>
          <a:solidFill>
            <a:schemeClr val="accent3">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2"/>
                </a:solidFill>
              </a:rPr>
              <a:t>In some cases, customers report a view of their wastewater company diverting the responsibility to another </a:t>
            </a:r>
            <a:r>
              <a:rPr lang="en-US" sz="1100" err="1">
                <a:solidFill>
                  <a:schemeClr val="tx2"/>
                </a:solidFill>
              </a:rPr>
              <a:t>organisation</a:t>
            </a:r>
            <a:r>
              <a:rPr lang="en-US" sz="1100">
                <a:solidFill>
                  <a:schemeClr val="tx2"/>
                </a:solidFill>
              </a:rPr>
              <a:t> (i.e. the council). In these cases this cycle is even further elongated, where no party willingly takes responsibility, and therefore no action is taken. These customers report significant frustration and disempowerment about their issue ever being resolved. </a:t>
            </a:r>
          </a:p>
        </p:txBody>
      </p:sp>
      <p:sp>
        <p:nvSpPr>
          <p:cNvPr id="9" name="Rectangle 8">
            <a:extLst>
              <a:ext uri="{FF2B5EF4-FFF2-40B4-BE49-F238E27FC236}">
                <a16:creationId xmlns:a16="http://schemas.microsoft.com/office/drawing/2014/main" id="{DCCB599B-7AD4-4027-6CC8-7C7336548E31}"/>
              </a:ext>
            </a:extLst>
          </p:cNvPr>
          <p:cNvSpPr/>
          <p:nvPr/>
        </p:nvSpPr>
        <p:spPr>
          <a:xfrm>
            <a:off x="8526919" y="4173166"/>
            <a:ext cx="3500869" cy="2238506"/>
          </a:xfrm>
          <a:prstGeom prst="rect">
            <a:avLst/>
          </a:prstGeom>
          <a:solidFill>
            <a:schemeClr val="accent3">
              <a:lumMod val="20000"/>
              <a:lumOff val="80000"/>
              <a:alpha val="558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100" i="1">
                <a:solidFill>
                  <a:schemeClr val="tx2"/>
                </a:solidFill>
                <a:effectLst/>
                <a:latin typeface="Verdana" panose="020B0604030504040204" pitchFamily="34" charset="0"/>
                <a:ea typeface="Verdana" panose="020B0604030504040204" pitchFamily="34" charset="0"/>
                <a:cs typeface="Verdana" panose="020B0604030504040204" pitchFamily="34" charset="0"/>
              </a:rPr>
              <a:t>“When the council passed the job to [the wastewater company], they left a mess. </a:t>
            </a:r>
            <a:r>
              <a:rPr lang="en-GB" sz="1100" b="1" i="1">
                <a:solidFill>
                  <a:schemeClr val="tx2"/>
                </a:solidFill>
                <a:effectLst/>
                <a:latin typeface="Verdana" panose="020B0604030504040204" pitchFamily="34" charset="0"/>
                <a:ea typeface="Verdana" panose="020B0604030504040204" pitchFamily="34" charset="0"/>
                <a:cs typeface="Verdana" panose="020B0604030504040204" pitchFamily="34" charset="0"/>
              </a:rPr>
              <a:t>They said because it’s [the council’s] pipe, they should come and clean-up. When I phoned [the council], they said ‘no, [the wastewater company] did the job so they should come and clean up’…</a:t>
            </a:r>
            <a:r>
              <a:rPr lang="en-GB" sz="1100" i="1">
                <a:solidFill>
                  <a:schemeClr val="tx2"/>
                </a:solidFill>
                <a:effectLst/>
                <a:latin typeface="Verdana" panose="020B0604030504040204" pitchFamily="34" charset="0"/>
                <a:ea typeface="Verdana" panose="020B0604030504040204" pitchFamily="34" charset="0"/>
                <a:cs typeface="Verdana" panose="020B0604030504040204" pitchFamily="34" charset="0"/>
              </a:rPr>
              <a:t>I have a kid living inside, what do you mean?... I'm trying to push for the issue to be resolved, but I'm afraid they're just going to say, it's not our pipe, not our problem.”</a:t>
            </a:r>
            <a:br>
              <a:rPr lang="en-GB" sz="1100" i="1">
                <a:solidFill>
                  <a:schemeClr val="tx2"/>
                </a:solidFill>
                <a:effectLst/>
                <a:latin typeface="Verdana" panose="020B0604030504040204" pitchFamily="34" charset="0"/>
                <a:ea typeface="Verdana" panose="020B0604030504040204" pitchFamily="34" charset="0"/>
                <a:cs typeface="Verdana" panose="020B0604030504040204" pitchFamily="34" charset="0"/>
              </a:rPr>
            </a:br>
            <a:endParaRPr lang="en-GB" sz="1100" i="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lgn="r"/>
            <a:r>
              <a:rPr lang="en-GB" sz="1100" i="1">
                <a:solidFill>
                  <a:schemeClr val="tx2"/>
                </a:solidFill>
                <a:effectLst/>
                <a:latin typeface="Verdana" panose="020B0604030504040204" pitchFamily="34" charset="0"/>
                <a:ea typeface="Verdana" panose="020B0604030504040204" pitchFamily="34" charset="0"/>
                <a:cs typeface="Verdana" panose="020B0604030504040204" pitchFamily="34" charset="0"/>
              </a:rPr>
              <a:t>Multiple incidents, external, very high severity</a:t>
            </a:r>
          </a:p>
        </p:txBody>
      </p:sp>
      <p:sp>
        <p:nvSpPr>
          <p:cNvPr id="3" name="Rectangle 2">
            <a:extLst>
              <a:ext uri="{FF2B5EF4-FFF2-40B4-BE49-F238E27FC236}">
                <a16:creationId xmlns:a16="http://schemas.microsoft.com/office/drawing/2014/main" id="{DC1DF625-225C-DF82-E1B4-5135F84C4D8B}"/>
              </a:ext>
            </a:extLst>
          </p:cNvPr>
          <p:cNvSpPr/>
          <p:nvPr/>
        </p:nvSpPr>
        <p:spPr>
          <a:xfrm>
            <a:off x="1672608" y="2662633"/>
            <a:ext cx="2359152" cy="228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Communication</a:t>
            </a:r>
          </a:p>
        </p:txBody>
      </p:sp>
      <p:sp>
        <p:nvSpPr>
          <p:cNvPr id="4" name="Rectangle 3">
            <a:extLst>
              <a:ext uri="{FF2B5EF4-FFF2-40B4-BE49-F238E27FC236}">
                <a16:creationId xmlns:a16="http://schemas.microsoft.com/office/drawing/2014/main" id="{EBA33A90-748B-2E36-3BBB-590CC3771A71}"/>
              </a:ext>
            </a:extLst>
          </p:cNvPr>
          <p:cNvSpPr/>
          <p:nvPr/>
        </p:nvSpPr>
        <p:spPr>
          <a:xfrm>
            <a:off x="-13100" y="0"/>
            <a:ext cx="457193"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Resolution</a:t>
            </a:r>
          </a:p>
        </p:txBody>
      </p:sp>
      <p:sp>
        <p:nvSpPr>
          <p:cNvPr id="7" name="TextBox 6">
            <a:extLst>
              <a:ext uri="{FF2B5EF4-FFF2-40B4-BE49-F238E27FC236}">
                <a16:creationId xmlns:a16="http://schemas.microsoft.com/office/drawing/2014/main" id="{3A86D528-6A97-2403-F8C0-1EFA00FE99B0}"/>
              </a:ext>
            </a:extLst>
          </p:cNvPr>
          <p:cNvSpPr txBox="1"/>
          <p:nvPr/>
        </p:nvSpPr>
        <p:spPr>
          <a:xfrm>
            <a:off x="5197293" y="4173166"/>
            <a:ext cx="3228651" cy="2238506"/>
          </a:xfrm>
          <a:prstGeom prst="rect">
            <a:avLst/>
          </a:prstGeom>
          <a:solidFill>
            <a:srgbClr val="FCEDEE"/>
          </a:solidFill>
        </p:spPr>
        <p:txBody>
          <a:bodyPr wrap="square" lIns="0" tIns="0" rIns="0" bIns="0" rtlCol="0">
            <a:noAutofit/>
          </a:bodyPr>
          <a:lstStyle/>
          <a:p>
            <a:pPr algn="ctr"/>
            <a:endParaRPr lang="en-GB" sz="1100" i="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lgn="ctr"/>
            <a:r>
              <a:rPr lang="en-GB" sz="1100" i="1">
                <a:solidFill>
                  <a:schemeClr val="tx2"/>
                </a:solidFill>
                <a:effectLst/>
                <a:latin typeface="Verdana" panose="020B0604030504040204" pitchFamily="34" charset="0"/>
                <a:ea typeface="Verdana" panose="020B0604030504040204" pitchFamily="34" charset="0"/>
                <a:cs typeface="Verdana" panose="020B0604030504040204" pitchFamily="34" charset="0"/>
              </a:rPr>
              <a:t>“It's just like they're not really solving any problems. </a:t>
            </a:r>
            <a:r>
              <a:rPr lang="en-GB" sz="1100" b="1" i="1">
                <a:solidFill>
                  <a:schemeClr val="tx2"/>
                </a:solidFill>
                <a:effectLst/>
                <a:latin typeface="Verdana" panose="020B0604030504040204" pitchFamily="34" charset="0"/>
                <a:ea typeface="Verdana" panose="020B0604030504040204" pitchFamily="34" charset="0"/>
                <a:cs typeface="Verdana" panose="020B0604030504040204" pitchFamily="34" charset="0"/>
              </a:rPr>
              <a:t>They're always polite and pleasant and responsive, but at the end of the day, the problem hasn't been resolved.</a:t>
            </a:r>
            <a:r>
              <a:rPr lang="en-GB" sz="1100" i="1">
                <a:solidFill>
                  <a:schemeClr val="tx2"/>
                </a:solidFill>
                <a:effectLst/>
                <a:latin typeface="Verdana" panose="020B0604030504040204" pitchFamily="34" charset="0"/>
                <a:ea typeface="Verdana" panose="020B0604030504040204" pitchFamily="34" charset="0"/>
                <a:cs typeface="Verdana" panose="020B0604030504040204" pitchFamily="34" charset="0"/>
              </a:rPr>
              <a:t> They gave me a letter stating they're not going to do anything about it…I just want the matter to be resolved. They did send me a basket of flowers, but that doesn’t make it any less stressful for me.”</a:t>
            </a:r>
            <a:br>
              <a:rPr lang="en-GB" sz="1100" i="1">
                <a:solidFill>
                  <a:schemeClr val="tx2"/>
                </a:solidFill>
                <a:effectLst/>
                <a:latin typeface="Verdana" panose="020B0604030504040204" pitchFamily="34" charset="0"/>
                <a:ea typeface="Verdana" panose="020B0604030504040204" pitchFamily="34" charset="0"/>
                <a:cs typeface="Verdana" panose="020B0604030504040204" pitchFamily="34" charset="0"/>
              </a:rPr>
            </a:br>
            <a:endParaRPr lang="en-GB" sz="1100" i="1">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algn="r"/>
            <a:r>
              <a:rPr lang="en-GB" sz="1100" i="1">
                <a:solidFill>
                  <a:schemeClr val="tx2"/>
                </a:solidFill>
                <a:effectLst/>
                <a:latin typeface="Verdana" panose="020B0604030504040204" pitchFamily="34" charset="0"/>
                <a:ea typeface="Verdana" panose="020B0604030504040204" pitchFamily="34" charset="0"/>
                <a:cs typeface="Verdana" panose="020B0604030504040204" pitchFamily="34" charset="0"/>
              </a:rPr>
              <a:t>Multiple incidents, external, medium severity</a:t>
            </a:r>
          </a:p>
        </p:txBody>
      </p:sp>
    </p:spTree>
    <p:extLst>
      <p:ext uri="{BB962C8B-B14F-4D97-AF65-F5344CB8AC3E}">
        <p14:creationId xmlns:p14="http://schemas.microsoft.com/office/powerpoint/2010/main" val="25080373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43EC-82D1-4CED-A8E5-133483065255}"/>
              </a:ext>
            </a:extLst>
          </p:cNvPr>
          <p:cNvSpPr>
            <a:spLocks noGrp="1"/>
          </p:cNvSpPr>
          <p:nvPr>
            <p:ph type="title"/>
          </p:nvPr>
        </p:nvSpPr>
        <p:spPr/>
        <p:txBody>
          <a:bodyPr/>
          <a:lstStyle/>
          <a:p>
            <a:r>
              <a:rPr lang="en-US" sz="2800"/>
              <a:t>Research objectives</a:t>
            </a:r>
          </a:p>
        </p:txBody>
      </p:sp>
      <p:sp>
        <p:nvSpPr>
          <p:cNvPr id="6" name="Slide Number Placeholder 5">
            <a:extLst>
              <a:ext uri="{FF2B5EF4-FFF2-40B4-BE49-F238E27FC236}">
                <a16:creationId xmlns:a16="http://schemas.microsoft.com/office/drawing/2014/main" id="{670FB3D0-1C14-01CB-D2BC-7240C3D84D09}"/>
              </a:ext>
            </a:extLst>
          </p:cNvPr>
          <p:cNvSpPr>
            <a:spLocks noGrp="1"/>
          </p:cNvSpPr>
          <p:nvPr>
            <p:ph type="sldNum" sz="quarter" idx="12"/>
          </p:nvPr>
        </p:nvSpPr>
        <p:spPr/>
        <p:txBody>
          <a:bodyPr/>
          <a:lstStyle/>
          <a:p>
            <a:fld id="{CBA53E11-492D-48B3-9F9B-09541CA2A39A}" type="slidenum">
              <a:rPr lang="en-GB" smtClean="0"/>
              <a:t>5</a:t>
            </a:fld>
            <a:endParaRPr lang="en-GB"/>
          </a:p>
        </p:txBody>
      </p:sp>
      <p:grpSp>
        <p:nvGrpSpPr>
          <p:cNvPr id="3" name="Group 2">
            <a:extLst>
              <a:ext uri="{FF2B5EF4-FFF2-40B4-BE49-F238E27FC236}">
                <a16:creationId xmlns:a16="http://schemas.microsoft.com/office/drawing/2014/main" id="{8A270F8B-7F08-9666-065E-6075A567C263}"/>
              </a:ext>
            </a:extLst>
          </p:cNvPr>
          <p:cNvGrpSpPr/>
          <p:nvPr/>
        </p:nvGrpSpPr>
        <p:grpSpPr>
          <a:xfrm>
            <a:off x="611188" y="2178679"/>
            <a:ext cx="10718964" cy="944563"/>
            <a:chOff x="611188" y="1460212"/>
            <a:chExt cx="10718964" cy="944563"/>
          </a:xfrm>
        </p:grpSpPr>
        <p:sp>
          <p:nvSpPr>
            <p:cNvPr id="8" name="Rectangle 7">
              <a:extLst>
                <a:ext uri="{FF2B5EF4-FFF2-40B4-BE49-F238E27FC236}">
                  <a16:creationId xmlns:a16="http://schemas.microsoft.com/office/drawing/2014/main" id="{012F932D-025F-75A5-D260-1007927BB3A4}"/>
                </a:ext>
              </a:extLst>
            </p:cNvPr>
            <p:cNvSpPr/>
            <p:nvPr/>
          </p:nvSpPr>
          <p:spPr>
            <a:xfrm>
              <a:off x="611188" y="1460214"/>
              <a:ext cx="849600" cy="9445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rPr>
                <a:t>1. </a:t>
              </a:r>
            </a:p>
          </p:txBody>
        </p:sp>
        <p:sp>
          <p:nvSpPr>
            <p:cNvPr id="9" name="Rectangle 8">
              <a:extLst>
                <a:ext uri="{FF2B5EF4-FFF2-40B4-BE49-F238E27FC236}">
                  <a16:creationId xmlns:a16="http://schemas.microsoft.com/office/drawing/2014/main" id="{4E908D22-F230-C86A-CB83-F184D5879575}"/>
                </a:ext>
              </a:extLst>
            </p:cNvPr>
            <p:cNvSpPr/>
            <p:nvPr/>
          </p:nvSpPr>
          <p:spPr>
            <a:xfrm>
              <a:off x="1529987" y="1460212"/>
              <a:ext cx="9800165" cy="944563"/>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chemeClr val="tx2"/>
                  </a:solidFill>
                  <a:effectLst/>
                  <a:latin typeface="Verdana" panose="020B0604030504040204" pitchFamily="34" charset="0"/>
                  <a:ea typeface="Verdana" panose="020B0604030504040204" pitchFamily="34" charset="0"/>
                  <a:cs typeface="Verdana" panose="020B0604030504040204" pitchFamily="34" charset="0"/>
                </a:rPr>
                <a:t>Outline the range of experiences household customers face when they experience a sewer flooding inci</a:t>
              </a:r>
              <a:r>
                <a:rPr lang="en-GB" sz="1400">
                  <a:solidFill>
                    <a:schemeClr val="tx2"/>
                  </a:solidFill>
                  <a:latin typeface="Verdana" panose="020B0604030504040204" pitchFamily="34" charset="0"/>
                  <a:ea typeface="Verdana" panose="020B0604030504040204" pitchFamily="34" charset="0"/>
                  <a:cs typeface="Verdana" panose="020B0604030504040204" pitchFamily="34" charset="0"/>
                </a:rPr>
                <a:t>dent.</a:t>
              </a:r>
              <a:endParaRPr lang="en-GB" sz="140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Group 3">
            <a:extLst>
              <a:ext uri="{FF2B5EF4-FFF2-40B4-BE49-F238E27FC236}">
                <a16:creationId xmlns:a16="http://schemas.microsoft.com/office/drawing/2014/main" id="{595CE53A-45CF-1DB8-C1A5-61A06948CD30}"/>
              </a:ext>
            </a:extLst>
          </p:cNvPr>
          <p:cNvGrpSpPr/>
          <p:nvPr/>
        </p:nvGrpSpPr>
        <p:grpSpPr>
          <a:xfrm>
            <a:off x="611188" y="3301223"/>
            <a:ext cx="10718963" cy="940992"/>
            <a:chOff x="611188" y="2750588"/>
            <a:chExt cx="10718963" cy="940992"/>
          </a:xfrm>
        </p:grpSpPr>
        <p:sp>
          <p:nvSpPr>
            <p:cNvPr id="10" name="Rectangle 9">
              <a:extLst>
                <a:ext uri="{FF2B5EF4-FFF2-40B4-BE49-F238E27FC236}">
                  <a16:creationId xmlns:a16="http://schemas.microsoft.com/office/drawing/2014/main" id="{E9B712B5-844A-507C-85DC-7DA64F1611B6}"/>
                </a:ext>
              </a:extLst>
            </p:cNvPr>
            <p:cNvSpPr/>
            <p:nvPr/>
          </p:nvSpPr>
          <p:spPr>
            <a:xfrm>
              <a:off x="611188" y="2750588"/>
              <a:ext cx="849600" cy="940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rPr>
                <a:t>2. </a:t>
              </a:r>
            </a:p>
          </p:txBody>
        </p:sp>
        <p:sp>
          <p:nvSpPr>
            <p:cNvPr id="11" name="Rectangle 10">
              <a:extLst>
                <a:ext uri="{FF2B5EF4-FFF2-40B4-BE49-F238E27FC236}">
                  <a16:creationId xmlns:a16="http://schemas.microsoft.com/office/drawing/2014/main" id="{6D327728-5717-8532-3ABB-A746ACC809CB}"/>
                </a:ext>
              </a:extLst>
            </p:cNvPr>
            <p:cNvSpPr/>
            <p:nvPr/>
          </p:nvSpPr>
          <p:spPr>
            <a:xfrm>
              <a:off x="1529986" y="2750588"/>
              <a:ext cx="9800165" cy="940992"/>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a:solidFill>
                    <a:schemeClr val="tx2"/>
                  </a:solidFill>
                  <a:effectLst/>
                  <a:latin typeface="Verdana"/>
                  <a:ea typeface="Verdana"/>
                  <a:cs typeface="Verdana" panose="020B0604030504040204" pitchFamily="34" charset="0"/>
                </a:rPr>
                <a:t>Set out the ways in which wastewater companies respond to sewer flooding incidents and consider whether </a:t>
              </a:r>
              <a:r>
                <a:rPr lang="en-GB" sz="1400">
                  <a:solidFill>
                    <a:schemeClr val="tx2"/>
                  </a:solidFill>
                  <a:latin typeface="Verdana"/>
                  <a:ea typeface="Verdana"/>
                  <a:cs typeface="Verdana" panose="020B0604030504040204" pitchFamily="34" charset="0"/>
                </a:rPr>
                <a:t>these</a:t>
              </a:r>
              <a:r>
                <a:rPr lang="en-GB" sz="1400">
                  <a:solidFill>
                    <a:schemeClr val="tx2"/>
                  </a:solidFill>
                  <a:effectLst/>
                  <a:latin typeface="Verdana"/>
                  <a:ea typeface="Verdana"/>
                  <a:cs typeface="Verdana" panose="020B0604030504040204" pitchFamily="34" charset="0"/>
                </a:rPr>
                <a:t> </a:t>
              </a:r>
              <a:r>
                <a:rPr lang="en-GB" sz="1400">
                  <a:solidFill>
                    <a:schemeClr val="tx2"/>
                  </a:solidFill>
                  <a:latin typeface="Verdana"/>
                  <a:ea typeface="Verdana"/>
                  <a:cs typeface="Verdana" panose="020B0604030504040204" pitchFamily="34" charset="0"/>
                </a:rPr>
                <a:t>meet</a:t>
              </a:r>
              <a:r>
                <a:rPr lang="en-GB" sz="1400">
                  <a:solidFill>
                    <a:schemeClr val="tx2"/>
                  </a:solidFill>
                  <a:effectLst/>
                  <a:latin typeface="Verdana"/>
                  <a:ea typeface="Verdana"/>
                  <a:cs typeface="Verdana" panose="020B0604030504040204" pitchFamily="34" charset="0"/>
                </a:rPr>
                <a:t> the commitments published by CCW following our previous sewer flooding research. </a:t>
              </a:r>
            </a:p>
          </p:txBody>
        </p:sp>
      </p:grpSp>
      <p:grpSp>
        <p:nvGrpSpPr>
          <p:cNvPr id="7" name="Group 6">
            <a:extLst>
              <a:ext uri="{FF2B5EF4-FFF2-40B4-BE49-F238E27FC236}">
                <a16:creationId xmlns:a16="http://schemas.microsoft.com/office/drawing/2014/main" id="{7ECC0D2C-EA35-56EE-0D6E-CB75F66E1ED3}"/>
              </a:ext>
            </a:extLst>
          </p:cNvPr>
          <p:cNvGrpSpPr/>
          <p:nvPr/>
        </p:nvGrpSpPr>
        <p:grpSpPr>
          <a:xfrm>
            <a:off x="611188" y="4420196"/>
            <a:ext cx="10718961" cy="953068"/>
            <a:chOff x="611188" y="4036375"/>
            <a:chExt cx="10718961" cy="953068"/>
          </a:xfrm>
        </p:grpSpPr>
        <p:sp>
          <p:nvSpPr>
            <p:cNvPr id="12" name="Rectangle 11">
              <a:extLst>
                <a:ext uri="{FF2B5EF4-FFF2-40B4-BE49-F238E27FC236}">
                  <a16:creationId xmlns:a16="http://schemas.microsoft.com/office/drawing/2014/main" id="{2C6D95DA-BA55-FD29-6D56-15178C33EE7A}"/>
                </a:ext>
              </a:extLst>
            </p:cNvPr>
            <p:cNvSpPr/>
            <p:nvPr/>
          </p:nvSpPr>
          <p:spPr>
            <a:xfrm>
              <a:off x="611188" y="4036375"/>
              <a:ext cx="849600" cy="940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rPr>
                <a:t>3. </a:t>
              </a:r>
            </a:p>
          </p:txBody>
        </p:sp>
        <p:sp>
          <p:nvSpPr>
            <p:cNvPr id="13" name="Rectangle 12">
              <a:extLst>
                <a:ext uri="{FF2B5EF4-FFF2-40B4-BE49-F238E27FC236}">
                  <a16:creationId xmlns:a16="http://schemas.microsoft.com/office/drawing/2014/main" id="{562AD0FD-CC66-8B48-0D3C-FBAC2B7B32D1}"/>
                </a:ext>
              </a:extLst>
            </p:cNvPr>
            <p:cNvSpPr/>
            <p:nvPr/>
          </p:nvSpPr>
          <p:spPr>
            <a:xfrm>
              <a:off x="1529986" y="4044880"/>
              <a:ext cx="9800163" cy="944563"/>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chemeClr val="tx2"/>
                  </a:solidFill>
                  <a:effectLst/>
                  <a:latin typeface="Verdana" panose="020B0604030504040204" pitchFamily="34" charset="0"/>
                  <a:ea typeface="Verdana" panose="020B0604030504040204" pitchFamily="34" charset="0"/>
                  <a:cs typeface="Verdana" panose="020B0604030504040204" pitchFamily="34" charset="0"/>
                </a:rPr>
                <a:t>Assess the levels of customer satisfaction in relation to company responses to sewer flooding incidents, and the reasons for this. </a:t>
              </a:r>
            </a:p>
          </p:txBody>
        </p:sp>
      </p:grpSp>
      <p:grpSp>
        <p:nvGrpSpPr>
          <p:cNvPr id="16" name="Group 15">
            <a:extLst>
              <a:ext uri="{FF2B5EF4-FFF2-40B4-BE49-F238E27FC236}">
                <a16:creationId xmlns:a16="http://schemas.microsoft.com/office/drawing/2014/main" id="{141FBE3C-C192-B6D4-5293-49BF83F52491}"/>
              </a:ext>
            </a:extLst>
          </p:cNvPr>
          <p:cNvGrpSpPr/>
          <p:nvPr/>
        </p:nvGrpSpPr>
        <p:grpSpPr>
          <a:xfrm>
            <a:off x="611188" y="5551245"/>
            <a:ext cx="10718962" cy="965682"/>
            <a:chOff x="611188" y="5322642"/>
            <a:chExt cx="10718962" cy="965682"/>
          </a:xfrm>
        </p:grpSpPr>
        <p:sp>
          <p:nvSpPr>
            <p:cNvPr id="14" name="Rectangle 13">
              <a:extLst>
                <a:ext uri="{FF2B5EF4-FFF2-40B4-BE49-F238E27FC236}">
                  <a16:creationId xmlns:a16="http://schemas.microsoft.com/office/drawing/2014/main" id="{7D78C146-2157-903C-F8F5-A90724573A8A}"/>
                </a:ext>
              </a:extLst>
            </p:cNvPr>
            <p:cNvSpPr/>
            <p:nvPr/>
          </p:nvSpPr>
          <p:spPr>
            <a:xfrm>
              <a:off x="611188" y="5322642"/>
              <a:ext cx="849600" cy="960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rPr>
                <a:t>4. </a:t>
              </a:r>
            </a:p>
          </p:txBody>
        </p:sp>
        <p:sp>
          <p:nvSpPr>
            <p:cNvPr id="15" name="Rectangle 14">
              <a:extLst>
                <a:ext uri="{FF2B5EF4-FFF2-40B4-BE49-F238E27FC236}">
                  <a16:creationId xmlns:a16="http://schemas.microsoft.com/office/drawing/2014/main" id="{DBBAE418-0E0F-0CA7-A906-D72A1F9E9B21}"/>
                </a:ext>
              </a:extLst>
            </p:cNvPr>
            <p:cNvSpPr/>
            <p:nvPr/>
          </p:nvSpPr>
          <p:spPr>
            <a:xfrm>
              <a:off x="1529987" y="5343761"/>
              <a:ext cx="9800163" cy="944563"/>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chemeClr val="tx2"/>
                  </a:solidFill>
                  <a:effectLst/>
                  <a:latin typeface="Verdana" panose="020B0604030504040204" pitchFamily="34" charset="0"/>
                  <a:ea typeface="Verdana" panose="020B0604030504040204" pitchFamily="34" charset="0"/>
                  <a:cs typeface="Verdana" panose="020B0604030504040204" pitchFamily="34" charset="0"/>
                </a:rPr>
                <a:t>Identify good and bad practice, and how this has changed since the first wave of sewer flooding in homes research. </a:t>
              </a:r>
            </a:p>
          </p:txBody>
        </p:sp>
      </p:grpSp>
      <p:sp>
        <p:nvSpPr>
          <p:cNvPr id="17" name="TextBox 16">
            <a:extLst>
              <a:ext uri="{FF2B5EF4-FFF2-40B4-BE49-F238E27FC236}">
                <a16:creationId xmlns:a16="http://schemas.microsoft.com/office/drawing/2014/main" id="{64916651-9478-2617-5376-71AE4ADD77A2}"/>
              </a:ext>
            </a:extLst>
          </p:cNvPr>
          <p:cNvSpPr txBox="1"/>
          <p:nvPr/>
        </p:nvSpPr>
        <p:spPr>
          <a:xfrm>
            <a:off x="619203" y="1720210"/>
            <a:ext cx="10335985" cy="474889"/>
          </a:xfrm>
          <a:prstGeom prst="rect">
            <a:avLst/>
          </a:prstGeom>
          <a:noFill/>
        </p:spPr>
        <p:txBody>
          <a:bodyPr wrap="square" lIns="0" tIns="0" rIns="0" bIns="0" rtlCol="0" anchor="t">
            <a:noAutofit/>
          </a:bodyPr>
          <a:lstStyle/>
          <a:p>
            <a:pPr algn="l"/>
            <a:r>
              <a:rPr lang="en-US" sz="1400">
                <a:solidFill>
                  <a:schemeClr val="tx2"/>
                </a:solidFill>
              </a:rPr>
              <a:t>Ofwat and CCW had the following objectives for this piece of work:</a:t>
            </a:r>
          </a:p>
        </p:txBody>
      </p:sp>
    </p:spTree>
    <p:extLst>
      <p:ext uri="{BB962C8B-B14F-4D97-AF65-F5344CB8AC3E}">
        <p14:creationId xmlns:p14="http://schemas.microsoft.com/office/powerpoint/2010/main" val="193545034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BF026C6-3EAB-C518-20B2-C10B2B6C239D}"/>
              </a:ext>
            </a:extLst>
          </p:cNvPr>
          <p:cNvSpPr>
            <a:spLocks noGrp="1"/>
          </p:cNvSpPr>
          <p:nvPr>
            <p:ph type="sldNum" sz="quarter" idx="12"/>
          </p:nvPr>
        </p:nvSpPr>
        <p:spPr/>
        <p:txBody>
          <a:bodyPr/>
          <a:lstStyle/>
          <a:p>
            <a:fld id="{CBA53E11-492D-48B3-9F9B-09541CA2A39A}" type="slidenum">
              <a:rPr lang="en-GB" smtClean="0"/>
              <a:t>50</a:t>
            </a:fld>
            <a:endParaRPr lang="en-GB"/>
          </a:p>
        </p:txBody>
      </p:sp>
      <p:sp>
        <p:nvSpPr>
          <p:cNvPr id="11" name="Rectangular Callout 10">
            <a:extLst>
              <a:ext uri="{FF2B5EF4-FFF2-40B4-BE49-F238E27FC236}">
                <a16:creationId xmlns:a16="http://schemas.microsoft.com/office/drawing/2014/main" id="{5D944298-C514-7EE3-2A66-AF5B73412035}"/>
              </a:ext>
            </a:extLst>
          </p:cNvPr>
          <p:cNvSpPr/>
          <p:nvPr/>
        </p:nvSpPr>
        <p:spPr>
          <a:xfrm>
            <a:off x="1111405" y="281904"/>
            <a:ext cx="5575610" cy="1770875"/>
          </a:xfrm>
          <a:prstGeom prst="wedgeRectCallout">
            <a:avLst>
              <a:gd name="adj1" fmla="val -36318"/>
              <a:gd name="adj2" fmla="val 68910"/>
            </a:avLst>
          </a:prstGeom>
          <a:solidFill>
            <a:srgbClr val="F5F5F5"/>
          </a:solid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a:t>
            </a:r>
            <a:r>
              <a:rPr lang="en-US" sz="1200" b="1" i="1">
                <a:solidFill>
                  <a:schemeClr val="tx2"/>
                </a:solidFill>
              </a:rPr>
              <a:t>It’s not resolution if they just try to keep me quiet</a:t>
            </a:r>
            <a:r>
              <a:rPr lang="en-US" sz="1200" i="1">
                <a:solidFill>
                  <a:schemeClr val="tx2"/>
                </a:solidFill>
              </a:rPr>
              <a:t>… Resolution would be liaising with the highway to find out the real problem…”</a:t>
            </a:r>
          </a:p>
          <a:p>
            <a:pPr algn="ctr"/>
            <a:r>
              <a:rPr lang="en-US" sz="1200" b="1" i="1">
                <a:solidFill>
                  <a:schemeClr val="tx2"/>
                </a:solidFill>
              </a:rPr>
              <a:t> </a:t>
            </a:r>
            <a:endParaRPr lang="en-US" sz="1200" i="1">
              <a:solidFill>
                <a:schemeClr val="tx2"/>
              </a:solidFill>
            </a:endParaRPr>
          </a:p>
          <a:p>
            <a:pPr algn="r"/>
            <a:r>
              <a:rPr lang="en-US" sz="1200">
                <a:solidFill>
                  <a:schemeClr val="tx2"/>
                </a:solidFill>
              </a:rPr>
              <a:t>Multiple incidents, external, medium severity</a:t>
            </a:r>
          </a:p>
        </p:txBody>
      </p:sp>
      <p:sp>
        <p:nvSpPr>
          <p:cNvPr id="12" name="Rectangular Callout 11">
            <a:extLst>
              <a:ext uri="{FF2B5EF4-FFF2-40B4-BE49-F238E27FC236}">
                <a16:creationId xmlns:a16="http://schemas.microsoft.com/office/drawing/2014/main" id="{8653016A-D2D4-C2DC-2BE7-7F14F66D2514}"/>
              </a:ext>
            </a:extLst>
          </p:cNvPr>
          <p:cNvSpPr/>
          <p:nvPr/>
        </p:nvSpPr>
        <p:spPr>
          <a:xfrm flipH="1">
            <a:off x="2157512" y="2354048"/>
            <a:ext cx="5575610" cy="1682845"/>
          </a:xfrm>
          <a:prstGeom prst="wedgeRectCallout">
            <a:avLst>
              <a:gd name="adj1" fmla="val -39134"/>
              <a:gd name="adj2" fmla="val 70192"/>
            </a:avLst>
          </a:prstGeom>
          <a:solidFill>
            <a:srgbClr val="F5F5F5"/>
          </a:solid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“I don't think they've done enough. They put cameras down and all that kind of stuff, but </a:t>
            </a:r>
            <a:r>
              <a:rPr lang="en-US" sz="1200" b="1" i="1">
                <a:solidFill>
                  <a:schemeClr val="tx2"/>
                </a:solidFill>
              </a:rPr>
              <a:t>I don't think they've done a proper thorough job on it to actually really address the issue</a:t>
            </a:r>
            <a:r>
              <a:rPr lang="en-US" sz="1200" i="1">
                <a:solidFill>
                  <a:schemeClr val="tx2"/>
                </a:solidFill>
              </a:rPr>
              <a:t>." </a:t>
            </a:r>
          </a:p>
          <a:p>
            <a:pPr algn="ctr"/>
            <a:endParaRPr lang="en-US" sz="1200" i="1">
              <a:solidFill>
                <a:schemeClr val="tx2"/>
              </a:solidFill>
            </a:endParaRPr>
          </a:p>
          <a:p>
            <a:pPr algn="r"/>
            <a:r>
              <a:rPr lang="en-US" sz="1200">
                <a:solidFill>
                  <a:schemeClr val="tx2"/>
                </a:solidFill>
              </a:rPr>
              <a:t>Multiple incidents, external, very high severity</a:t>
            </a:r>
          </a:p>
        </p:txBody>
      </p:sp>
      <p:sp>
        <p:nvSpPr>
          <p:cNvPr id="13" name="Rectangular Callout 12">
            <a:extLst>
              <a:ext uri="{FF2B5EF4-FFF2-40B4-BE49-F238E27FC236}">
                <a16:creationId xmlns:a16="http://schemas.microsoft.com/office/drawing/2014/main" id="{8143E6A6-596B-E75C-7172-DC61906DDCBE}"/>
              </a:ext>
            </a:extLst>
          </p:cNvPr>
          <p:cNvSpPr/>
          <p:nvPr/>
        </p:nvSpPr>
        <p:spPr>
          <a:xfrm>
            <a:off x="1111405" y="4503952"/>
            <a:ext cx="5400907" cy="1682845"/>
          </a:xfrm>
          <a:prstGeom prst="wedgeRectCallout">
            <a:avLst>
              <a:gd name="adj1" fmla="val -36318"/>
              <a:gd name="adj2" fmla="val 68910"/>
            </a:avLst>
          </a:prstGeom>
          <a:solidFill>
            <a:srgbClr val="F5F5F5"/>
          </a:solid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"You feel like they think that you're making it up, or you're trying to drag it out. And </a:t>
            </a:r>
            <a:r>
              <a:rPr lang="en-US" sz="1200" b="1" i="1">
                <a:solidFill>
                  <a:schemeClr val="tx2"/>
                </a:solidFill>
              </a:rPr>
              <a:t>there's nothing we want more than to have this issue finished so that we can just move on</a:t>
            </a:r>
            <a:r>
              <a:rPr lang="en-US" sz="1200" i="1">
                <a:solidFill>
                  <a:schemeClr val="tx2"/>
                </a:solidFill>
              </a:rPr>
              <a:t>.”</a:t>
            </a:r>
          </a:p>
          <a:p>
            <a:pPr algn="ctr"/>
            <a:endParaRPr lang="en-US" sz="1200" i="1">
              <a:solidFill>
                <a:schemeClr val="tx2"/>
              </a:solidFill>
            </a:endParaRPr>
          </a:p>
          <a:p>
            <a:pPr algn="r"/>
            <a:r>
              <a:rPr lang="en-US" sz="1200">
                <a:solidFill>
                  <a:schemeClr val="tx2"/>
                </a:solidFill>
              </a:rPr>
              <a:t>Single incident, internal, high severity</a:t>
            </a:r>
          </a:p>
        </p:txBody>
      </p:sp>
      <p:sp>
        <p:nvSpPr>
          <p:cNvPr id="3" name="Rectangle 2">
            <a:extLst>
              <a:ext uri="{FF2B5EF4-FFF2-40B4-BE49-F238E27FC236}">
                <a16:creationId xmlns:a16="http://schemas.microsoft.com/office/drawing/2014/main" id="{599DFBCC-DBE4-BDAC-8FF4-06661B3D30E8}"/>
              </a:ext>
            </a:extLst>
          </p:cNvPr>
          <p:cNvSpPr/>
          <p:nvPr/>
        </p:nvSpPr>
        <p:spPr>
          <a:xfrm>
            <a:off x="-13100" y="0"/>
            <a:ext cx="457193"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Resolution</a:t>
            </a:r>
          </a:p>
        </p:txBody>
      </p:sp>
      <p:sp>
        <p:nvSpPr>
          <p:cNvPr id="7" name="Rectangle 6">
            <a:extLst>
              <a:ext uri="{FF2B5EF4-FFF2-40B4-BE49-F238E27FC236}">
                <a16:creationId xmlns:a16="http://schemas.microsoft.com/office/drawing/2014/main" id="{30449B78-4A6C-D93A-23BC-1206C4BC6D54}"/>
              </a:ext>
            </a:extLst>
          </p:cNvPr>
          <p:cNvSpPr/>
          <p:nvPr/>
        </p:nvSpPr>
        <p:spPr>
          <a:xfrm>
            <a:off x="7994747" y="2215227"/>
            <a:ext cx="3677267" cy="287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Multiple incidents, internal, high severity</a:t>
            </a:r>
          </a:p>
        </p:txBody>
      </p:sp>
      <p:sp>
        <p:nvSpPr>
          <p:cNvPr id="8" name="Rectangle 7">
            <a:extLst>
              <a:ext uri="{FF2B5EF4-FFF2-40B4-BE49-F238E27FC236}">
                <a16:creationId xmlns:a16="http://schemas.microsoft.com/office/drawing/2014/main" id="{8B350D01-9B10-B087-DEF5-07304706B6A4}"/>
              </a:ext>
            </a:extLst>
          </p:cNvPr>
          <p:cNvSpPr/>
          <p:nvPr/>
        </p:nvSpPr>
        <p:spPr>
          <a:xfrm>
            <a:off x="7977208" y="4167484"/>
            <a:ext cx="3677267" cy="287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Multiple incidents, external, medium severity</a:t>
            </a:r>
          </a:p>
        </p:txBody>
      </p:sp>
      <p:sp>
        <p:nvSpPr>
          <p:cNvPr id="10" name="Rectangle 9">
            <a:extLst>
              <a:ext uri="{FF2B5EF4-FFF2-40B4-BE49-F238E27FC236}">
                <a16:creationId xmlns:a16="http://schemas.microsoft.com/office/drawing/2014/main" id="{62BB9838-6AAC-E589-429B-64829E43D18A}"/>
              </a:ext>
            </a:extLst>
          </p:cNvPr>
          <p:cNvSpPr/>
          <p:nvPr/>
        </p:nvSpPr>
        <p:spPr>
          <a:xfrm>
            <a:off x="7994747" y="6119741"/>
            <a:ext cx="3677267" cy="287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Multiple incidents, internal, high severity</a:t>
            </a:r>
          </a:p>
        </p:txBody>
      </p:sp>
      <p:pic>
        <p:nvPicPr>
          <p:cNvPr id="14" name="Online Media 13" title="Resolution: Video 5">
            <a:hlinkClick r:id="" action="ppaction://media"/>
            <a:extLst>
              <a:ext uri="{FF2B5EF4-FFF2-40B4-BE49-F238E27FC236}">
                <a16:creationId xmlns:a16="http://schemas.microsoft.com/office/drawing/2014/main" id="{E36D559B-FFEF-B20F-BB1C-626D94BCEEE1}"/>
              </a:ext>
            </a:extLst>
          </p:cNvPr>
          <p:cNvPicPr>
            <a:picLocks noRot="1" noChangeAspect="1"/>
          </p:cNvPicPr>
          <p:nvPr>
            <a:videoFile r:link="rId1"/>
          </p:nvPr>
        </p:nvPicPr>
        <p:blipFill>
          <a:blip r:embed="rId5"/>
          <a:stretch>
            <a:fillRect/>
          </a:stretch>
        </p:blipFill>
        <p:spPr>
          <a:xfrm>
            <a:off x="8275077" y="481895"/>
            <a:ext cx="2943957" cy="1663335"/>
          </a:xfrm>
          <a:prstGeom prst="rect">
            <a:avLst/>
          </a:prstGeom>
        </p:spPr>
      </p:pic>
      <p:pic>
        <p:nvPicPr>
          <p:cNvPr id="15" name="Online Media 14" title="Resolution: Video 7">
            <a:hlinkClick r:id="" action="ppaction://media"/>
            <a:extLst>
              <a:ext uri="{FF2B5EF4-FFF2-40B4-BE49-F238E27FC236}">
                <a16:creationId xmlns:a16="http://schemas.microsoft.com/office/drawing/2014/main" id="{9F9234D1-4706-6B56-76B0-B7E9429859F8}"/>
              </a:ext>
            </a:extLst>
          </p:cNvPr>
          <p:cNvPicPr>
            <a:picLocks noRot="1" noChangeAspect="1"/>
          </p:cNvPicPr>
          <p:nvPr>
            <a:videoFile r:link="rId2"/>
          </p:nvPr>
        </p:nvPicPr>
        <p:blipFill>
          <a:blip r:embed="rId6"/>
          <a:stretch>
            <a:fillRect/>
          </a:stretch>
        </p:blipFill>
        <p:spPr>
          <a:xfrm>
            <a:off x="8448813" y="4503952"/>
            <a:ext cx="2734056" cy="1544742"/>
          </a:xfrm>
          <a:prstGeom prst="rect">
            <a:avLst/>
          </a:prstGeom>
        </p:spPr>
      </p:pic>
      <p:pic>
        <p:nvPicPr>
          <p:cNvPr id="18" name="Online Media 17" title="Resolution: Video 6">
            <a:hlinkClick r:id="" action="ppaction://media"/>
            <a:extLst>
              <a:ext uri="{FF2B5EF4-FFF2-40B4-BE49-F238E27FC236}">
                <a16:creationId xmlns:a16="http://schemas.microsoft.com/office/drawing/2014/main" id="{FF641461-9CD9-E856-97D8-CC4FEA4EE778}"/>
              </a:ext>
            </a:extLst>
          </p:cNvPr>
          <p:cNvPicPr>
            <a:picLocks noRot="1" noChangeAspect="1"/>
          </p:cNvPicPr>
          <p:nvPr>
            <a:videoFile r:link="rId3"/>
          </p:nvPr>
        </p:nvPicPr>
        <p:blipFill>
          <a:blip r:embed="rId7"/>
          <a:stretch>
            <a:fillRect/>
          </a:stretch>
        </p:blipFill>
        <p:spPr>
          <a:xfrm>
            <a:off x="8397991" y="2573594"/>
            <a:ext cx="2784878" cy="1573457"/>
          </a:xfrm>
          <a:prstGeom prst="rect">
            <a:avLst/>
          </a:prstGeom>
        </p:spPr>
      </p:pic>
    </p:spTree>
    <p:extLst>
      <p:ext uri="{BB962C8B-B14F-4D97-AF65-F5344CB8AC3E}">
        <p14:creationId xmlns:p14="http://schemas.microsoft.com/office/powerpoint/2010/main" val="3797391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4"/>
                </p:tgtEl>
              </p:cMediaNode>
            </p:video>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4"/>
                                        </p:tgtEl>
                                      </p:cBhvr>
                                    </p:cmd>
                                  </p:childTnLst>
                                </p:cTn>
                              </p:par>
                            </p:childTnLst>
                          </p:cTn>
                        </p:par>
                      </p:childTnLst>
                    </p:cTn>
                  </p:par>
                </p:childTnLst>
              </p:cTn>
              <p:nextCondLst>
                <p:cond evt="onClick" delay="0">
                  <p:tgtEl>
                    <p:spTgt spid="14"/>
                  </p:tgtEl>
                </p:cond>
              </p:nextCondLst>
            </p:seq>
            <p:video>
              <p:cMediaNode vol="80000">
                <p:cTn id="21" fill="hold" display="0">
                  <p:stCondLst>
                    <p:cond delay="indefinite"/>
                  </p:stCondLst>
                </p:cTn>
                <p:tgtEl>
                  <p:spTgt spid="15"/>
                </p:tgtEl>
              </p:cMediaNode>
            </p:video>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5"/>
                                        </p:tgtEl>
                                      </p:cBhvr>
                                    </p:cmd>
                                  </p:childTnLst>
                                </p:cTn>
                              </p:par>
                            </p:childTnLst>
                          </p:cTn>
                        </p:par>
                      </p:childTnLst>
                    </p:cTn>
                  </p:par>
                </p:childTnLst>
              </p:cTn>
              <p:nextCondLst>
                <p:cond evt="onClick" delay="0">
                  <p:tgtEl>
                    <p:spTgt spid="15"/>
                  </p:tgtEl>
                </p:cond>
              </p:nextCondLst>
            </p:seq>
            <p:video>
              <p:cMediaNode vol="80000">
                <p:cTn id="27" fill="hold" display="0">
                  <p:stCondLst>
                    <p:cond delay="indefinite"/>
                  </p:stCondLst>
                </p:cTn>
                <p:tgtEl>
                  <p:spTgt spid="18"/>
                </p:tgtEl>
              </p:cMediaNode>
            </p:video>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looded basement">
            <a:extLst>
              <a:ext uri="{FF2B5EF4-FFF2-40B4-BE49-F238E27FC236}">
                <a16:creationId xmlns:a16="http://schemas.microsoft.com/office/drawing/2014/main" id="{35A0C294-E729-53FB-275B-DAB53815F759}"/>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30666" r="14905"/>
          <a:stretch/>
        </p:blipFill>
        <p:spPr>
          <a:xfrm>
            <a:off x="6581805" y="-34918"/>
            <a:ext cx="5635691" cy="6884153"/>
          </a:xfrm>
          <a:prstGeom prst="rect">
            <a:avLst/>
          </a:prstGeom>
        </p:spPr>
      </p:pic>
      <p:sp>
        <p:nvSpPr>
          <p:cNvPr id="6" name="Slide Number Placeholder 5">
            <a:extLst>
              <a:ext uri="{FF2B5EF4-FFF2-40B4-BE49-F238E27FC236}">
                <a16:creationId xmlns:a16="http://schemas.microsoft.com/office/drawing/2014/main" id="{B15E97DE-FB93-53B1-D8EE-F571DACBFF2E}"/>
              </a:ext>
            </a:extLst>
          </p:cNvPr>
          <p:cNvSpPr>
            <a:spLocks noGrp="1"/>
          </p:cNvSpPr>
          <p:nvPr>
            <p:ph type="sldNum" sz="quarter" idx="12"/>
          </p:nvPr>
        </p:nvSpPr>
        <p:spPr/>
        <p:txBody>
          <a:bodyPr/>
          <a:lstStyle/>
          <a:p>
            <a:fld id="{CBA53E11-492D-48B3-9F9B-09541CA2A39A}" type="slidenum">
              <a:rPr lang="en-GB" smtClean="0"/>
              <a:t>51</a:t>
            </a:fld>
            <a:endParaRPr lang="en-GB"/>
          </a:p>
        </p:txBody>
      </p:sp>
      <p:sp>
        <p:nvSpPr>
          <p:cNvPr id="17" name="TextBox 16">
            <a:extLst>
              <a:ext uri="{FF2B5EF4-FFF2-40B4-BE49-F238E27FC236}">
                <a16:creationId xmlns:a16="http://schemas.microsoft.com/office/drawing/2014/main" id="{B9A292DB-95BF-E2D0-4584-AE4FFFFAA0CA}"/>
              </a:ext>
            </a:extLst>
          </p:cNvPr>
          <p:cNvSpPr txBox="1"/>
          <p:nvPr/>
        </p:nvSpPr>
        <p:spPr>
          <a:xfrm>
            <a:off x="487680" y="6501236"/>
            <a:ext cx="8066314" cy="261610"/>
          </a:xfrm>
          <a:prstGeom prst="rect">
            <a:avLst/>
          </a:prstGeom>
          <a:noFill/>
        </p:spPr>
        <p:txBody>
          <a:bodyPr wrap="square" rtlCol="0">
            <a:spAutoFit/>
          </a:bodyPr>
          <a:lstStyle/>
          <a:p>
            <a:r>
              <a:rPr lang="en-US" sz="1050" i="1">
                <a:solidFill>
                  <a:schemeClr val="tx2"/>
                </a:solidFill>
              </a:rPr>
              <a:t>*Names have been changed to protect anonymity. </a:t>
            </a:r>
          </a:p>
        </p:txBody>
      </p:sp>
      <p:sp>
        <p:nvSpPr>
          <p:cNvPr id="10" name="Rectangle 9">
            <a:extLst>
              <a:ext uri="{FF2B5EF4-FFF2-40B4-BE49-F238E27FC236}">
                <a16:creationId xmlns:a16="http://schemas.microsoft.com/office/drawing/2014/main" id="{D6927004-9365-F8B8-06D7-D41183F2723F}"/>
              </a:ext>
            </a:extLst>
          </p:cNvPr>
          <p:cNvSpPr/>
          <p:nvPr/>
        </p:nvSpPr>
        <p:spPr>
          <a:xfrm>
            <a:off x="611188" y="604847"/>
            <a:ext cx="5825716" cy="76994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*Steven </a:t>
            </a:r>
            <a:r>
              <a:rPr lang="en-US" sz="1200">
                <a:solidFill>
                  <a:schemeClr val="tx2"/>
                </a:solidFill>
              </a:rPr>
              <a:t>lives with his wife and two daughters aged 11 and 13. He has experienced multiple internal flooding incidents since he bought his house in 2016.</a:t>
            </a:r>
          </a:p>
        </p:txBody>
      </p:sp>
      <p:sp>
        <p:nvSpPr>
          <p:cNvPr id="18" name="TextBox 17">
            <a:extLst>
              <a:ext uri="{FF2B5EF4-FFF2-40B4-BE49-F238E27FC236}">
                <a16:creationId xmlns:a16="http://schemas.microsoft.com/office/drawing/2014/main" id="{0D4D4900-5EF5-31C7-80DA-E74D688878A5}"/>
              </a:ext>
            </a:extLst>
          </p:cNvPr>
          <p:cNvSpPr txBox="1"/>
          <p:nvPr/>
        </p:nvSpPr>
        <p:spPr>
          <a:xfrm>
            <a:off x="611188" y="1407907"/>
            <a:ext cx="5129212" cy="2123658"/>
          </a:xfrm>
          <a:prstGeom prst="rect">
            <a:avLst/>
          </a:prstGeom>
          <a:noFill/>
        </p:spPr>
        <p:txBody>
          <a:bodyPr wrap="square">
            <a:spAutoFit/>
          </a:bodyPr>
          <a:lstStyle/>
          <a:p>
            <a:r>
              <a:rPr lang="en-US" sz="1200">
                <a:solidFill>
                  <a:schemeClr val="tx2"/>
                </a:solidFill>
              </a:rPr>
              <a:t>Steven first noticed the flooding in his basement shortly after he bought his house. After </a:t>
            </a:r>
            <a:r>
              <a:rPr lang="en-US" sz="1200" err="1">
                <a:solidFill>
                  <a:schemeClr val="tx2"/>
                </a:solidFill>
              </a:rPr>
              <a:t>realising</a:t>
            </a:r>
            <a:r>
              <a:rPr lang="en-US" sz="1200">
                <a:solidFill>
                  <a:schemeClr val="tx2"/>
                </a:solidFill>
              </a:rPr>
              <a:t> the flooding was sewer water rather than freshwater </a:t>
            </a:r>
            <a:r>
              <a:rPr lang="en-US" sz="1200" b="1">
                <a:solidFill>
                  <a:schemeClr val="tx2"/>
                </a:solidFill>
              </a:rPr>
              <a:t>he reported the issue to his wastewater company, </a:t>
            </a:r>
            <a:r>
              <a:rPr lang="en-US" sz="1200">
                <a:solidFill>
                  <a:schemeClr val="tx2"/>
                </a:solidFill>
              </a:rPr>
              <a:t>who came out to investigate. </a:t>
            </a:r>
          </a:p>
          <a:p>
            <a:endParaRPr lang="en-US" sz="1200">
              <a:solidFill>
                <a:schemeClr val="tx2"/>
              </a:solidFill>
            </a:endParaRPr>
          </a:p>
          <a:p>
            <a:r>
              <a:rPr lang="en-US" sz="1200">
                <a:solidFill>
                  <a:schemeClr val="tx2"/>
                </a:solidFill>
              </a:rPr>
              <a:t>Since then he has experienced a couple of flooding incidents each year, usually around times of heavy rainfall. He has started </a:t>
            </a:r>
            <a:r>
              <a:rPr lang="en-US" sz="1200" b="1">
                <a:solidFill>
                  <a:schemeClr val="tx2"/>
                </a:solidFill>
              </a:rPr>
              <a:t>pushing hard on his wastewater company to fix the issue, but has made little movement towards resolution</a:t>
            </a:r>
            <a:r>
              <a:rPr lang="en-US" sz="1200">
                <a:solidFill>
                  <a:schemeClr val="tx2"/>
                </a:solidFill>
              </a:rPr>
              <a:t>:</a:t>
            </a:r>
          </a:p>
          <a:p>
            <a:endParaRPr lang="en-US" sz="1200">
              <a:solidFill>
                <a:schemeClr val="tx2"/>
              </a:solidFill>
            </a:endParaRPr>
          </a:p>
        </p:txBody>
      </p:sp>
      <p:sp>
        <p:nvSpPr>
          <p:cNvPr id="20" name="Rounded Rectangle 19">
            <a:extLst>
              <a:ext uri="{FF2B5EF4-FFF2-40B4-BE49-F238E27FC236}">
                <a16:creationId xmlns:a16="http://schemas.microsoft.com/office/drawing/2014/main" id="{8D8B0C83-7BB8-E3CC-B5E5-38DFEE84FBFA}"/>
              </a:ext>
            </a:extLst>
          </p:cNvPr>
          <p:cNvSpPr/>
          <p:nvPr/>
        </p:nvSpPr>
        <p:spPr>
          <a:xfrm>
            <a:off x="686886" y="3394083"/>
            <a:ext cx="5242019" cy="66862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Steven has constantly had to chase his wastewater company for updates on his situation, </a:t>
            </a:r>
            <a:r>
              <a:rPr lang="en-US" sz="1200" b="1">
                <a:solidFill>
                  <a:schemeClr val="tx2"/>
                </a:solidFill>
              </a:rPr>
              <a:t>often emailing multiple times in a row before receiving a response</a:t>
            </a:r>
            <a:r>
              <a:rPr lang="en-US" sz="1200">
                <a:solidFill>
                  <a:schemeClr val="tx2"/>
                </a:solidFill>
              </a:rPr>
              <a:t>. </a:t>
            </a:r>
          </a:p>
        </p:txBody>
      </p:sp>
      <p:sp>
        <p:nvSpPr>
          <p:cNvPr id="22" name="Rounded Rectangle 21">
            <a:extLst>
              <a:ext uri="{FF2B5EF4-FFF2-40B4-BE49-F238E27FC236}">
                <a16:creationId xmlns:a16="http://schemas.microsoft.com/office/drawing/2014/main" id="{64AB266C-1BB6-BC27-017C-9E0C0E8B3D4C}"/>
              </a:ext>
            </a:extLst>
          </p:cNvPr>
          <p:cNvSpPr/>
          <p:nvPr/>
        </p:nvSpPr>
        <p:spPr>
          <a:xfrm>
            <a:off x="686886" y="4911859"/>
            <a:ext cx="5242019" cy="66862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After continuing to put pressure on his wastewater company to fix his issue, he received an email to tell him they will </a:t>
            </a:r>
            <a:r>
              <a:rPr lang="en-US" sz="1200" b="1">
                <a:solidFill>
                  <a:schemeClr val="tx2"/>
                </a:solidFill>
              </a:rPr>
              <a:t>no longer respond to any communications about his case.</a:t>
            </a:r>
          </a:p>
        </p:txBody>
      </p:sp>
      <p:sp>
        <p:nvSpPr>
          <p:cNvPr id="24" name="Rounded Rectangle 23">
            <a:extLst>
              <a:ext uri="{FF2B5EF4-FFF2-40B4-BE49-F238E27FC236}">
                <a16:creationId xmlns:a16="http://schemas.microsoft.com/office/drawing/2014/main" id="{C90BF1F7-0545-233F-61A2-C20815E81D79}"/>
              </a:ext>
            </a:extLst>
          </p:cNvPr>
          <p:cNvSpPr/>
          <p:nvPr/>
        </p:nvSpPr>
        <p:spPr>
          <a:xfrm>
            <a:off x="686886" y="4152971"/>
            <a:ext cx="5242019" cy="66862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He is highly concerned about whether he will be able to sell his house down the line if his issue is not resolved. He feels that his wastewater company has </a:t>
            </a:r>
            <a:r>
              <a:rPr lang="en-US" sz="1200" b="1">
                <a:solidFill>
                  <a:schemeClr val="tx2"/>
                </a:solidFill>
              </a:rPr>
              <a:t>no sympathy for his situation</a:t>
            </a:r>
            <a:r>
              <a:rPr lang="en-US" sz="1200">
                <a:solidFill>
                  <a:schemeClr val="tx2"/>
                </a:solidFill>
              </a:rPr>
              <a:t>.</a:t>
            </a:r>
          </a:p>
        </p:txBody>
      </p:sp>
      <p:sp>
        <p:nvSpPr>
          <p:cNvPr id="26" name="Rounded Rectangle 25">
            <a:extLst>
              <a:ext uri="{FF2B5EF4-FFF2-40B4-BE49-F238E27FC236}">
                <a16:creationId xmlns:a16="http://schemas.microsoft.com/office/drawing/2014/main" id="{4D568611-C5D7-6686-3610-9CFFC6F56B1A}"/>
              </a:ext>
            </a:extLst>
          </p:cNvPr>
          <p:cNvSpPr/>
          <p:nvPr/>
        </p:nvSpPr>
        <p:spPr>
          <a:xfrm>
            <a:off x="686886" y="5671039"/>
            <a:ext cx="5242019" cy="66862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Having received financial payment once, he has otherwise been told he is </a:t>
            </a:r>
            <a:r>
              <a:rPr lang="en-US" sz="1200" b="1">
                <a:solidFill>
                  <a:schemeClr val="tx2"/>
                </a:solidFill>
              </a:rPr>
              <a:t>not eligible for further payment.</a:t>
            </a:r>
          </a:p>
        </p:txBody>
      </p:sp>
      <p:sp>
        <p:nvSpPr>
          <p:cNvPr id="11" name="Rounded Rectangular Callout 10">
            <a:extLst>
              <a:ext uri="{FF2B5EF4-FFF2-40B4-BE49-F238E27FC236}">
                <a16:creationId xmlns:a16="http://schemas.microsoft.com/office/drawing/2014/main" id="{2CA0E4BF-2A7F-59B3-1B4F-9D46837001C7}"/>
              </a:ext>
            </a:extLst>
          </p:cNvPr>
          <p:cNvSpPr/>
          <p:nvPr/>
        </p:nvSpPr>
        <p:spPr>
          <a:xfrm flipH="1">
            <a:off x="6854516" y="3926638"/>
            <a:ext cx="5090268" cy="1527909"/>
          </a:xfrm>
          <a:prstGeom prst="wedgeRoundRectCallo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“They sent me an email that said ‘As we've answered all your concerns, you've reached the end of our complaints process. </a:t>
            </a:r>
            <a:r>
              <a:rPr lang="en-US" sz="1200" b="1" i="1">
                <a:solidFill>
                  <a:schemeClr val="tx2"/>
                </a:solidFill>
              </a:rPr>
              <a:t>If you contact us again about our mitigation against flooding incidents around your property, we won't reply, as there's nothing further, we can add’. </a:t>
            </a:r>
            <a:r>
              <a:rPr lang="en-US" sz="1200" i="1">
                <a:solidFill>
                  <a:schemeClr val="tx2"/>
                </a:solidFill>
              </a:rPr>
              <a:t>So I responded saying no, you’ve not, but then they’ve ignored that.”</a:t>
            </a:r>
          </a:p>
        </p:txBody>
      </p:sp>
      <p:sp>
        <p:nvSpPr>
          <p:cNvPr id="3" name="Rectangle 2">
            <a:extLst>
              <a:ext uri="{FF2B5EF4-FFF2-40B4-BE49-F238E27FC236}">
                <a16:creationId xmlns:a16="http://schemas.microsoft.com/office/drawing/2014/main" id="{603D7B28-A6C3-4A2C-4AC5-FBAA633C0627}"/>
              </a:ext>
            </a:extLst>
          </p:cNvPr>
          <p:cNvSpPr/>
          <p:nvPr/>
        </p:nvSpPr>
        <p:spPr>
          <a:xfrm>
            <a:off x="-13100" y="0"/>
            <a:ext cx="457193"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Resolution</a:t>
            </a:r>
          </a:p>
        </p:txBody>
      </p:sp>
      <p:sp>
        <p:nvSpPr>
          <p:cNvPr id="5" name="Rectangle 4">
            <a:extLst>
              <a:ext uri="{FF2B5EF4-FFF2-40B4-BE49-F238E27FC236}">
                <a16:creationId xmlns:a16="http://schemas.microsoft.com/office/drawing/2014/main" id="{6E4DFBD1-A733-5C5C-DAE2-F2ED28D1B242}"/>
              </a:ext>
            </a:extLst>
          </p:cNvPr>
          <p:cNvSpPr/>
          <p:nvPr/>
        </p:nvSpPr>
        <p:spPr>
          <a:xfrm>
            <a:off x="0" y="-16559"/>
            <a:ext cx="12192000" cy="3446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*Steven’s experience</a:t>
            </a:r>
            <a:endParaRPr lang="en-US" sz="1600">
              <a:solidFill>
                <a:schemeClr val="bg1"/>
              </a:solidFill>
            </a:endParaRPr>
          </a:p>
        </p:txBody>
      </p:sp>
    </p:spTree>
    <p:extLst>
      <p:ext uri="{BB962C8B-B14F-4D97-AF65-F5344CB8AC3E}">
        <p14:creationId xmlns:p14="http://schemas.microsoft.com/office/powerpoint/2010/main" val="398045262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F864-1E06-38D2-2ABD-C0347E52A5FB}"/>
              </a:ext>
            </a:extLst>
          </p:cNvPr>
          <p:cNvSpPr>
            <a:spLocks noGrp="1"/>
          </p:cNvSpPr>
          <p:nvPr>
            <p:ph type="title"/>
          </p:nvPr>
        </p:nvSpPr>
        <p:spPr/>
        <p:txBody>
          <a:bodyPr/>
          <a:lstStyle/>
          <a:p>
            <a:r>
              <a:rPr lang="en-US" sz="2800"/>
              <a:t>Customers want to see wastewater companies go further in providing a resolution post incident </a:t>
            </a:r>
          </a:p>
        </p:txBody>
      </p:sp>
      <p:sp>
        <p:nvSpPr>
          <p:cNvPr id="6" name="Slide Number Placeholder 5">
            <a:extLst>
              <a:ext uri="{FF2B5EF4-FFF2-40B4-BE49-F238E27FC236}">
                <a16:creationId xmlns:a16="http://schemas.microsoft.com/office/drawing/2014/main" id="{881546F1-CB79-6CC8-9721-08FEA98155D5}"/>
              </a:ext>
            </a:extLst>
          </p:cNvPr>
          <p:cNvSpPr>
            <a:spLocks noGrp="1"/>
          </p:cNvSpPr>
          <p:nvPr>
            <p:ph type="sldNum" sz="quarter" idx="12"/>
          </p:nvPr>
        </p:nvSpPr>
        <p:spPr/>
        <p:txBody>
          <a:bodyPr/>
          <a:lstStyle/>
          <a:p>
            <a:fld id="{CBA53E11-492D-48B3-9F9B-09541CA2A39A}" type="slidenum">
              <a:rPr lang="en-GB" smtClean="0"/>
              <a:t>52</a:t>
            </a:fld>
            <a:endParaRPr lang="en-GB"/>
          </a:p>
        </p:txBody>
      </p:sp>
      <p:sp>
        <p:nvSpPr>
          <p:cNvPr id="8" name="Rounded Rectangle 7">
            <a:extLst>
              <a:ext uri="{FF2B5EF4-FFF2-40B4-BE49-F238E27FC236}">
                <a16:creationId xmlns:a16="http://schemas.microsoft.com/office/drawing/2014/main" id="{9B3C6D54-A775-8E02-C56F-EAA99839C250}"/>
              </a:ext>
            </a:extLst>
          </p:cNvPr>
          <p:cNvSpPr/>
          <p:nvPr/>
        </p:nvSpPr>
        <p:spPr>
          <a:xfrm>
            <a:off x="1556800" y="2449081"/>
            <a:ext cx="10203516" cy="78149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Communicate transparently: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Where the cause of the flood may not be quick or even possible to fix, customers want clear, transparent and proactive communication from their </a:t>
            </a:r>
            <a:r>
              <a:rPr lang="en-US" sz="1200">
                <a:solidFill>
                  <a:schemeClr val="tx2"/>
                </a:solidFill>
              </a:rPr>
              <a:t>wastewater</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 company on any potential solutions and updates on progress, to be reassured that their problem is being addressed.</a:t>
            </a:r>
          </a:p>
        </p:txBody>
      </p:sp>
      <p:sp>
        <p:nvSpPr>
          <p:cNvPr id="9" name="Oval 8">
            <a:extLst>
              <a:ext uri="{FF2B5EF4-FFF2-40B4-BE49-F238E27FC236}">
                <a16:creationId xmlns:a16="http://schemas.microsoft.com/office/drawing/2014/main" id="{7456621E-18FB-21FA-39B4-90E9431600EB}"/>
              </a:ext>
            </a:extLst>
          </p:cNvPr>
          <p:cNvSpPr/>
          <p:nvPr/>
        </p:nvSpPr>
        <p:spPr>
          <a:xfrm>
            <a:off x="813706" y="2362063"/>
            <a:ext cx="841578" cy="8401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14" name="Rounded Rectangle 13">
            <a:extLst>
              <a:ext uri="{FF2B5EF4-FFF2-40B4-BE49-F238E27FC236}">
                <a16:creationId xmlns:a16="http://schemas.microsoft.com/office/drawing/2014/main" id="{D67DBE51-9788-0837-E413-117CCCC0583A}"/>
              </a:ext>
            </a:extLst>
          </p:cNvPr>
          <p:cNvSpPr/>
          <p:nvPr/>
        </p:nvSpPr>
        <p:spPr>
          <a:xfrm>
            <a:off x="1556800" y="3483632"/>
            <a:ext cx="10203516" cy="7814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  Offering support: </a:t>
            </a:r>
            <a:r>
              <a:rPr lang="en-US" sz="1200">
                <a:solidFill>
                  <a:schemeClr val="tx2"/>
                </a:solidFill>
              </a:rPr>
              <a:t>Particularly</a:t>
            </a:r>
            <a:r>
              <a:rPr lang="en-US" sz="1200" b="1">
                <a:solidFill>
                  <a:schemeClr val="tx2"/>
                </a:solidFill>
              </a:rPr>
              <a:t> </a:t>
            </a:r>
            <a:r>
              <a:rPr lang="en-US" sz="1200">
                <a:solidFill>
                  <a:schemeClr val="tx2"/>
                </a:solidFill>
              </a:rPr>
              <a:t>whilst the issue is being fixed, such as sandbags or dehumidifiers, to prevent or limit any further damage from occurring. </a:t>
            </a:r>
          </a:p>
        </p:txBody>
      </p:sp>
      <p:pic>
        <p:nvPicPr>
          <p:cNvPr id="16" name="Graphic 15" descr="Email with solid fill">
            <a:extLst>
              <a:ext uri="{FF2B5EF4-FFF2-40B4-BE49-F238E27FC236}">
                <a16:creationId xmlns:a16="http://schemas.microsoft.com/office/drawing/2014/main" id="{034EF92A-78D3-5DBE-B509-20C1E38010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618" y="2394880"/>
            <a:ext cx="663755" cy="663755"/>
          </a:xfrm>
          <a:prstGeom prst="rect">
            <a:avLst/>
          </a:prstGeom>
        </p:spPr>
      </p:pic>
      <p:sp>
        <p:nvSpPr>
          <p:cNvPr id="22" name="Rounded Rectangle 21">
            <a:extLst>
              <a:ext uri="{FF2B5EF4-FFF2-40B4-BE49-F238E27FC236}">
                <a16:creationId xmlns:a16="http://schemas.microsoft.com/office/drawing/2014/main" id="{EDDF6261-7ADC-D8FD-2ECE-B62E32F6DBBE}"/>
              </a:ext>
            </a:extLst>
          </p:cNvPr>
          <p:cNvSpPr/>
          <p:nvPr/>
        </p:nvSpPr>
        <p:spPr>
          <a:xfrm>
            <a:off x="1537638" y="4537328"/>
            <a:ext cx="10203516" cy="7814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 Broader preventative measures: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Customers perceive drainage systems in the UK as outdated and ineffective. They want to see their </a:t>
            </a:r>
            <a:r>
              <a:rPr lang="en-US" sz="1200">
                <a:solidFill>
                  <a:schemeClr val="tx2"/>
                </a:solidFill>
              </a:rPr>
              <a:t>wastewater</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 company considering long-term solutions for how sewer issues can be prevented across the UK in the future.</a:t>
            </a:r>
            <a:r>
              <a:rPr lang="en-US" sz="1200" b="1">
                <a:solidFill>
                  <a:schemeClr val="tx2"/>
                </a:solidFill>
              </a:rPr>
              <a:t> </a:t>
            </a:r>
            <a:endParaRPr lang="en-US" sz="1200">
              <a:solidFill>
                <a:schemeClr val="tx2"/>
              </a:solidFill>
            </a:endParaRPr>
          </a:p>
        </p:txBody>
      </p:sp>
      <p:sp>
        <p:nvSpPr>
          <p:cNvPr id="25" name="Oval 24">
            <a:extLst>
              <a:ext uri="{FF2B5EF4-FFF2-40B4-BE49-F238E27FC236}">
                <a16:creationId xmlns:a16="http://schemas.microsoft.com/office/drawing/2014/main" id="{0DFBBD22-AD4E-081A-C2D3-5A6DA45046B9}"/>
              </a:ext>
            </a:extLst>
          </p:cNvPr>
          <p:cNvSpPr/>
          <p:nvPr/>
        </p:nvSpPr>
        <p:spPr>
          <a:xfrm>
            <a:off x="813706" y="3461259"/>
            <a:ext cx="841578" cy="8401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26" name="Oval 25">
            <a:extLst>
              <a:ext uri="{FF2B5EF4-FFF2-40B4-BE49-F238E27FC236}">
                <a16:creationId xmlns:a16="http://schemas.microsoft.com/office/drawing/2014/main" id="{896D2993-9BCA-50FD-5B6F-D122770AEDA4}"/>
              </a:ext>
            </a:extLst>
          </p:cNvPr>
          <p:cNvSpPr/>
          <p:nvPr/>
        </p:nvSpPr>
        <p:spPr>
          <a:xfrm>
            <a:off x="794544" y="4521578"/>
            <a:ext cx="841578" cy="8401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343D116A-8612-58E6-DCA5-ED5C2D4C70D0}"/>
              </a:ext>
            </a:extLst>
          </p:cNvPr>
          <p:cNvPicPr>
            <a:picLocks noChangeAspect="1"/>
          </p:cNvPicPr>
          <p:nvPr/>
        </p:nvPicPr>
        <p:blipFill rotWithShape="1">
          <a:blip r:embed="rId4">
            <a:extLst>
              <a:ext uri="{28A0092B-C50C-407E-A947-70E740481C1C}">
                <a14:useLocalDpi xmlns:a14="http://schemas.microsoft.com/office/drawing/2010/main" val="0"/>
              </a:ext>
            </a:extLst>
          </a:blip>
          <a:srcRect b="15704"/>
          <a:stretch/>
        </p:blipFill>
        <p:spPr>
          <a:xfrm>
            <a:off x="770955" y="3427992"/>
            <a:ext cx="927080" cy="781494"/>
          </a:xfrm>
          <a:prstGeom prst="rect">
            <a:avLst/>
          </a:prstGeom>
        </p:spPr>
      </p:pic>
      <p:pic>
        <p:nvPicPr>
          <p:cNvPr id="32" name="Graphic 31" descr="No sign with solid fill">
            <a:extLst>
              <a:ext uri="{FF2B5EF4-FFF2-40B4-BE49-F238E27FC236}">
                <a16:creationId xmlns:a16="http://schemas.microsoft.com/office/drawing/2014/main" id="{24FEA61B-B26F-FD08-55B1-5C796529AD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780" y="4618086"/>
            <a:ext cx="647107" cy="647107"/>
          </a:xfrm>
          <a:prstGeom prst="rect">
            <a:avLst/>
          </a:prstGeom>
        </p:spPr>
      </p:pic>
      <p:sp>
        <p:nvSpPr>
          <p:cNvPr id="33" name="Rectangle 32">
            <a:extLst>
              <a:ext uri="{FF2B5EF4-FFF2-40B4-BE49-F238E27FC236}">
                <a16:creationId xmlns:a16="http://schemas.microsoft.com/office/drawing/2014/main" id="{98B529F5-F4AC-7913-B39D-365D1F23AA7F}"/>
              </a:ext>
            </a:extLst>
          </p:cNvPr>
          <p:cNvSpPr/>
          <p:nvPr/>
        </p:nvSpPr>
        <p:spPr>
          <a:xfrm>
            <a:off x="816955" y="1599242"/>
            <a:ext cx="10943361" cy="458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p>
            <a:pPr algn="ctr"/>
            <a:r>
              <a:rPr lang="en-GB" sz="1400">
                <a:solidFill>
                  <a:schemeClr val="tx2"/>
                </a:solidFill>
              </a:rPr>
              <a:t>As noted, fixing the root problem is the key priority for customers. However, </a:t>
            </a:r>
            <a:r>
              <a:rPr lang="en-US" sz="1400">
                <a:solidFill>
                  <a:schemeClr val="tx2"/>
                </a:solidFill>
                <a:latin typeface="Verdana" panose="020B0604030504040204" pitchFamily="34" charset="0"/>
                <a:ea typeface="Verdana" panose="020B0604030504040204" pitchFamily="34" charset="0"/>
                <a:cs typeface="Verdana" panose="020B0604030504040204" pitchFamily="34" charset="0"/>
              </a:rPr>
              <a:t>customers outline four further ways in which they want to see resolution improved: </a:t>
            </a:r>
          </a:p>
        </p:txBody>
      </p:sp>
      <p:sp>
        <p:nvSpPr>
          <p:cNvPr id="3" name="Rectangle 2">
            <a:extLst>
              <a:ext uri="{FF2B5EF4-FFF2-40B4-BE49-F238E27FC236}">
                <a16:creationId xmlns:a16="http://schemas.microsoft.com/office/drawing/2014/main" id="{3F359807-C1B4-3B51-8A54-D20C17576CF7}"/>
              </a:ext>
            </a:extLst>
          </p:cNvPr>
          <p:cNvSpPr/>
          <p:nvPr/>
        </p:nvSpPr>
        <p:spPr>
          <a:xfrm>
            <a:off x="-13100" y="0"/>
            <a:ext cx="457193"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tx2"/>
                </a:solidFill>
              </a:rPr>
              <a:t>Resolution</a:t>
            </a:r>
          </a:p>
        </p:txBody>
      </p:sp>
      <p:sp>
        <p:nvSpPr>
          <p:cNvPr id="4" name="TextBox 3">
            <a:extLst>
              <a:ext uri="{FF2B5EF4-FFF2-40B4-BE49-F238E27FC236}">
                <a16:creationId xmlns:a16="http://schemas.microsoft.com/office/drawing/2014/main" id="{05F391DC-A3D9-4E2B-B5A0-66A0F5824E99}"/>
              </a:ext>
            </a:extLst>
          </p:cNvPr>
          <p:cNvSpPr txBox="1"/>
          <p:nvPr/>
        </p:nvSpPr>
        <p:spPr>
          <a:xfrm>
            <a:off x="11044238" y="6325904"/>
            <a:ext cx="1147761" cy="532096"/>
          </a:xfrm>
          <a:prstGeom prst="rect">
            <a:avLst/>
          </a:prstGeom>
          <a:solidFill>
            <a:schemeClr val="bg1"/>
          </a:solidFill>
        </p:spPr>
        <p:txBody>
          <a:bodyPr wrap="none" lIns="0" tIns="0" rIns="0" bIns="0" rtlCol="0">
            <a:noAutofit/>
          </a:bodyPr>
          <a:lstStyle/>
          <a:p>
            <a:pPr algn="l"/>
            <a:endParaRPr lang="en-US" sz="1600">
              <a:solidFill>
                <a:schemeClr val="tx1"/>
              </a:solidFill>
            </a:endParaRPr>
          </a:p>
        </p:txBody>
      </p:sp>
      <p:sp>
        <p:nvSpPr>
          <p:cNvPr id="7" name="Rounded Rectangle 6">
            <a:extLst>
              <a:ext uri="{FF2B5EF4-FFF2-40B4-BE49-F238E27FC236}">
                <a16:creationId xmlns:a16="http://schemas.microsoft.com/office/drawing/2014/main" id="{F578DA5E-A2F2-6C61-B76D-6605D0223CD8}"/>
              </a:ext>
            </a:extLst>
          </p:cNvPr>
          <p:cNvSpPr/>
          <p:nvPr/>
        </p:nvSpPr>
        <p:spPr>
          <a:xfrm>
            <a:off x="1556800" y="5544409"/>
            <a:ext cx="10203516" cy="7814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 Clarity on how to escalate their claim: </a:t>
            </a:r>
            <a:r>
              <a:rPr lang="en-US" sz="1200">
                <a:solidFill>
                  <a:schemeClr val="tx2"/>
                </a:solidFill>
              </a:rPr>
              <a:t>Customers want to understand the roles that Ofwat and CCW play, and what role or support they should expect to see from them.</a:t>
            </a:r>
          </a:p>
        </p:txBody>
      </p:sp>
      <p:sp>
        <p:nvSpPr>
          <p:cNvPr id="11" name="Oval 10">
            <a:extLst>
              <a:ext uri="{FF2B5EF4-FFF2-40B4-BE49-F238E27FC236}">
                <a16:creationId xmlns:a16="http://schemas.microsoft.com/office/drawing/2014/main" id="{D667B4AA-B73C-6241-0CD2-BBB942E22B7B}"/>
              </a:ext>
            </a:extLst>
          </p:cNvPr>
          <p:cNvSpPr/>
          <p:nvPr/>
        </p:nvSpPr>
        <p:spPr>
          <a:xfrm>
            <a:off x="813706" y="5528659"/>
            <a:ext cx="841578" cy="8401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3963D5D9-1F16-2C9D-E6ED-AC92D232A9A6}"/>
              </a:ext>
            </a:extLst>
          </p:cNvPr>
          <p:cNvPicPr>
            <a:picLocks noChangeAspect="1"/>
          </p:cNvPicPr>
          <p:nvPr/>
        </p:nvPicPr>
        <p:blipFill>
          <a:blip r:embed="rId7">
            <a:extLst>
              <a:ext uri="{28A0092B-C50C-407E-A947-70E740481C1C}">
                <a14:useLocalDpi xmlns:a14="http://schemas.microsoft.com/office/drawing/2010/main" val="0"/>
              </a:ext>
            </a:extLst>
          </a:blip>
          <a:srcRect b="13199"/>
          <a:stretch/>
        </p:blipFill>
        <p:spPr>
          <a:xfrm>
            <a:off x="931351" y="5679629"/>
            <a:ext cx="606287" cy="526261"/>
          </a:xfrm>
          <a:prstGeom prst="rect">
            <a:avLst/>
          </a:prstGeom>
        </p:spPr>
      </p:pic>
    </p:spTree>
    <p:extLst>
      <p:ext uri="{BB962C8B-B14F-4D97-AF65-F5344CB8AC3E}">
        <p14:creationId xmlns:p14="http://schemas.microsoft.com/office/powerpoint/2010/main" val="333746244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8DB7-4769-3DA2-F238-96F517350CE1}"/>
              </a:ext>
            </a:extLst>
          </p:cNvPr>
          <p:cNvSpPr>
            <a:spLocks noGrp="1"/>
          </p:cNvSpPr>
          <p:nvPr>
            <p:ph type="ctrTitle"/>
          </p:nvPr>
        </p:nvSpPr>
        <p:spPr/>
        <p:txBody>
          <a:bodyPr/>
          <a:lstStyle/>
          <a:p>
            <a:r>
              <a:rPr lang="en-US">
                <a:solidFill>
                  <a:schemeClr val="bg1"/>
                </a:solidFill>
              </a:rPr>
              <a:t>Financial support</a:t>
            </a:r>
          </a:p>
        </p:txBody>
      </p:sp>
      <p:sp>
        <p:nvSpPr>
          <p:cNvPr id="4" name="Slide Number Placeholder 3">
            <a:extLst>
              <a:ext uri="{FF2B5EF4-FFF2-40B4-BE49-F238E27FC236}">
                <a16:creationId xmlns:a16="http://schemas.microsoft.com/office/drawing/2014/main" id="{938E3675-6B6C-091F-4C86-75737B94763B}"/>
              </a:ext>
            </a:extLst>
          </p:cNvPr>
          <p:cNvSpPr>
            <a:spLocks noGrp="1"/>
          </p:cNvSpPr>
          <p:nvPr>
            <p:ph type="sldNum" sz="quarter" idx="12"/>
          </p:nvPr>
        </p:nvSpPr>
        <p:spPr/>
        <p:txBody>
          <a:bodyPr/>
          <a:lstStyle/>
          <a:p>
            <a:fld id="{CBA53E11-492D-48B3-9F9B-09541CA2A39A}" type="slidenum">
              <a:rPr lang="en-GB" smtClean="0"/>
              <a:t>53</a:t>
            </a:fld>
            <a:endParaRPr lang="en-GB"/>
          </a:p>
        </p:txBody>
      </p:sp>
      <p:sp>
        <p:nvSpPr>
          <p:cNvPr id="5" name="Text Placeholder 4">
            <a:extLst>
              <a:ext uri="{FF2B5EF4-FFF2-40B4-BE49-F238E27FC236}">
                <a16:creationId xmlns:a16="http://schemas.microsoft.com/office/drawing/2014/main" id="{844C04C0-B5FE-D177-8114-F23B2CE0513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9356361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E39FF7-00FC-F3EC-8D82-E81B48DA438B}"/>
              </a:ext>
            </a:extLst>
          </p:cNvPr>
          <p:cNvSpPr>
            <a:spLocks noGrp="1"/>
          </p:cNvSpPr>
          <p:nvPr>
            <p:ph type="sldNum" sz="quarter" idx="12"/>
          </p:nvPr>
        </p:nvSpPr>
        <p:spPr/>
        <p:txBody>
          <a:bodyPr/>
          <a:lstStyle/>
          <a:p>
            <a:fld id="{CBA53E11-492D-48B3-9F9B-09541CA2A39A}" type="slidenum">
              <a:rPr lang="en-GB" smtClean="0"/>
              <a:pPr/>
              <a:t>54</a:t>
            </a:fld>
            <a:endParaRPr lang="en-GB"/>
          </a:p>
        </p:txBody>
      </p:sp>
      <p:sp>
        <p:nvSpPr>
          <p:cNvPr id="19" name="Title 3">
            <a:extLst>
              <a:ext uri="{FF2B5EF4-FFF2-40B4-BE49-F238E27FC236}">
                <a16:creationId xmlns:a16="http://schemas.microsoft.com/office/drawing/2014/main" id="{1DA80645-8A54-52F7-B588-14FAC99BFBA6}"/>
              </a:ext>
            </a:extLst>
          </p:cNvPr>
          <p:cNvSpPr txBox="1">
            <a:spLocks/>
          </p:cNvSpPr>
          <p:nvPr/>
        </p:nvSpPr>
        <p:spPr>
          <a:xfrm>
            <a:off x="1053776" y="708663"/>
            <a:ext cx="10527791" cy="16184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cap="all" spc="300" baseline="0">
                <a:solidFill>
                  <a:schemeClr val="bg1"/>
                </a:solidFill>
                <a:latin typeface="+mj-lt"/>
                <a:ea typeface="+mj-ea"/>
                <a:cs typeface="Posterama" panose="020B0504020200020000" pitchFamily="34" charset="0"/>
              </a:defRPr>
            </a:lvl1pPr>
          </a:lstStyle>
          <a:p>
            <a:pPr algn="ctr">
              <a:defRPr/>
            </a:pPr>
            <a:r>
              <a:rPr lang="en-US" sz="2800" cap="none" spc="0">
                <a:solidFill>
                  <a:schemeClr val="tx2"/>
                </a:solidFill>
                <a:latin typeface="+mn-lt"/>
                <a:ea typeface="+mn-ea"/>
                <a:cs typeface="+mn-cs"/>
              </a:rPr>
              <a:t>P</a:t>
            </a:r>
            <a:r>
              <a:rPr kumimoji="0" lang="en-US" sz="2800" b="1" i="0" u="none" strike="noStrike" kern="1200" cap="none" spc="0" normalizeH="0" baseline="0" noProof="0" err="1">
                <a:ln>
                  <a:noFill/>
                </a:ln>
                <a:solidFill>
                  <a:schemeClr val="tx2"/>
                </a:solidFill>
                <a:effectLst/>
                <a:uLnTx/>
                <a:uFillTx/>
                <a:latin typeface="+mn-lt"/>
                <a:ea typeface="+mn-ea"/>
                <a:cs typeface="+mn-cs"/>
              </a:rPr>
              <a:t>ositively</a:t>
            </a:r>
            <a:r>
              <a:rPr kumimoji="0" lang="en-US" sz="2800" b="1" i="0" u="none" strike="noStrike" kern="1200" cap="none" spc="0" normalizeH="0" baseline="0" noProof="0">
                <a:ln>
                  <a:noFill/>
                </a:ln>
                <a:solidFill>
                  <a:schemeClr val="tx2"/>
                </a:solidFill>
                <a:effectLst/>
                <a:uLnTx/>
                <a:uFillTx/>
                <a:latin typeface="+mn-lt"/>
                <a:ea typeface="+mn-ea"/>
                <a:cs typeface="+mn-cs"/>
              </a:rPr>
              <a:t>, many more customers report receiving some level of financial support compared to research in 2022</a:t>
            </a:r>
          </a:p>
        </p:txBody>
      </p:sp>
      <p:sp>
        <p:nvSpPr>
          <p:cNvPr id="20" name="Text Placeholder 4">
            <a:extLst>
              <a:ext uri="{FF2B5EF4-FFF2-40B4-BE49-F238E27FC236}">
                <a16:creationId xmlns:a16="http://schemas.microsoft.com/office/drawing/2014/main" id="{BA54611E-67E0-DB08-EBE7-01D9DD1EA8FB}"/>
              </a:ext>
            </a:extLst>
          </p:cNvPr>
          <p:cNvSpPr txBox="1">
            <a:spLocks/>
          </p:cNvSpPr>
          <p:nvPr/>
        </p:nvSpPr>
        <p:spPr>
          <a:xfrm>
            <a:off x="1270808" y="4086980"/>
            <a:ext cx="4824531" cy="1238106"/>
          </a:xfrm>
          <a:prstGeom prst="roundRect">
            <a:avLst/>
          </a:prstGeom>
          <a:solidFill>
            <a:schemeClr val="accent2">
              <a:lumMod val="20000"/>
              <a:lumOff val="80000"/>
            </a:schemeClr>
          </a:solidFill>
        </p:spPr>
        <p:txBody>
          <a:bodyPr vert="horz" lIns="91440" tIns="45720" rIns="91440" bIns="4572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cap="none" spc="0">
                <a:solidFill>
                  <a:schemeClr val="tx2"/>
                </a:solidFill>
              </a:rPr>
              <a:t>For some a rebate is applied automatically without </a:t>
            </a:r>
            <a:r>
              <a:rPr lang="en-US" sz="1200" spc="0">
                <a:solidFill>
                  <a:schemeClr val="tx2"/>
                </a:solidFill>
              </a:rPr>
              <a:t>customers </a:t>
            </a:r>
            <a:r>
              <a:rPr lang="en-US" sz="1200" cap="none" spc="0">
                <a:solidFill>
                  <a:schemeClr val="tx2"/>
                </a:solidFill>
              </a:rPr>
              <a:t>having to apply for it. </a:t>
            </a:r>
            <a:r>
              <a:rPr lang="en-US" sz="1200" b="0" cap="none" spc="0">
                <a:solidFill>
                  <a:schemeClr val="tx2"/>
                </a:solidFill>
              </a:rPr>
              <a:t>For those who have experi</a:t>
            </a:r>
            <a:r>
              <a:rPr lang="en-US" sz="1200" b="0" spc="0">
                <a:solidFill>
                  <a:schemeClr val="tx2"/>
                </a:solidFill>
              </a:rPr>
              <a:t>enced multiple flooding incidents, they point to this becoming automatic within the past 2 years. </a:t>
            </a:r>
            <a:endParaRPr lang="en-US" sz="1200" b="0" cap="none" spc="0">
              <a:solidFill>
                <a:schemeClr val="tx2"/>
              </a:solidFill>
            </a:endParaRPr>
          </a:p>
        </p:txBody>
      </p:sp>
      <p:sp>
        <p:nvSpPr>
          <p:cNvPr id="5" name="Text Placeholder 4">
            <a:extLst>
              <a:ext uri="{FF2B5EF4-FFF2-40B4-BE49-F238E27FC236}">
                <a16:creationId xmlns:a16="http://schemas.microsoft.com/office/drawing/2014/main" id="{EB5D713C-AEEC-C8CD-F245-79A8866CB6EB}"/>
              </a:ext>
            </a:extLst>
          </p:cNvPr>
          <p:cNvSpPr txBox="1">
            <a:spLocks/>
          </p:cNvSpPr>
          <p:nvPr/>
        </p:nvSpPr>
        <p:spPr>
          <a:xfrm>
            <a:off x="1171649" y="5449528"/>
            <a:ext cx="4824531" cy="105257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b="0" i="1" spc="0">
                <a:solidFill>
                  <a:schemeClr val="tx2"/>
                </a:solidFill>
              </a:rPr>
              <a:t>“We get r</a:t>
            </a:r>
            <a:r>
              <a:rPr lang="en-GB" sz="1200" b="0" i="1" u="none" strike="noStrike" spc="0">
                <a:solidFill>
                  <a:schemeClr val="tx2"/>
                </a:solidFill>
                <a:effectLst/>
              </a:rPr>
              <a:t>ebates on the bill, our sewer costs. For the last 2 fiscal years we've effectively had our water paid for. </a:t>
            </a:r>
            <a:r>
              <a:rPr lang="en-GB" sz="1200" i="1" u="none" strike="noStrike" spc="0">
                <a:solidFill>
                  <a:schemeClr val="tx2"/>
                </a:solidFill>
                <a:effectLst/>
              </a:rPr>
              <a:t>We may have had to apply for it in the past, but now it happens voluntarily</a:t>
            </a:r>
            <a:r>
              <a:rPr lang="en-GB" sz="1200" b="0" i="1" u="none" strike="noStrike" spc="0">
                <a:solidFill>
                  <a:schemeClr val="tx2"/>
                </a:solidFill>
                <a:effectLst/>
              </a:rPr>
              <a:t>. It seems to be automatic.”</a:t>
            </a:r>
          </a:p>
          <a:p>
            <a:pPr algn="ctr"/>
            <a:endParaRPr lang="en-GB" sz="1200" b="0" i="1" u="none" strike="noStrike" spc="0">
              <a:solidFill>
                <a:schemeClr val="tx2"/>
              </a:solidFill>
              <a:effectLst/>
            </a:endParaRPr>
          </a:p>
          <a:p>
            <a:pPr algn="r"/>
            <a:r>
              <a:rPr lang="en-GB" sz="1200" b="0" spc="0">
                <a:solidFill>
                  <a:schemeClr val="tx2"/>
                </a:solidFill>
                <a:ea typeface="Verdana" panose="020B0604030504040204" pitchFamily="34" charset="0"/>
                <a:cs typeface="Verdana" panose="020B0604030504040204" pitchFamily="34" charset="0"/>
              </a:rPr>
              <a:t>Multiple incidents, external, high severity</a:t>
            </a:r>
            <a:endParaRPr lang="en-US" sz="1600" b="0">
              <a:solidFill>
                <a:schemeClr val="tx2"/>
              </a:solidFill>
              <a:ea typeface="Verdana" panose="020B0604030504040204" pitchFamily="34" charset="0"/>
              <a:cs typeface="Verdana" panose="020B0604030504040204" pitchFamily="34" charset="0"/>
            </a:endParaRPr>
          </a:p>
        </p:txBody>
      </p:sp>
      <p:sp>
        <p:nvSpPr>
          <p:cNvPr id="10" name="Text Placeholder 4">
            <a:extLst>
              <a:ext uri="{FF2B5EF4-FFF2-40B4-BE49-F238E27FC236}">
                <a16:creationId xmlns:a16="http://schemas.microsoft.com/office/drawing/2014/main" id="{CF16F5AA-A020-086F-A7FC-0448D05506C3}"/>
              </a:ext>
            </a:extLst>
          </p:cNvPr>
          <p:cNvSpPr txBox="1">
            <a:spLocks/>
          </p:cNvSpPr>
          <p:nvPr/>
        </p:nvSpPr>
        <p:spPr>
          <a:xfrm>
            <a:off x="6587286" y="4114236"/>
            <a:ext cx="4824531" cy="1238106"/>
          </a:xfrm>
          <a:prstGeom prst="roundRect">
            <a:avLst/>
          </a:prstGeom>
          <a:solidFill>
            <a:schemeClr val="accent2">
              <a:lumMod val="20000"/>
              <a:lumOff val="80000"/>
            </a:schemeClr>
          </a:solidFill>
        </p:spPr>
        <p:txBody>
          <a:bodyPr vert="horz" lIns="91440" tIns="45720" rIns="91440" bIns="4572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0" spc="0">
                <a:solidFill>
                  <a:schemeClr val="tx2"/>
                </a:solidFill>
              </a:rPr>
              <a:t>However,</a:t>
            </a:r>
            <a:r>
              <a:rPr lang="en-US" sz="1200" b="0" cap="none" spc="0">
                <a:solidFill>
                  <a:schemeClr val="tx2"/>
                </a:solidFill>
              </a:rPr>
              <a:t> others report needing to apply for financial </a:t>
            </a:r>
            <a:r>
              <a:rPr lang="en-US" sz="1200" b="0" spc="0">
                <a:solidFill>
                  <a:schemeClr val="tx2"/>
                </a:solidFill>
              </a:rPr>
              <a:t>support</a:t>
            </a:r>
            <a:r>
              <a:rPr lang="en-US" sz="1200" b="0" cap="none" spc="0">
                <a:solidFill>
                  <a:schemeClr val="tx2"/>
                </a:solidFill>
              </a:rPr>
              <a:t>. </a:t>
            </a:r>
            <a:r>
              <a:rPr lang="en-US" sz="1200" cap="none" spc="0">
                <a:solidFill>
                  <a:schemeClr val="tx2"/>
                </a:solidFill>
              </a:rPr>
              <a:t>In some cases, customers need to put continuous pressure on their </a:t>
            </a:r>
            <a:r>
              <a:rPr lang="en-US" sz="1200">
                <a:solidFill>
                  <a:schemeClr val="tx2"/>
                </a:solidFill>
              </a:rPr>
              <a:t>wastewater</a:t>
            </a:r>
            <a:r>
              <a:rPr lang="en-US" sz="1200" cap="none" spc="0">
                <a:solidFill>
                  <a:schemeClr val="tx2"/>
                </a:solidFill>
              </a:rPr>
              <a:t> company</a:t>
            </a:r>
            <a:r>
              <a:rPr lang="en-US" sz="1200" b="0" cap="none" spc="0">
                <a:solidFill>
                  <a:schemeClr val="tx2"/>
                </a:solidFill>
              </a:rPr>
              <a:t> and provide evidence of the flood and its damages in order to receive it.  </a:t>
            </a:r>
          </a:p>
        </p:txBody>
      </p:sp>
      <p:sp>
        <p:nvSpPr>
          <p:cNvPr id="12" name="Text Placeholder 4">
            <a:extLst>
              <a:ext uri="{FF2B5EF4-FFF2-40B4-BE49-F238E27FC236}">
                <a16:creationId xmlns:a16="http://schemas.microsoft.com/office/drawing/2014/main" id="{F731B96D-F879-1287-822A-BEA0BCA77304}"/>
              </a:ext>
            </a:extLst>
          </p:cNvPr>
          <p:cNvSpPr txBox="1">
            <a:spLocks/>
          </p:cNvSpPr>
          <p:nvPr/>
        </p:nvSpPr>
        <p:spPr>
          <a:xfrm>
            <a:off x="6522755" y="5449528"/>
            <a:ext cx="4609201" cy="84901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0" i="1">
                <a:solidFill>
                  <a:schemeClr val="tx2"/>
                </a:solidFill>
                <a:latin typeface="Verdana" panose="020B0604030504040204" pitchFamily="34" charset="0"/>
                <a:ea typeface="Verdana" panose="020B0604030504040204" pitchFamily="34" charset="0"/>
                <a:cs typeface="Verdana" panose="020B0604030504040204" pitchFamily="34" charset="0"/>
              </a:rPr>
              <a:t>“They said I didn’t send them anything under the customer guarantee scheme, which guarantees payment for internal flooding. </a:t>
            </a:r>
            <a:r>
              <a:rPr lang="en-US" sz="1200" i="1">
                <a:solidFill>
                  <a:schemeClr val="tx2"/>
                </a:solidFill>
                <a:latin typeface="Verdana" panose="020B0604030504040204" pitchFamily="34" charset="0"/>
                <a:ea typeface="Verdana" panose="020B0604030504040204" pitchFamily="34" charset="0"/>
                <a:cs typeface="Verdana" panose="020B0604030504040204" pitchFamily="34" charset="0"/>
              </a:rPr>
              <a:t>So instead they just sent me £90 as a gesture of good will</a:t>
            </a:r>
            <a:r>
              <a:rPr lang="en-US" sz="1200" b="0" i="1">
                <a:solidFill>
                  <a:schemeClr val="tx2"/>
                </a:solidFill>
                <a:latin typeface="Verdana" panose="020B0604030504040204" pitchFamily="34" charset="0"/>
                <a:ea typeface="Verdana" panose="020B0604030504040204" pitchFamily="34" charset="0"/>
                <a:cs typeface="Verdana" panose="020B0604030504040204" pitchFamily="34" charset="0"/>
              </a:rPr>
              <a:t>.”</a:t>
            </a:r>
          </a:p>
          <a:p>
            <a:pPr algn="ctr"/>
            <a:endParaRPr lang="en-US" sz="1200" b="0" i="1">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r"/>
            <a:r>
              <a:rPr lang="en-US" sz="1200" b="0">
                <a:solidFill>
                  <a:schemeClr val="tx2"/>
                </a:solidFill>
                <a:latin typeface="Verdana" panose="020B0604030504040204" pitchFamily="34" charset="0"/>
                <a:ea typeface="Verdana" panose="020B0604030504040204" pitchFamily="34" charset="0"/>
                <a:cs typeface="Verdana" panose="020B0604030504040204" pitchFamily="34" charset="0"/>
              </a:rPr>
              <a:t>Multiple incidents, internal, very high severity</a:t>
            </a:r>
          </a:p>
        </p:txBody>
      </p:sp>
      <p:sp>
        <p:nvSpPr>
          <p:cNvPr id="13" name="Rectangle 12">
            <a:extLst>
              <a:ext uri="{FF2B5EF4-FFF2-40B4-BE49-F238E27FC236}">
                <a16:creationId xmlns:a16="http://schemas.microsoft.com/office/drawing/2014/main" id="{822D49D7-3C29-42F7-5E31-A6368CFD56F6}"/>
              </a:ext>
            </a:extLst>
          </p:cNvPr>
          <p:cNvSpPr/>
          <p:nvPr/>
        </p:nvSpPr>
        <p:spPr>
          <a:xfrm>
            <a:off x="1001851" y="2020143"/>
            <a:ext cx="10578960" cy="1390607"/>
          </a:xfrm>
          <a:prstGeom prst="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none" spc="0">
                <a:solidFill>
                  <a:schemeClr val="tx2"/>
                </a:solidFill>
              </a:rPr>
              <a:t>Almost all customers </a:t>
            </a:r>
            <a:r>
              <a:rPr lang="en-US" sz="1200" cap="none" spc="0">
                <a:solidFill>
                  <a:schemeClr val="tx2"/>
                </a:solidFill>
              </a:rPr>
              <a:t>report receiving some level of financial support from their </a:t>
            </a:r>
            <a:r>
              <a:rPr lang="en-US" sz="1200">
                <a:solidFill>
                  <a:schemeClr val="tx2"/>
                </a:solidFill>
              </a:rPr>
              <a:t>wastewater</a:t>
            </a:r>
            <a:r>
              <a:rPr lang="en-US" sz="1200" cap="none" spc="0">
                <a:solidFill>
                  <a:schemeClr val="tx2"/>
                </a:solidFill>
              </a:rPr>
              <a:t> company:</a:t>
            </a:r>
          </a:p>
          <a:p>
            <a:pPr algn="ctr"/>
            <a:endParaRPr lang="en-US" sz="1200" cap="none" spc="0">
              <a:solidFill>
                <a:schemeClr val="tx2"/>
              </a:solidFill>
            </a:endParaRPr>
          </a:p>
          <a:p>
            <a:pPr marL="285750" indent="-285750">
              <a:buFont typeface="Arial" panose="020B0604020202020204" pitchFamily="34" charset="0"/>
              <a:buChar char="•"/>
            </a:pPr>
            <a:r>
              <a:rPr lang="en-US" sz="1200" b="1" cap="none" spc="0">
                <a:solidFill>
                  <a:schemeClr val="tx2"/>
                </a:solidFill>
              </a:rPr>
              <a:t>For most, this is in the form of a rebate on water bills. This is likely part of the Guaranteed Standards Scheme (GSS), however most customers indicate no awareness of this.</a:t>
            </a:r>
          </a:p>
          <a:p>
            <a:pPr marL="742950" lvl="1" indent="-285750">
              <a:buFont typeface="Arial" panose="020B0604020202020204" pitchFamily="34" charset="0"/>
              <a:buChar char="•"/>
            </a:pPr>
            <a:r>
              <a:rPr lang="en-US" sz="1200" cap="none" spc="0">
                <a:solidFill>
                  <a:schemeClr val="tx2"/>
                </a:solidFill>
              </a:rPr>
              <a:t>Those who have experienced multiple flooding events with</a:t>
            </a:r>
            <a:r>
              <a:rPr lang="en-US" sz="1200">
                <a:solidFill>
                  <a:schemeClr val="tx2"/>
                </a:solidFill>
              </a:rPr>
              <a:t>in the same year often get one rebate per year, rather than a payment for each incident. </a:t>
            </a:r>
            <a:endParaRPr lang="en-US" sz="1200" cap="none" spc="0">
              <a:solidFill>
                <a:schemeClr val="tx2"/>
              </a:solidFill>
            </a:endParaRPr>
          </a:p>
          <a:p>
            <a:pPr marL="742950" lvl="1" indent="-285750">
              <a:buFont typeface="Arial" panose="020B0604020202020204" pitchFamily="34" charset="0"/>
              <a:buChar char="•"/>
            </a:pPr>
            <a:r>
              <a:rPr lang="en-US" sz="1200" cap="none" spc="0">
                <a:solidFill>
                  <a:schemeClr val="tx2"/>
                </a:solidFill>
              </a:rPr>
              <a:t>A small minority report receiving more substantial financial payments towards home repairs.</a:t>
            </a:r>
          </a:p>
        </p:txBody>
      </p:sp>
      <p:sp>
        <p:nvSpPr>
          <p:cNvPr id="7" name="Rectangle 6">
            <a:extLst>
              <a:ext uri="{FF2B5EF4-FFF2-40B4-BE49-F238E27FC236}">
                <a16:creationId xmlns:a16="http://schemas.microsoft.com/office/drawing/2014/main" id="{46BEF6CB-4D62-BC05-8CEE-0550F134CE5C}"/>
              </a:ext>
            </a:extLst>
          </p:cNvPr>
          <p:cNvSpPr/>
          <p:nvPr/>
        </p:nvSpPr>
        <p:spPr>
          <a:xfrm>
            <a:off x="-13100" y="0"/>
            <a:ext cx="457193"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bg1"/>
                </a:solidFill>
              </a:rPr>
              <a:t>Financial support</a:t>
            </a:r>
          </a:p>
        </p:txBody>
      </p:sp>
      <p:sp>
        <p:nvSpPr>
          <p:cNvPr id="4" name="TextBox 3">
            <a:extLst>
              <a:ext uri="{FF2B5EF4-FFF2-40B4-BE49-F238E27FC236}">
                <a16:creationId xmlns:a16="http://schemas.microsoft.com/office/drawing/2014/main" id="{68E8D326-5918-CC50-CA52-80C55EAD807A}"/>
              </a:ext>
            </a:extLst>
          </p:cNvPr>
          <p:cNvSpPr txBox="1"/>
          <p:nvPr/>
        </p:nvSpPr>
        <p:spPr>
          <a:xfrm>
            <a:off x="8204200" y="165100"/>
            <a:ext cx="0" cy="0"/>
          </a:xfrm>
          <a:prstGeom prst="rect">
            <a:avLst/>
          </a:prstGeom>
          <a:noFill/>
        </p:spPr>
        <p:txBody>
          <a:bodyPr wrap="none" lIns="0" tIns="0" rIns="0" bIns="0" rtlCol="0">
            <a:noAutofit/>
          </a:bodyPr>
          <a:lstStyle/>
          <a:p>
            <a:pPr algn="l"/>
            <a:endParaRPr lang="en-US" sz="1600">
              <a:solidFill>
                <a:schemeClr val="tx2"/>
              </a:solidFill>
            </a:endParaRPr>
          </a:p>
        </p:txBody>
      </p:sp>
      <p:sp>
        <p:nvSpPr>
          <p:cNvPr id="2" name="Right Brace 1">
            <a:extLst>
              <a:ext uri="{FF2B5EF4-FFF2-40B4-BE49-F238E27FC236}">
                <a16:creationId xmlns:a16="http://schemas.microsoft.com/office/drawing/2014/main" id="{CA91BE1B-9B2A-1111-3BA9-DB29C8FE881C}"/>
              </a:ext>
            </a:extLst>
          </p:cNvPr>
          <p:cNvSpPr/>
          <p:nvPr/>
        </p:nvSpPr>
        <p:spPr>
          <a:xfrm rot="16200000">
            <a:off x="6086717" y="-1002346"/>
            <a:ext cx="461908" cy="9522372"/>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58890336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FA2A-A810-9000-5A6C-73D921B98882}"/>
              </a:ext>
            </a:extLst>
          </p:cNvPr>
          <p:cNvSpPr>
            <a:spLocks noGrp="1"/>
          </p:cNvSpPr>
          <p:nvPr>
            <p:ph type="title"/>
          </p:nvPr>
        </p:nvSpPr>
        <p:spPr>
          <a:xfrm>
            <a:off x="611186" y="588039"/>
            <a:ext cx="10969625" cy="944562"/>
          </a:xfrm>
        </p:spPr>
        <p:txBody>
          <a:bodyPr/>
          <a:lstStyle/>
          <a:p>
            <a:r>
              <a:rPr lang="en-US" sz="2800"/>
              <a:t>However, the level of financial support offered to customers is broadly considered to be unsatisfactory</a:t>
            </a:r>
          </a:p>
        </p:txBody>
      </p:sp>
      <p:sp>
        <p:nvSpPr>
          <p:cNvPr id="6" name="Slide Number Placeholder 5">
            <a:extLst>
              <a:ext uri="{FF2B5EF4-FFF2-40B4-BE49-F238E27FC236}">
                <a16:creationId xmlns:a16="http://schemas.microsoft.com/office/drawing/2014/main" id="{6BA1902F-1FA0-888C-3E61-854AFE484348}"/>
              </a:ext>
            </a:extLst>
          </p:cNvPr>
          <p:cNvSpPr>
            <a:spLocks noGrp="1"/>
          </p:cNvSpPr>
          <p:nvPr>
            <p:ph type="sldNum" sz="quarter" idx="12"/>
          </p:nvPr>
        </p:nvSpPr>
        <p:spPr/>
        <p:txBody>
          <a:bodyPr/>
          <a:lstStyle/>
          <a:p>
            <a:fld id="{CBA53E11-492D-48B3-9F9B-09541CA2A39A}" type="slidenum">
              <a:rPr lang="en-GB" smtClean="0"/>
              <a:t>55</a:t>
            </a:fld>
            <a:endParaRPr lang="en-GB"/>
          </a:p>
        </p:txBody>
      </p:sp>
      <p:sp>
        <p:nvSpPr>
          <p:cNvPr id="8" name="Rounded Rectangle 7">
            <a:extLst>
              <a:ext uri="{FF2B5EF4-FFF2-40B4-BE49-F238E27FC236}">
                <a16:creationId xmlns:a16="http://schemas.microsoft.com/office/drawing/2014/main" id="{46DEE6AC-8987-BEB2-DFB5-F6E4F1797EEE}"/>
              </a:ext>
            </a:extLst>
          </p:cNvPr>
          <p:cNvSpPr/>
          <p:nvPr/>
        </p:nvSpPr>
        <p:spPr>
          <a:xfrm>
            <a:off x="733230" y="1954461"/>
            <a:ext cx="4739105" cy="1015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2"/>
                </a:solidFill>
              </a:rPr>
              <a:t>For many customers, </a:t>
            </a:r>
            <a:r>
              <a:rPr lang="en-US" sz="1200" b="1">
                <a:solidFill>
                  <a:schemeClr val="tx2"/>
                </a:solidFill>
              </a:rPr>
              <a:t>the cost of a sewer flooding incident can be significant, reaching thousands of pounds and more</a:t>
            </a:r>
            <a:r>
              <a:rPr lang="en-US" sz="1200">
                <a:solidFill>
                  <a:schemeClr val="tx2"/>
                </a:solidFill>
              </a:rPr>
              <a:t>. Costs incurred often include:</a:t>
            </a:r>
          </a:p>
          <a:p>
            <a:endParaRPr lang="en-US" sz="1200">
              <a:solidFill>
                <a:schemeClr val="tx2"/>
              </a:solidFill>
            </a:endParaRPr>
          </a:p>
        </p:txBody>
      </p:sp>
      <p:sp>
        <p:nvSpPr>
          <p:cNvPr id="15" name="Rounded Rectangle 14">
            <a:extLst>
              <a:ext uri="{FF2B5EF4-FFF2-40B4-BE49-F238E27FC236}">
                <a16:creationId xmlns:a16="http://schemas.microsoft.com/office/drawing/2014/main" id="{F57A6801-3809-74EA-670C-0F7DBC5E2A14}"/>
              </a:ext>
            </a:extLst>
          </p:cNvPr>
          <p:cNvSpPr/>
          <p:nvPr/>
        </p:nvSpPr>
        <p:spPr>
          <a:xfrm>
            <a:off x="733230" y="4797249"/>
            <a:ext cx="5187820" cy="1512376"/>
          </a:xfrm>
          <a:prstGeom prst="roundRect">
            <a:avLst/>
          </a:prstGeom>
          <a:solidFill>
            <a:schemeClr val="bg1">
              <a:lumMod val="85000"/>
              <a:alpha val="3704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en-GB" sz="1200"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“‘[My </a:t>
            </a:r>
            <a:r>
              <a:rPr lang="en-US" sz="1200" i="1">
                <a:solidFill>
                  <a:schemeClr val="tx2"/>
                </a:solidFill>
              </a:rPr>
              <a:t>wastewater</a:t>
            </a:r>
            <a:r>
              <a:rPr lang="en-GB" sz="1200"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 company] </a:t>
            </a:r>
            <a:r>
              <a:rPr lang="en-GB" sz="1200" b="1"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said they would give me £150 as that was my annual sewer charge. I was getting quotes for £4,000 - 5,000 to get the damage fixed </a:t>
            </a:r>
            <a:r>
              <a:rPr lang="en-GB" sz="1200"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from the flooding - furniture, plumbing etc. It felt so unfair as none of it was my fault.”</a:t>
            </a:r>
          </a:p>
          <a:p>
            <a:pPr marL="457200" indent="-228600" algn="r">
              <a:lnSpc>
                <a:spcPct val="115000"/>
              </a:lnSpc>
              <a:spcBef>
                <a:spcPts val="600"/>
              </a:spcBef>
              <a:spcAft>
                <a:spcPts val="600"/>
              </a:spcAft>
            </a:pP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Single incident, internal, high severity</a:t>
            </a:r>
          </a:p>
        </p:txBody>
      </p:sp>
      <p:sp>
        <p:nvSpPr>
          <p:cNvPr id="3" name="Rounded Rectangle 2">
            <a:extLst>
              <a:ext uri="{FF2B5EF4-FFF2-40B4-BE49-F238E27FC236}">
                <a16:creationId xmlns:a16="http://schemas.microsoft.com/office/drawing/2014/main" id="{D5AA37D0-FD32-1446-583B-D047E39BD6E3}"/>
              </a:ext>
            </a:extLst>
          </p:cNvPr>
          <p:cNvSpPr/>
          <p:nvPr/>
        </p:nvSpPr>
        <p:spPr>
          <a:xfrm>
            <a:off x="6672909" y="4771602"/>
            <a:ext cx="5187820" cy="1538023"/>
          </a:xfrm>
          <a:prstGeom prst="roundRect">
            <a:avLst/>
          </a:prstGeom>
          <a:solidFill>
            <a:schemeClr val="bg1">
              <a:lumMod val="85000"/>
              <a:alpha val="3704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5000"/>
              </a:lnSpc>
              <a:spcBef>
                <a:spcPts val="600"/>
              </a:spcBef>
              <a:spcAft>
                <a:spcPts val="600"/>
              </a:spcAft>
            </a:pPr>
            <a:r>
              <a:rPr lang="en-GB" sz="1200" i="1">
                <a:solidFill>
                  <a:schemeClr val="tx2"/>
                </a:solidFill>
                <a:latin typeface="Verdana" panose="020B0604030504040204" pitchFamily="34" charset="0"/>
                <a:ea typeface="Times New Roman" panose="02020603050405020304" pitchFamily="18" charset="0"/>
                <a:cs typeface="Arial" panose="020B0604020202020204" pitchFamily="34" charset="0"/>
              </a:rPr>
              <a:t>“</a:t>
            </a:r>
            <a:r>
              <a:rPr lang="en-GB" sz="1200" b="1"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So far it’s cost us £11,000</a:t>
            </a:r>
            <a:r>
              <a:rPr lang="en-GB" sz="1200"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 </a:t>
            </a:r>
            <a:r>
              <a:rPr lang="en-GB" sz="1200" b="1"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and that's just on replacing belongings, not even doing work</a:t>
            </a:r>
            <a:r>
              <a:rPr lang="en-GB" sz="1200" i="1">
                <a:solidFill>
                  <a:schemeClr val="tx2"/>
                </a:solidFill>
                <a:effectLst/>
                <a:latin typeface="Verdana" panose="020B0604030504040204" pitchFamily="34" charset="0"/>
                <a:ea typeface="Times New Roman" panose="02020603050405020304" pitchFamily="18" charset="0"/>
                <a:cs typeface="Arial" panose="020B0604020202020204" pitchFamily="34" charset="0"/>
              </a:rPr>
              <a:t>. The work as well is about £20,000. It’s replacing all the appliances - fridge, freezer, oven, washing machine, tumble dryer, kitchen units, the kids’ toys, tv units, then the sofas were £3,000 alone.”</a:t>
            </a:r>
          </a:p>
          <a:p>
            <a:pPr marL="457200" indent="-228600" algn="r">
              <a:lnSpc>
                <a:spcPct val="115000"/>
              </a:lnSpc>
              <a:spcBef>
                <a:spcPts val="600"/>
              </a:spcBef>
              <a:spcAft>
                <a:spcPts val="600"/>
              </a:spcAft>
            </a:pPr>
            <a:r>
              <a:rPr lang="en-GB" sz="1200">
                <a:solidFill>
                  <a:schemeClr val="tx2"/>
                </a:solidFill>
                <a:effectLst/>
                <a:latin typeface="Verdana" panose="020B0604030504040204" pitchFamily="34" charset="0"/>
                <a:ea typeface="Times New Roman" panose="02020603050405020304" pitchFamily="18" charset="0"/>
                <a:cs typeface="Arial" panose="020B0604020202020204" pitchFamily="34" charset="0"/>
              </a:rPr>
              <a:t>Multiple incidents, internal, high severity</a:t>
            </a:r>
          </a:p>
        </p:txBody>
      </p:sp>
      <p:sp>
        <p:nvSpPr>
          <p:cNvPr id="4" name="TextBox 3">
            <a:extLst>
              <a:ext uri="{FF2B5EF4-FFF2-40B4-BE49-F238E27FC236}">
                <a16:creationId xmlns:a16="http://schemas.microsoft.com/office/drawing/2014/main" id="{BE1A9078-9F0D-AB1D-334F-38925C424194}"/>
              </a:ext>
            </a:extLst>
          </p:cNvPr>
          <p:cNvSpPr txBox="1"/>
          <p:nvPr/>
        </p:nvSpPr>
        <p:spPr>
          <a:xfrm>
            <a:off x="-681487" y="3830128"/>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9" name="Rounded Rectangle 8">
            <a:extLst>
              <a:ext uri="{FF2B5EF4-FFF2-40B4-BE49-F238E27FC236}">
                <a16:creationId xmlns:a16="http://schemas.microsoft.com/office/drawing/2014/main" id="{70C94FD7-E062-E6E8-2F01-E9F0EE42B021}"/>
              </a:ext>
            </a:extLst>
          </p:cNvPr>
          <p:cNvSpPr/>
          <p:nvPr/>
        </p:nvSpPr>
        <p:spPr>
          <a:xfrm>
            <a:off x="6657239" y="2462425"/>
            <a:ext cx="5039248" cy="189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a:solidFill>
                  <a:schemeClr val="tx2"/>
                </a:solidFill>
              </a:rPr>
              <a:t>Due to these costs associated with flooding incidents, the </a:t>
            </a:r>
            <a:r>
              <a:rPr lang="en-US" sz="1200" b="1">
                <a:solidFill>
                  <a:schemeClr val="tx2"/>
                </a:solidFill>
              </a:rPr>
              <a:t>financial support in the form of a rebate on water bills is often considered to be insufficient and unsatisfactory</a:t>
            </a:r>
            <a:r>
              <a:rPr lang="en-US" sz="1200">
                <a:solidFill>
                  <a:schemeClr val="tx2"/>
                </a:solidFill>
              </a:rPr>
              <a:t>.</a:t>
            </a:r>
          </a:p>
          <a:p>
            <a:pPr marL="171450" indent="-171450">
              <a:buFont typeface="Arial" panose="020B0604020202020204" pitchFamily="34" charset="0"/>
              <a:buChar char="•"/>
            </a:pPr>
            <a:endParaRPr lang="en-US" sz="1200">
              <a:solidFill>
                <a:schemeClr val="tx2"/>
              </a:solidFill>
            </a:endParaRPr>
          </a:p>
          <a:p>
            <a:pPr marL="171450" indent="-171450">
              <a:buFont typeface="Arial" panose="020B0604020202020204" pitchFamily="34" charset="0"/>
              <a:buChar char="•"/>
            </a:pPr>
            <a:r>
              <a:rPr lang="en-US" sz="1200">
                <a:solidFill>
                  <a:schemeClr val="tx2"/>
                </a:solidFill>
              </a:rPr>
              <a:t>Customers do not view financial support as a means to cover the costs of the damage, but rather as a ‘good will gesture’ or way to keep customers quiet to avoid further complaints.</a:t>
            </a:r>
          </a:p>
          <a:p>
            <a:endParaRPr lang="en-US" sz="1200">
              <a:solidFill>
                <a:schemeClr val="tx2"/>
              </a:solidFill>
            </a:endParaRPr>
          </a:p>
          <a:p>
            <a:endParaRPr lang="en-US" sz="1200">
              <a:solidFill>
                <a:schemeClr val="tx2"/>
              </a:solidFill>
            </a:endParaRPr>
          </a:p>
        </p:txBody>
      </p:sp>
      <p:sp>
        <p:nvSpPr>
          <p:cNvPr id="12" name="Rounded Rectangle 11">
            <a:extLst>
              <a:ext uri="{FF2B5EF4-FFF2-40B4-BE49-F238E27FC236}">
                <a16:creationId xmlns:a16="http://schemas.microsoft.com/office/drawing/2014/main" id="{4E527782-A0B5-4A80-CC4D-8E466074F335}"/>
              </a:ext>
            </a:extLst>
          </p:cNvPr>
          <p:cNvSpPr/>
          <p:nvPr/>
        </p:nvSpPr>
        <p:spPr>
          <a:xfrm>
            <a:off x="867059" y="2705240"/>
            <a:ext cx="4445633" cy="226972"/>
          </a:xfrm>
          <a:prstGeom prst="roundRect">
            <a:avLst/>
          </a:prstGeom>
          <a:solidFill>
            <a:schemeClr val="accent2">
              <a:lumMod val="5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2"/>
                </a:solidFill>
              </a:rPr>
              <a:t>Products: e.g. white goods, sofas</a:t>
            </a:r>
          </a:p>
        </p:txBody>
      </p:sp>
      <p:sp>
        <p:nvSpPr>
          <p:cNvPr id="13" name="Rounded Rectangle 12">
            <a:extLst>
              <a:ext uri="{FF2B5EF4-FFF2-40B4-BE49-F238E27FC236}">
                <a16:creationId xmlns:a16="http://schemas.microsoft.com/office/drawing/2014/main" id="{A72D7BF7-AD8A-D30A-3B2B-A608FA014C6E}"/>
              </a:ext>
            </a:extLst>
          </p:cNvPr>
          <p:cNvSpPr/>
          <p:nvPr/>
        </p:nvSpPr>
        <p:spPr>
          <a:xfrm>
            <a:off x="867059" y="2996733"/>
            <a:ext cx="4445633" cy="257827"/>
          </a:xfrm>
          <a:prstGeom prst="roundRect">
            <a:avLst/>
          </a:prstGeom>
          <a:solidFill>
            <a:schemeClr val="accent2">
              <a:lumMod val="5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2"/>
                </a:solidFill>
              </a:rPr>
              <a:t>Repairs: e.g. new flooring, redecorating</a:t>
            </a:r>
            <a:endParaRPr lang="en-US" sz="1200" b="1">
              <a:solidFill>
                <a:schemeClr val="tx2"/>
              </a:solidFill>
            </a:endParaRPr>
          </a:p>
        </p:txBody>
      </p:sp>
      <p:sp>
        <p:nvSpPr>
          <p:cNvPr id="18" name="Rounded Rectangle 17">
            <a:extLst>
              <a:ext uri="{FF2B5EF4-FFF2-40B4-BE49-F238E27FC236}">
                <a16:creationId xmlns:a16="http://schemas.microsoft.com/office/drawing/2014/main" id="{00837243-4146-E02F-CBB8-86677E2F79D9}"/>
              </a:ext>
            </a:extLst>
          </p:cNvPr>
          <p:cNvSpPr/>
          <p:nvPr/>
        </p:nvSpPr>
        <p:spPr>
          <a:xfrm>
            <a:off x="867059" y="3319081"/>
            <a:ext cx="4445633" cy="257827"/>
          </a:xfrm>
          <a:prstGeom prst="roundRect">
            <a:avLst/>
          </a:prstGeom>
          <a:solidFill>
            <a:schemeClr val="accent2">
              <a:lumMod val="5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2"/>
                </a:solidFill>
              </a:rPr>
              <a:t>Prevention measures e.g. sandbags, towels, plumbing</a:t>
            </a:r>
          </a:p>
        </p:txBody>
      </p:sp>
      <p:sp>
        <p:nvSpPr>
          <p:cNvPr id="19" name="Rounded Rectangle 18">
            <a:extLst>
              <a:ext uri="{FF2B5EF4-FFF2-40B4-BE49-F238E27FC236}">
                <a16:creationId xmlns:a16="http://schemas.microsoft.com/office/drawing/2014/main" id="{B9654A94-E367-C20B-369C-AE163ECAAEE2}"/>
              </a:ext>
            </a:extLst>
          </p:cNvPr>
          <p:cNvSpPr/>
          <p:nvPr/>
        </p:nvSpPr>
        <p:spPr>
          <a:xfrm>
            <a:off x="867059" y="3641429"/>
            <a:ext cx="4445633" cy="257827"/>
          </a:xfrm>
          <a:prstGeom prst="roundRect">
            <a:avLst/>
          </a:prstGeom>
          <a:solidFill>
            <a:schemeClr val="accent2">
              <a:lumMod val="5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2"/>
                </a:solidFill>
              </a:rPr>
              <a:t>Increases in home insurance </a:t>
            </a:r>
          </a:p>
        </p:txBody>
      </p:sp>
      <p:sp>
        <p:nvSpPr>
          <p:cNvPr id="20" name="Rounded Rectangle 19">
            <a:extLst>
              <a:ext uri="{FF2B5EF4-FFF2-40B4-BE49-F238E27FC236}">
                <a16:creationId xmlns:a16="http://schemas.microsoft.com/office/drawing/2014/main" id="{95D9F8AE-5695-2A26-DB63-3CB4118BBD55}"/>
              </a:ext>
            </a:extLst>
          </p:cNvPr>
          <p:cNvSpPr/>
          <p:nvPr/>
        </p:nvSpPr>
        <p:spPr>
          <a:xfrm>
            <a:off x="867059" y="3963778"/>
            <a:ext cx="4445633" cy="257827"/>
          </a:xfrm>
          <a:prstGeom prst="roundRect">
            <a:avLst/>
          </a:prstGeom>
          <a:solidFill>
            <a:schemeClr val="accent2">
              <a:lumMod val="5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2"/>
                </a:solidFill>
              </a:rPr>
              <a:t>Decline in valuation of property </a:t>
            </a:r>
          </a:p>
        </p:txBody>
      </p:sp>
      <p:sp>
        <p:nvSpPr>
          <p:cNvPr id="11" name="Right Arrow 10">
            <a:extLst>
              <a:ext uri="{FF2B5EF4-FFF2-40B4-BE49-F238E27FC236}">
                <a16:creationId xmlns:a16="http://schemas.microsoft.com/office/drawing/2014/main" id="{D2DF0691-0519-F9BB-5BB4-158024485631}"/>
              </a:ext>
            </a:extLst>
          </p:cNvPr>
          <p:cNvSpPr/>
          <p:nvPr/>
        </p:nvSpPr>
        <p:spPr>
          <a:xfrm>
            <a:off x="5673054" y="2869270"/>
            <a:ext cx="930202" cy="79294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5" name="Rectangle 4">
            <a:extLst>
              <a:ext uri="{FF2B5EF4-FFF2-40B4-BE49-F238E27FC236}">
                <a16:creationId xmlns:a16="http://schemas.microsoft.com/office/drawing/2014/main" id="{E34FDB22-AE12-A13A-691F-F6AD6EBAEC08}"/>
              </a:ext>
            </a:extLst>
          </p:cNvPr>
          <p:cNvSpPr/>
          <p:nvPr/>
        </p:nvSpPr>
        <p:spPr>
          <a:xfrm>
            <a:off x="-13100" y="0"/>
            <a:ext cx="457193"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bg1"/>
                </a:solidFill>
              </a:rPr>
              <a:t>Financial support</a:t>
            </a:r>
          </a:p>
        </p:txBody>
      </p:sp>
    </p:spTree>
    <p:extLst>
      <p:ext uri="{BB962C8B-B14F-4D97-AF65-F5344CB8AC3E}">
        <p14:creationId xmlns:p14="http://schemas.microsoft.com/office/powerpoint/2010/main" val="335207229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BF026C6-3EAB-C518-20B2-C10B2B6C239D}"/>
              </a:ext>
            </a:extLst>
          </p:cNvPr>
          <p:cNvSpPr>
            <a:spLocks noGrp="1"/>
          </p:cNvSpPr>
          <p:nvPr>
            <p:ph type="sldNum" sz="quarter" idx="12"/>
          </p:nvPr>
        </p:nvSpPr>
        <p:spPr/>
        <p:txBody>
          <a:bodyPr/>
          <a:lstStyle/>
          <a:p>
            <a:fld id="{CBA53E11-492D-48B3-9F9B-09541CA2A39A}" type="slidenum">
              <a:rPr lang="en-GB" smtClean="0"/>
              <a:t>56</a:t>
            </a:fld>
            <a:endParaRPr lang="en-GB"/>
          </a:p>
        </p:txBody>
      </p:sp>
      <p:sp>
        <p:nvSpPr>
          <p:cNvPr id="11" name="Rectangular Callout 10">
            <a:extLst>
              <a:ext uri="{FF2B5EF4-FFF2-40B4-BE49-F238E27FC236}">
                <a16:creationId xmlns:a16="http://schemas.microsoft.com/office/drawing/2014/main" id="{5D944298-C514-7EE3-2A66-AF5B73412035}"/>
              </a:ext>
            </a:extLst>
          </p:cNvPr>
          <p:cNvSpPr/>
          <p:nvPr/>
        </p:nvSpPr>
        <p:spPr>
          <a:xfrm>
            <a:off x="649577" y="306091"/>
            <a:ext cx="5575610" cy="1770875"/>
          </a:xfrm>
          <a:prstGeom prst="wedgeRectCallout">
            <a:avLst>
              <a:gd name="adj1" fmla="val -36318"/>
              <a:gd name="adj2" fmla="val 68910"/>
            </a:avLst>
          </a:prstGeom>
          <a:solidFill>
            <a:srgbClr val="F5F5F5"/>
          </a:solidFill>
          <a:ln w="34925">
            <a:solidFill>
              <a:srgbClr val="158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a:t>
            </a:r>
            <a:r>
              <a:rPr lang="en-US" sz="1200" b="1" i="1">
                <a:solidFill>
                  <a:schemeClr val="tx2"/>
                </a:solidFill>
              </a:rPr>
              <a:t>It was resolved physically and technically, but  financially only partially</a:t>
            </a:r>
            <a:r>
              <a:rPr lang="en-US" sz="1200" i="1">
                <a:solidFill>
                  <a:schemeClr val="tx2"/>
                </a:solidFill>
              </a:rPr>
              <a:t>. I'm fortunate I'm in a position where it didn't have a huge impact, but others may not have been as fortunate.”</a:t>
            </a:r>
          </a:p>
          <a:p>
            <a:pPr algn="ctr"/>
            <a:endParaRPr lang="en-US" sz="1200" i="1">
              <a:solidFill>
                <a:schemeClr val="tx2"/>
              </a:solidFill>
            </a:endParaRPr>
          </a:p>
          <a:p>
            <a:pPr algn="r"/>
            <a:r>
              <a:rPr lang="en-US" sz="1200">
                <a:solidFill>
                  <a:schemeClr val="tx2"/>
                </a:solidFill>
              </a:rPr>
              <a:t>Single incident, internal, medium severity</a:t>
            </a:r>
          </a:p>
        </p:txBody>
      </p:sp>
      <p:sp>
        <p:nvSpPr>
          <p:cNvPr id="12" name="Rectangular Callout 11">
            <a:extLst>
              <a:ext uri="{FF2B5EF4-FFF2-40B4-BE49-F238E27FC236}">
                <a16:creationId xmlns:a16="http://schemas.microsoft.com/office/drawing/2014/main" id="{8653016A-D2D4-C2DC-2BE7-7F14F66D2514}"/>
              </a:ext>
            </a:extLst>
          </p:cNvPr>
          <p:cNvSpPr/>
          <p:nvPr/>
        </p:nvSpPr>
        <p:spPr>
          <a:xfrm flipH="1">
            <a:off x="2299338" y="2382796"/>
            <a:ext cx="5575610" cy="1682845"/>
          </a:xfrm>
          <a:prstGeom prst="wedgeRectCallout">
            <a:avLst>
              <a:gd name="adj1" fmla="val 37078"/>
              <a:gd name="adj2" fmla="val 64598"/>
            </a:avLst>
          </a:prstGeom>
          <a:solidFill>
            <a:srgbClr val="F5F5F5"/>
          </a:solidFill>
          <a:ln w="34925">
            <a:solidFill>
              <a:srgbClr val="158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“I don't know if I should have pursued further or not, but to be honest, I thought it would've been a waste of time…</a:t>
            </a:r>
            <a:r>
              <a:rPr lang="en-US" sz="1200" b="1" i="1">
                <a:solidFill>
                  <a:schemeClr val="tx2"/>
                </a:solidFill>
              </a:rPr>
              <a:t>Just by the way the lady spoke on the telephone, it was as if 'case-closed, we won't compensate</a:t>
            </a:r>
            <a:r>
              <a:rPr lang="en-US" sz="1200" i="1">
                <a:solidFill>
                  <a:schemeClr val="tx2"/>
                </a:solidFill>
              </a:rPr>
              <a:t>.’”</a:t>
            </a:r>
          </a:p>
          <a:p>
            <a:pPr algn="ctr"/>
            <a:endParaRPr lang="en-US" sz="1200" i="1">
              <a:solidFill>
                <a:schemeClr val="tx2"/>
              </a:solidFill>
            </a:endParaRPr>
          </a:p>
          <a:p>
            <a:pPr algn="r"/>
            <a:r>
              <a:rPr lang="en-US" sz="1200">
                <a:solidFill>
                  <a:schemeClr val="tx2"/>
                </a:solidFill>
              </a:rPr>
              <a:t>Single incident, internal, very high severity</a:t>
            </a:r>
          </a:p>
        </p:txBody>
      </p:sp>
      <p:sp>
        <p:nvSpPr>
          <p:cNvPr id="13" name="Rectangular Callout 12">
            <a:extLst>
              <a:ext uri="{FF2B5EF4-FFF2-40B4-BE49-F238E27FC236}">
                <a16:creationId xmlns:a16="http://schemas.microsoft.com/office/drawing/2014/main" id="{8143E6A6-596B-E75C-7172-DC61906DDCBE}"/>
              </a:ext>
            </a:extLst>
          </p:cNvPr>
          <p:cNvSpPr/>
          <p:nvPr/>
        </p:nvSpPr>
        <p:spPr>
          <a:xfrm>
            <a:off x="920471" y="4532837"/>
            <a:ext cx="5400907" cy="1682845"/>
          </a:xfrm>
          <a:prstGeom prst="wedgeRectCallout">
            <a:avLst>
              <a:gd name="adj1" fmla="val 38624"/>
              <a:gd name="adj2" fmla="val 65714"/>
            </a:avLst>
          </a:prstGeom>
          <a:solidFill>
            <a:srgbClr val="F5F5F5"/>
          </a:solidFill>
          <a:ln w="34925">
            <a:solidFill>
              <a:srgbClr val="158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2"/>
                </a:solidFill>
              </a:rPr>
              <a:t>“I didn't have personal contents insurance so I'm screwed, like I don't have a bed frame, </a:t>
            </a:r>
            <a:r>
              <a:rPr lang="en-US" sz="1200" b="1" i="1">
                <a:solidFill>
                  <a:schemeClr val="tx2"/>
                </a:solidFill>
              </a:rPr>
              <a:t>I have loads of out of pocket expenses, I'm hoping down the line I can claim against them legally</a:t>
            </a:r>
            <a:r>
              <a:rPr lang="en-US" sz="1200" i="1">
                <a:solidFill>
                  <a:schemeClr val="tx2"/>
                </a:solidFill>
              </a:rPr>
              <a:t>.”</a:t>
            </a:r>
          </a:p>
          <a:p>
            <a:pPr algn="ctr"/>
            <a:endParaRPr lang="en-US" sz="1200" i="1">
              <a:solidFill>
                <a:schemeClr val="tx2"/>
              </a:solidFill>
            </a:endParaRPr>
          </a:p>
          <a:p>
            <a:pPr algn="r"/>
            <a:r>
              <a:rPr lang="en-US" sz="1200">
                <a:solidFill>
                  <a:schemeClr val="tx2"/>
                </a:solidFill>
              </a:rPr>
              <a:t>Single incident, internal, high severity</a:t>
            </a:r>
          </a:p>
        </p:txBody>
      </p:sp>
      <p:sp>
        <p:nvSpPr>
          <p:cNvPr id="2" name="Rectangle 1">
            <a:extLst>
              <a:ext uri="{FF2B5EF4-FFF2-40B4-BE49-F238E27FC236}">
                <a16:creationId xmlns:a16="http://schemas.microsoft.com/office/drawing/2014/main" id="{CC32702C-AEE9-870B-40BA-A00D7AC179B0}"/>
              </a:ext>
            </a:extLst>
          </p:cNvPr>
          <p:cNvSpPr/>
          <p:nvPr/>
        </p:nvSpPr>
        <p:spPr>
          <a:xfrm>
            <a:off x="-13100" y="0"/>
            <a:ext cx="457193"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bg1"/>
                </a:solidFill>
              </a:rPr>
              <a:t>Financial support</a:t>
            </a:r>
          </a:p>
        </p:txBody>
      </p:sp>
      <p:sp>
        <p:nvSpPr>
          <p:cNvPr id="3" name="Rectangle 2">
            <a:extLst>
              <a:ext uri="{FF2B5EF4-FFF2-40B4-BE49-F238E27FC236}">
                <a16:creationId xmlns:a16="http://schemas.microsoft.com/office/drawing/2014/main" id="{87FF2811-29F3-5C63-8700-9BD37A696B5C}"/>
              </a:ext>
            </a:extLst>
          </p:cNvPr>
          <p:cNvSpPr/>
          <p:nvPr/>
        </p:nvSpPr>
        <p:spPr>
          <a:xfrm>
            <a:off x="7977208" y="4138455"/>
            <a:ext cx="3909992" cy="365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Multiple incidents, internal, very high severity</a:t>
            </a:r>
          </a:p>
        </p:txBody>
      </p:sp>
      <p:sp>
        <p:nvSpPr>
          <p:cNvPr id="7" name="Rectangle 6">
            <a:extLst>
              <a:ext uri="{FF2B5EF4-FFF2-40B4-BE49-F238E27FC236}">
                <a16:creationId xmlns:a16="http://schemas.microsoft.com/office/drawing/2014/main" id="{D7FF04A5-D004-F30A-122E-068E20FBC121}"/>
              </a:ext>
            </a:extLst>
          </p:cNvPr>
          <p:cNvSpPr/>
          <p:nvPr/>
        </p:nvSpPr>
        <p:spPr>
          <a:xfrm>
            <a:off x="7977208" y="6149480"/>
            <a:ext cx="3677267" cy="287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Multiple incidents, external, high severity</a:t>
            </a:r>
          </a:p>
        </p:txBody>
      </p:sp>
      <p:sp>
        <p:nvSpPr>
          <p:cNvPr id="8" name="Rectangle 7">
            <a:extLst>
              <a:ext uri="{FF2B5EF4-FFF2-40B4-BE49-F238E27FC236}">
                <a16:creationId xmlns:a16="http://schemas.microsoft.com/office/drawing/2014/main" id="{A10E776E-EA05-ED92-67DC-0AFF5EE4A655}"/>
              </a:ext>
            </a:extLst>
          </p:cNvPr>
          <p:cNvSpPr/>
          <p:nvPr/>
        </p:nvSpPr>
        <p:spPr>
          <a:xfrm>
            <a:off x="7977208" y="2314990"/>
            <a:ext cx="3677267" cy="287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Single event, internal, very high severity</a:t>
            </a:r>
          </a:p>
        </p:txBody>
      </p:sp>
      <p:pic>
        <p:nvPicPr>
          <p:cNvPr id="14" name="Online Media 13" title="Financial Payment: Video 8">
            <a:hlinkClick r:id="" action="ppaction://media"/>
            <a:extLst>
              <a:ext uri="{FF2B5EF4-FFF2-40B4-BE49-F238E27FC236}">
                <a16:creationId xmlns:a16="http://schemas.microsoft.com/office/drawing/2014/main" id="{F10E5847-55BC-8D22-E1D5-39D478F492E4}"/>
              </a:ext>
            </a:extLst>
          </p:cNvPr>
          <p:cNvPicPr>
            <a:picLocks noRot="1" noChangeAspect="1"/>
          </p:cNvPicPr>
          <p:nvPr>
            <a:videoFile r:link="rId1"/>
          </p:nvPr>
        </p:nvPicPr>
        <p:blipFill>
          <a:blip r:embed="rId5"/>
          <a:stretch>
            <a:fillRect/>
          </a:stretch>
        </p:blipFill>
        <p:spPr>
          <a:xfrm>
            <a:off x="8279872" y="505115"/>
            <a:ext cx="2961289" cy="1673128"/>
          </a:xfrm>
          <a:prstGeom prst="rect">
            <a:avLst/>
          </a:prstGeom>
        </p:spPr>
      </p:pic>
      <p:pic>
        <p:nvPicPr>
          <p:cNvPr id="15" name="Online Media 14" title="Financial Payment: Video 9">
            <a:hlinkClick r:id="" action="ppaction://media"/>
            <a:extLst>
              <a:ext uri="{FF2B5EF4-FFF2-40B4-BE49-F238E27FC236}">
                <a16:creationId xmlns:a16="http://schemas.microsoft.com/office/drawing/2014/main" id="{68C096ED-19D3-A091-95A9-89117FEEC282}"/>
              </a:ext>
            </a:extLst>
          </p:cNvPr>
          <p:cNvPicPr>
            <a:picLocks noRot="1" noChangeAspect="1"/>
          </p:cNvPicPr>
          <p:nvPr>
            <a:videoFile r:link="rId2"/>
          </p:nvPr>
        </p:nvPicPr>
        <p:blipFill>
          <a:blip r:embed="rId6"/>
          <a:stretch>
            <a:fillRect/>
          </a:stretch>
        </p:blipFill>
        <p:spPr>
          <a:xfrm>
            <a:off x="8438000" y="2604667"/>
            <a:ext cx="2645032" cy="1494443"/>
          </a:xfrm>
          <a:prstGeom prst="rect">
            <a:avLst/>
          </a:prstGeom>
        </p:spPr>
      </p:pic>
      <p:pic>
        <p:nvPicPr>
          <p:cNvPr id="16" name="Online Media 15" title="Financial Payment: Video 10">
            <a:hlinkClick r:id="" action="ppaction://media"/>
            <a:extLst>
              <a:ext uri="{FF2B5EF4-FFF2-40B4-BE49-F238E27FC236}">
                <a16:creationId xmlns:a16="http://schemas.microsoft.com/office/drawing/2014/main" id="{E7571F39-6D24-5334-D13A-CC846A1ABC25}"/>
              </a:ext>
            </a:extLst>
          </p:cNvPr>
          <p:cNvPicPr>
            <a:picLocks noRot="1" noChangeAspect="1"/>
          </p:cNvPicPr>
          <p:nvPr>
            <a:videoFile r:link="rId3"/>
          </p:nvPr>
        </p:nvPicPr>
        <p:blipFill>
          <a:blip r:embed="rId7"/>
          <a:stretch>
            <a:fillRect/>
          </a:stretch>
        </p:blipFill>
        <p:spPr>
          <a:xfrm>
            <a:off x="8446034" y="4557319"/>
            <a:ext cx="2628965" cy="1485365"/>
          </a:xfrm>
          <a:prstGeom prst="rect">
            <a:avLst/>
          </a:prstGeom>
        </p:spPr>
      </p:pic>
    </p:spTree>
    <p:extLst>
      <p:ext uri="{BB962C8B-B14F-4D97-AF65-F5344CB8AC3E}">
        <p14:creationId xmlns:p14="http://schemas.microsoft.com/office/powerpoint/2010/main" val="284761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4"/>
                </p:tgtEl>
              </p:cMediaNode>
            </p:video>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4"/>
                                        </p:tgtEl>
                                      </p:cBhvr>
                                    </p:cmd>
                                  </p:childTnLst>
                                </p:cTn>
                              </p:par>
                            </p:childTnLst>
                          </p:cTn>
                        </p:par>
                      </p:childTnLst>
                    </p:cTn>
                  </p:par>
                </p:childTnLst>
              </p:cTn>
              <p:nextCondLst>
                <p:cond evt="onClick" delay="0">
                  <p:tgtEl>
                    <p:spTgt spid="14"/>
                  </p:tgtEl>
                </p:cond>
              </p:nextCondLst>
            </p:seq>
            <p:video>
              <p:cMediaNode vol="80000">
                <p:cTn id="21" fill="hold" display="0">
                  <p:stCondLst>
                    <p:cond delay="indefinite"/>
                  </p:stCondLst>
                </p:cTn>
                <p:tgtEl>
                  <p:spTgt spid="15"/>
                </p:tgtEl>
              </p:cMediaNode>
            </p:video>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5"/>
                                        </p:tgtEl>
                                      </p:cBhvr>
                                    </p:cmd>
                                  </p:childTnLst>
                                </p:cTn>
                              </p:par>
                            </p:childTnLst>
                          </p:cTn>
                        </p:par>
                      </p:childTnLst>
                    </p:cTn>
                  </p:par>
                </p:childTnLst>
              </p:cTn>
              <p:nextCondLst>
                <p:cond evt="onClick" delay="0">
                  <p:tgtEl>
                    <p:spTgt spid="15"/>
                  </p:tgtEl>
                </p:cond>
              </p:nextCondLst>
            </p:seq>
            <p:video>
              <p:cMediaNode vol="80000">
                <p:cTn id="27" fill="hold" display="0">
                  <p:stCondLst>
                    <p:cond delay="indefinite"/>
                  </p:stCondLst>
                </p:cTn>
                <p:tgtEl>
                  <p:spTgt spid="16"/>
                </p:tgtEl>
              </p:cMediaNode>
            </p:vide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om with a white wall and a door&#10;&#10;Description automatically generated">
            <a:extLst>
              <a:ext uri="{FF2B5EF4-FFF2-40B4-BE49-F238E27FC236}">
                <a16:creationId xmlns:a16="http://schemas.microsoft.com/office/drawing/2014/main" id="{050A7E7D-13DE-DB58-586E-09E8660F3EA9}"/>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40" r="73126" b="54126"/>
          <a:stretch/>
        </p:blipFill>
        <p:spPr>
          <a:xfrm>
            <a:off x="6171696" y="6043"/>
            <a:ext cx="6031676" cy="6858000"/>
          </a:xfrm>
          <a:prstGeom prst="rect">
            <a:avLst/>
          </a:prstGeom>
        </p:spPr>
      </p:pic>
      <p:sp>
        <p:nvSpPr>
          <p:cNvPr id="6" name="Slide Number Placeholder 5">
            <a:extLst>
              <a:ext uri="{FF2B5EF4-FFF2-40B4-BE49-F238E27FC236}">
                <a16:creationId xmlns:a16="http://schemas.microsoft.com/office/drawing/2014/main" id="{B15E97DE-FB93-53B1-D8EE-F571DACBFF2E}"/>
              </a:ext>
            </a:extLst>
          </p:cNvPr>
          <p:cNvSpPr>
            <a:spLocks noGrp="1"/>
          </p:cNvSpPr>
          <p:nvPr>
            <p:ph type="sldNum" sz="quarter" idx="12"/>
          </p:nvPr>
        </p:nvSpPr>
        <p:spPr/>
        <p:txBody>
          <a:bodyPr/>
          <a:lstStyle/>
          <a:p>
            <a:fld id="{CBA53E11-492D-48B3-9F9B-09541CA2A39A}" type="slidenum">
              <a:rPr lang="en-GB" smtClean="0"/>
              <a:t>57</a:t>
            </a:fld>
            <a:endParaRPr lang="en-GB"/>
          </a:p>
        </p:txBody>
      </p:sp>
      <p:sp>
        <p:nvSpPr>
          <p:cNvPr id="17" name="TextBox 16">
            <a:extLst>
              <a:ext uri="{FF2B5EF4-FFF2-40B4-BE49-F238E27FC236}">
                <a16:creationId xmlns:a16="http://schemas.microsoft.com/office/drawing/2014/main" id="{B9A292DB-95BF-E2D0-4584-AE4FFFFAA0CA}"/>
              </a:ext>
            </a:extLst>
          </p:cNvPr>
          <p:cNvSpPr txBox="1"/>
          <p:nvPr/>
        </p:nvSpPr>
        <p:spPr>
          <a:xfrm>
            <a:off x="487680" y="6501236"/>
            <a:ext cx="8066314" cy="261610"/>
          </a:xfrm>
          <a:prstGeom prst="rect">
            <a:avLst/>
          </a:prstGeom>
          <a:noFill/>
        </p:spPr>
        <p:txBody>
          <a:bodyPr wrap="square" rtlCol="0">
            <a:spAutoFit/>
          </a:bodyPr>
          <a:lstStyle/>
          <a:p>
            <a:r>
              <a:rPr lang="en-US" sz="1050" i="1"/>
              <a:t>*Names have been changed to protect anonymity. </a:t>
            </a:r>
          </a:p>
        </p:txBody>
      </p:sp>
      <p:sp>
        <p:nvSpPr>
          <p:cNvPr id="10" name="Rectangle 9">
            <a:extLst>
              <a:ext uri="{FF2B5EF4-FFF2-40B4-BE49-F238E27FC236}">
                <a16:creationId xmlns:a16="http://schemas.microsoft.com/office/drawing/2014/main" id="{D6927004-9365-F8B8-06D7-D41183F2723F}"/>
              </a:ext>
            </a:extLst>
          </p:cNvPr>
          <p:cNvSpPr/>
          <p:nvPr/>
        </p:nvSpPr>
        <p:spPr>
          <a:xfrm>
            <a:off x="611188" y="618911"/>
            <a:ext cx="5407334" cy="820450"/>
          </a:xfrm>
          <a:prstGeom prst="rect">
            <a:avLst/>
          </a:prstGeom>
          <a:solidFill>
            <a:schemeClr val="accent2">
              <a:lumMod val="50000"/>
              <a:alpha val="98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*Sarah </a:t>
            </a:r>
            <a:r>
              <a:rPr lang="en-US" sz="1200">
                <a:solidFill>
                  <a:schemeClr val="bg1"/>
                </a:solidFill>
              </a:rPr>
              <a:t>is retired and lives by herself. She has been experiencing ongoing flooding for the past 5 years.</a:t>
            </a:r>
          </a:p>
        </p:txBody>
      </p:sp>
      <p:sp>
        <p:nvSpPr>
          <p:cNvPr id="18" name="TextBox 17">
            <a:extLst>
              <a:ext uri="{FF2B5EF4-FFF2-40B4-BE49-F238E27FC236}">
                <a16:creationId xmlns:a16="http://schemas.microsoft.com/office/drawing/2014/main" id="{0D4D4900-5EF5-31C7-80DA-E74D688878A5}"/>
              </a:ext>
            </a:extLst>
          </p:cNvPr>
          <p:cNvSpPr txBox="1"/>
          <p:nvPr/>
        </p:nvSpPr>
        <p:spPr>
          <a:xfrm>
            <a:off x="611188" y="1534515"/>
            <a:ext cx="5129212" cy="1754326"/>
          </a:xfrm>
          <a:prstGeom prst="rect">
            <a:avLst/>
          </a:prstGeom>
          <a:noFill/>
        </p:spPr>
        <p:txBody>
          <a:bodyPr wrap="square">
            <a:spAutoFit/>
          </a:bodyPr>
          <a:lstStyle/>
          <a:p>
            <a:r>
              <a:rPr lang="en-US" sz="1200">
                <a:solidFill>
                  <a:schemeClr val="tx2"/>
                </a:solidFill>
              </a:rPr>
              <a:t>Whenever there is heavy rainfall, the sewer system on Sarah’s street backs up, forcing sewer water into the houses in the local area. Whilst her house does not get flooded, the sewer water gets into the walls of her house, </a:t>
            </a:r>
            <a:r>
              <a:rPr lang="en-US" sz="1200" b="1">
                <a:solidFill>
                  <a:schemeClr val="tx2"/>
                </a:solidFill>
              </a:rPr>
              <a:t>creating a problem with </a:t>
            </a:r>
            <a:r>
              <a:rPr lang="en-US" sz="1200" b="1" err="1">
                <a:solidFill>
                  <a:schemeClr val="tx2"/>
                </a:solidFill>
              </a:rPr>
              <a:t>mould</a:t>
            </a:r>
            <a:r>
              <a:rPr lang="en-US" sz="1200" b="1">
                <a:solidFill>
                  <a:schemeClr val="tx2"/>
                </a:solidFill>
              </a:rPr>
              <a:t> and damp throughout the house. </a:t>
            </a:r>
          </a:p>
          <a:p>
            <a:endParaRPr lang="en-US" sz="1200">
              <a:solidFill>
                <a:schemeClr val="tx2"/>
              </a:solidFill>
            </a:endParaRPr>
          </a:p>
          <a:p>
            <a:r>
              <a:rPr lang="en-US" sz="1200">
                <a:solidFill>
                  <a:schemeClr val="tx2"/>
                </a:solidFill>
              </a:rPr>
              <a:t>Every time this happens Sarah reports it to her wastewater company. </a:t>
            </a:r>
            <a:r>
              <a:rPr lang="en-US" sz="1200" b="1">
                <a:solidFill>
                  <a:schemeClr val="tx2"/>
                </a:solidFill>
              </a:rPr>
              <a:t>She finds them responsive and helpful, until it comes to financial compensation</a:t>
            </a:r>
            <a:r>
              <a:rPr lang="en-US" sz="1200">
                <a:solidFill>
                  <a:schemeClr val="tx2"/>
                </a:solidFill>
              </a:rPr>
              <a:t>:</a:t>
            </a:r>
          </a:p>
        </p:txBody>
      </p:sp>
      <p:sp>
        <p:nvSpPr>
          <p:cNvPr id="20" name="Rounded Rectangle 19">
            <a:extLst>
              <a:ext uri="{FF2B5EF4-FFF2-40B4-BE49-F238E27FC236}">
                <a16:creationId xmlns:a16="http://schemas.microsoft.com/office/drawing/2014/main" id="{8D8B0C83-7BB8-E3CC-B5E5-38DFEE84FBFA}"/>
              </a:ext>
            </a:extLst>
          </p:cNvPr>
          <p:cNvSpPr/>
          <p:nvPr/>
        </p:nvSpPr>
        <p:spPr>
          <a:xfrm>
            <a:off x="686886" y="3394083"/>
            <a:ext cx="5242019" cy="668620"/>
          </a:xfrm>
          <a:prstGeom prst="roundRect">
            <a:avLst/>
          </a:prstGeom>
          <a:solidFill>
            <a:schemeClr val="accent2">
              <a:lumMod val="50000"/>
              <a:alpha val="311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Sarah </a:t>
            </a:r>
            <a:r>
              <a:rPr lang="en-US" sz="1200" b="1">
                <a:solidFill>
                  <a:schemeClr val="tx2"/>
                </a:solidFill>
              </a:rPr>
              <a:t>usually receives one-off rebates on her water bills </a:t>
            </a:r>
            <a:r>
              <a:rPr lang="en-US" sz="1200">
                <a:solidFill>
                  <a:schemeClr val="tx2"/>
                </a:solidFill>
              </a:rPr>
              <a:t>after a flooding incident. This is usually of about </a:t>
            </a:r>
            <a:r>
              <a:rPr lang="en-US" sz="1200" b="1">
                <a:solidFill>
                  <a:schemeClr val="tx2"/>
                </a:solidFill>
              </a:rPr>
              <a:t>£65.</a:t>
            </a:r>
          </a:p>
        </p:txBody>
      </p:sp>
      <p:sp>
        <p:nvSpPr>
          <p:cNvPr id="22" name="Rounded Rectangle 21">
            <a:extLst>
              <a:ext uri="{FF2B5EF4-FFF2-40B4-BE49-F238E27FC236}">
                <a16:creationId xmlns:a16="http://schemas.microsoft.com/office/drawing/2014/main" id="{64AB266C-1BB6-BC27-017C-9E0C0E8B3D4C}"/>
              </a:ext>
            </a:extLst>
          </p:cNvPr>
          <p:cNvSpPr/>
          <p:nvPr/>
        </p:nvSpPr>
        <p:spPr>
          <a:xfrm>
            <a:off x="686886" y="4911859"/>
            <a:ext cx="5242019" cy="668620"/>
          </a:xfrm>
          <a:prstGeom prst="roundRect">
            <a:avLst/>
          </a:prstGeom>
          <a:solidFill>
            <a:schemeClr val="accent2">
              <a:lumMod val="50000"/>
              <a:alpha val="311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a:solidFill>
                <a:schemeClr val="tx2"/>
              </a:solidFill>
            </a:endParaRPr>
          </a:p>
        </p:txBody>
      </p:sp>
      <p:sp>
        <p:nvSpPr>
          <p:cNvPr id="24" name="Rounded Rectangle 23">
            <a:extLst>
              <a:ext uri="{FF2B5EF4-FFF2-40B4-BE49-F238E27FC236}">
                <a16:creationId xmlns:a16="http://schemas.microsoft.com/office/drawing/2014/main" id="{C90BF1F7-0545-233F-61A2-C20815E81D79}"/>
              </a:ext>
            </a:extLst>
          </p:cNvPr>
          <p:cNvSpPr/>
          <p:nvPr/>
        </p:nvSpPr>
        <p:spPr>
          <a:xfrm>
            <a:off x="686885" y="4152971"/>
            <a:ext cx="5242019" cy="668620"/>
          </a:xfrm>
          <a:prstGeom prst="roundRect">
            <a:avLst/>
          </a:prstGeom>
          <a:solidFill>
            <a:schemeClr val="accent2">
              <a:lumMod val="50000"/>
              <a:alpha val="311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Having had to redecorate twice and replace floors damaged by damp, </a:t>
            </a:r>
            <a:r>
              <a:rPr lang="en-US" sz="1200" b="1">
                <a:solidFill>
                  <a:schemeClr val="tx2"/>
                </a:solidFill>
              </a:rPr>
              <a:t>Sarah is about £9,000 out of pocket</a:t>
            </a:r>
            <a:r>
              <a:rPr lang="en-US" sz="1200">
                <a:solidFill>
                  <a:schemeClr val="tx2"/>
                </a:solidFill>
              </a:rPr>
              <a:t>. </a:t>
            </a:r>
          </a:p>
        </p:txBody>
      </p:sp>
      <p:sp>
        <p:nvSpPr>
          <p:cNvPr id="26" name="Rounded Rectangle 25">
            <a:extLst>
              <a:ext uri="{FF2B5EF4-FFF2-40B4-BE49-F238E27FC236}">
                <a16:creationId xmlns:a16="http://schemas.microsoft.com/office/drawing/2014/main" id="{4D568611-C5D7-6686-3610-9CFFC6F56B1A}"/>
              </a:ext>
            </a:extLst>
          </p:cNvPr>
          <p:cNvSpPr/>
          <p:nvPr/>
        </p:nvSpPr>
        <p:spPr>
          <a:xfrm>
            <a:off x="686886" y="5671039"/>
            <a:ext cx="5242019" cy="668620"/>
          </a:xfrm>
          <a:prstGeom prst="roundRect">
            <a:avLst/>
          </a:prstGeom>
          <a:solidFill>
            <a:schemeClr val="accent2">
              <a:lumMod val="50000"/>
              <a:alpha val="311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Last year Sarah’s </a:t>
            </a:r>
            <a:r>
              <a:rPr lang="en-US" sz="1200" b="1">
                <a:solidFill>
                  <a:schemeClr val="tx2"/>
                </a:solidFill>
              </a:rPr>
              <a:t>wastewater company sent her flowers as an apology. She found this insulting.</a:t>
            </a:r>
          </a:p>
        </p:txBody>
      </p:sp>
      <p:sp>
        <p:nvSpPr>
          <p:cNvPr id="11" name="Rounded Rectangular Callout 10">
            <a:extLst>
              <a:ext uri="{FF2B5EF4-FFF2-40B4-BE49-F238E27FC236}">
                <a16:creationId xmlns:a16="http://schemas.microsoft.com/office/drawing/2014/main" id="{2CA0E4BF-2A7F-59B3-1B4F-9D46837001C7}"/>
              </a:ext>
            </a:extLst>
          </p:cNvPr>
          <p:cNvSpPr/>
          <p:nvPr/>
        </p:nvSpPr>
        <p:spPr>
          <a:xfrm flipH="1">
            <a:off x="6746501" y="4696582"/>
            <a:ext cx="5090268" cy="1527909"/>
          </a:xfrm>
          <a:prstGeom prst="wedgeRoundRectCallout">
            <a:avLst/>
          </a:prstGeom>
          <a:solidFill>
            <a:schemeClr val="accent2">
              <a:lumMod val="50000"/>
              <a:alpha val="98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en-GB" sz="1200" i="1"/>
              <a:t>“They have given me some compensation, not compensation, they give me some money off my bill twice every six months. They gave me something like £67. </a:t>
            </a:r>
            <a:r>
              <a:rPr lang="en-GB" sz="1200" b="1" i="1"/>
              <a:t>I don't want that. I just want the problem to be solved. And they did send me flowers once. It’s a joke. They’re a joke.”</a:t>
            </a:r>
          </a:p>
        </p:txBody>
      </p:sp>
      <p:sp>
        <p:nvSpPr>
          <p:cNvPr id="2" name="Rectangle 1">
            <a:extLst>
              <a:ext uri="{FF2B5EF4-FFF2-40B4-BE49-F238E27FC236}">
                <a16:creationId xmlns:a16="http://schemas.microsoft.com/office/drawing/2014/main" id="{51A09E06-D016-32D2-B8AB-9F4C5B90D3D0}"/>
              </a:ext>
            </a:extLst>
          </p:cNvPr>
          <p:cNvSpPr/>
          <p:nvPr/>
        </p:nvSpPr>
        <p:spPr>
          <a:xfrm>
            <a:off x="568287" y="4826032"/>
            <a:ext cx="5394721" cy="849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Her wastewater company </a:t>
            </a:r>
            <a:r>
              <a:rPr lang="en-US" sz="1200" b="1">
                <a:solidFill>
                  <a:schemeClr val="tx2"/>
                </a:solidFill>
              </a:rPr>
              <a:t>refuses to cover the cost of repairs, saying it is not their obligation</a:t>
            </a:r>
            <a:r>
              <a:rPr lang="en-US" sz="1200">
                <a:solidFill>
                  <a:schemeClr val="tx2"/>
                </a:solidFill>
              </a:rPr>
              <a:t>. She finds this extremely frustrating as she knows she is not responsible for the flooding.</a:t>
            </a:r>
          </a:p>
        </p:txBody>
      </p:sp>
      <p:sp>
        <p:nvSpPr>
          <p:cNvPr id="5" name="Rectangle 4">
            <a:extLst>
              <a:ext uri="{FF2B5EF4-FFF2-40B4-BE49-F238E27FC236}">
                <a16:creationId xmlns:a16="http://schemas.microsoft.com/office/drawing/2014/main" id="{724D691A-0C46-8346-0296-42621932201B}"/>
              </a:ext>
            </a:extLst>
          </p:cNvPr>
          <p:cNvSpPr/>
          <p:nvPr/>
        </p:nvSpPr>
        <p:spPr>
          <a:xfrm>
            <a:off x="-13100" y="0"/>
            <a:ext cx="457193"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bg1"/>
                </a:solidFill>
              </a:rPr>
              <a:t>Financial support</a:t>
            </a:r>
          </a:p>
        </p:txBody>
      </p:sp>
      <p:sp>
        <p:nvSpPr>
          <p:cNvPr id="7" name="Rectangle 6">
            <a:extLst>
              <a:ext uri="{FF2B5EF4-FFF2-40B4-BE49-F238E27FC236}">
                <a16:creationId xmlns:a16="http://schemas.microsoft.com/office/drawing/2014/main" id="{74C28DDA-F6C6-B6F7-A951-0307CB588CEC}"/>
              </a:ext>
            </a:extLst>
          </p:cNvPr>
          <p:cNvSpPr/>
          <p:nvPr/>
        </p:nvSpPr>
        <p:spPr>
          <a:xfrm>
            <a:off x="0" y="0"/>
            <a:ext cx="12192000" cy="429009"/>
          </a:xfrm>
          <a:prstGeom prst="rect">
            <a:avLst/>
          </a:prstGeom>
          <a:solidFill>
            <a:srgbClr val="158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*Sarah’s experience</a:t>
            </a:r>
            <a:endParaRPr lang="en-US" sz="1600">
              <a:solidFill>
                <a:schemeClr val="bg1"/>
              </a:solidFill>
            </a:endParaRPr>
          </a:p>
        </p:txBody>
      </p:sp>
    </p:spTree>
    <p:extLst>
      <p:ext uri="{BB962C8B-B14F-4D97-AF65-F5344CB8AC3E}">
        <p14:creationId xmlns:p14="http://schemas.microsoft.com/office/powerpoint/2010/main" val="292880291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2A3B-1A52-06DB-3BA5-3FE3ACA460C4}"/>
              </a:ext>
            </a:extLst>
          </p:cNvPr>
          <p:cNvSpPr>
            <a:spLocks noGrp="1"/>
          </p:cNvSpPr>
          <p:nvPr>
            <p:ph type="title"/>
          </p:nvPr>
        </p:nvSpPr>
        <p:spPr>
          <a:xfrm>
            <a:off x="727075" y="364730"/>
            <a:ext cx="10969625" cy="944562"/>
          </a:xfrm>
        </p:spPr>
        <p:txBody>
          <a:bodyPr/>
          <a:lstStyle/>
          <a:p>
            <a:r>
              <a:rPr lang="en-US" sz="2800"/>
              <a:t>Customers want to see financial support go further in contributing towards the full scope of costs incurred</a:t>
            </a:r>
          </a:p>
        </p:txBody>
      </p:sp>
      <p:sp>
        <p:nvSpPr>
          <p:cNvPr id="6" name="Slide Number Placeholder 5">
            <a:extLst>
              <a:ext uri="{FF2B5EF4-FFF2-40B4-BE49-F238E27FC236}">
                <a16:creationId xmlns:a16="http://schemas.microsoft.com/office/drawing/2014/main" id="{63A77C5B-B9A7-E8F6-AF73-04B65F0DFCBD}"/>
              </a:ext>
            </a:extLst>
          </p:cNvPr>
          <p:cNvSpPr>
            <a:spLocks noGrp="1"/>
          </p:cNvSpPr>
          <p:nvPr>
            <p:ph type="sldNum" sz="quarter" idx="12"/>
          </p:nvPr>
        </p:nvSpPr>
        <p:spPr/>
        <p:txBody>
          <a:bodyPr/>
          <a:lstStyle/>
          <a:p>
            <a:fld id="{CBA53E11-492D-48B3-9F9B-09541CA2A39A}" type="slidenum">
              <a:rPr lang="en-GB" smtClean="0"/>
              <a:t>58</a:t>
            </a:fld>
            <a:endParaRPr lang="en-GB"/>
          </a:p>
        </p:txBody>
      </p:sp>
      <p:sp>
        <p:nvSpPr>
          <p:cNvPr id="3" name="Slide Number Placeholder 5">
            <a:extLst>
              <a:ext uri="{FF2B5EF4-FFF2-40B4-BE49-F238E27FC236}">
                <a16:creationId xmlns:a16="http://schemas.microsoft.com/office/drawing/2014/main" id="{BE135AF4-AE48-2475-E6AB-CBE0E9D9FFD1}"/>
              </a:ext>
            </a:extLst>
          </p:cNvPr>
          <p:cNvSpPr txBox="1">
            <a:spLocks/>
          </p:cNvSpPr>
          <p:nvPr/>
        </p:nvSpPr>
        <p:spPr>
          <a:xfrm>
            <a:off x="238707" y="6457729"/>
            <a:ext cx="372481" cy="210705"/>
          </a:xfrm>
          <a:prstGeom prst="rect">
            <a:avLst/>
          </a:prstGeom>
        </p:spPr>
        <p:txBody>
          <a:bodyPr vert="horz" lIns="0" tIns="0" rIns="0" bIns="0" rtlCol="0" anchor="t">
            <a:noAutofit/>
          </a:bodyP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A53E11-492D-48B3-9F9B-09541CA2A39A}" type="slidenum">
              <a:rPr lang="en-GB" smtClean="0"/>
              <a:pPr/>
              <a:t>58</a:t>
            </a:fld>
            <a:endParaRPr lang="en-GB"/>
          </a:p>
        </p:txBody>
      </p:sp>
      <p:sp>
        <p:nvSpPr>
          <p:cNvPr id="10" name="Rounded Rectangle 9">
            <a:extLst>
              <a:ext uri="{FF2B5EF4-FFF2-40B4-BE49-F238E27FC236}">
                <a16:creationId xmlns:a16="http://schemas.microsoft.com/office/drawing/2014/main" id="{A849EEDA-0590-D9DC-A795-51FCFE672DB9}"/>
              </a:ext>
            </a:extLst>
          </p:cNvPr>
          <p:cNvSpPr/>
          <p:nvPr/>
        </p:nvSpPr>
        <p:spPr>
          <a:xfrm>
            <a:off x="1493184" y="2626629"/>
            <a:ext cx="10203516" cy="78149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Understanding the impact of damage:</a:t>
            </a:r>
            <a:r>
              <a:rPr lang="en-US" sz="1200">
                <a:solidFill>
                  <a:schemeClr val="tx2"/>
                </a:solidFill>
              </a:rPr>
              <a:t> Customers want to see wastewater companies carrying out thorough inventories with customers. Customers want to see wastewater companies assessing the full scope of customers’ circumstances, such as living situation and additional needs.</a:t>
            </a:r>
          </a:p>
        </p:txBody>
      </p:sp>
      <p:sp>
        <p:nvSpPr>
          <p:cNvPr id="11" name="Oval 10">
            <a:extLst>
              <a:ext uri="{FF2B5EF4-FFF2-40B4-BE49-F238E27FC236}">
                <a16:creationId xmlns:a16="http://schemas.microsoft.com/office/drawing/2014/main" id="{5990E509-D888-EC5C-B3B1-88D0E6E916BF}"/>
              </a:ext>
            </a:extLst>
          </p:cNvPr>
          <p:cNvSpPr/>
          <p:nvPr/>
        </p:nvSpPr>
        <p:spPr>
          <a:xfrm>
            <a:off x="753339" y="2539611"/>
            <a:ext cx="841578" cy="8401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15" name="Rounded Rectangle 14">
            <a:extLst>
              <a:ext uri="{FF2B5EF4-FFF2-40B4-BE49-F238E27FC236}">
                <a16:creationId xmlns:a16="http://schemas.microsoft.com/office/drawing/2014/main" id="{9097A349-429E-AA02-A491-4AA95F83D17E}"/>
              </a:ext>
            </a:extLst>
          </p:cNvPr>
          <p:cNvSpPr/>
          <p:nvPr/>
        </p:nvSpPr>
        <p:spPr>
          <a:xfrm>
            <a:off x="1493184" y="3598995"/>
            <a:ext cx="10203516" cy="7814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Covering the costs of any replacements and repairs: </a:t>
            </a:r>
            <a:r>
              <a:rPr lang="en-US" sz="1200">
                <a:solidFill>
                  <a:schemeClr val="tx2"/>
                </a:solidFill>
              </a:rPr>
              <a:t>Such as any damages or losses incurred by customers. </a:t>
            </a:r>
            <a:endParaRPr lang="en-US" sz="1200" b="1">
              <a:solidFill>
                <a:schemeClr val="tx2"/>
              </a:solidFill>
            </a:endParaRPr>
          </a:p>
        </p:txBody>
      </p:sp>
      <p:sp>
        <p:nvSpPr>
          <p:cNvPr id="16" name="Rounded Rectangle 15">
            <a:extLst>
              <a:ext uri="{FF2B5EF4-FFF2-40B4-BE49-F238E27FC236}">
                <a16:creationId xmlns:a16="http://schemas.microsoft.com/office/drawing/2014/main" id="{9813D460-4721-697E-19AA-89CB38BBA147}"/>
              </a:ext>
            </a:extLst>
          </p:cNvPr>
          <p:cNvSpPr/>
          <p:nvPr/>
        </p:nvSpPr>
        <p:spPr>
          <a:xfrm>
            <a:off x="1493184" y="4598292"/>
            <a:ext cx="10203516" cy="7814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Guidance and information around financial support:</a:t>
            </a:r>
            <a:r>
              <a:rPr lang="en-US" sz="1200">
                <a:solidFill>
                  <a:schemeClr val="tx2"/>
                </a:solidFill>
              </a:rPr>
              <a:t> Including any additional support available for both vulnerable </a:t>
            </a:r>
            <a:r>
              <a:rPr lang="en-US" sz="1200" u="sng">
                <a:solidFill>
                  <a:schemeClr val="tx2"/>
                </a:solidFill>
              </a:rPr>
              <a:t>and</a:t>
            </a:r>
            <a:r>
              <a:rPr lang="en-US" sz="1200">
                <a:solidFill>
                  <a:schemeClr val="tx2"/>
                </a:solidFill>
              </a:rPr>
              <a:t> non-vulnerable customers. This should include references to GSS, making customers aware of whether they need to take action in order to receive money, and clearly signposting and proactively offering support to customers. </a:t>
            </a:r>
          </a:p>
        </p:txBody>
      </p:sp>
      <p:sp>
        <p:nvSpPr>
          <p:cNvPr id="17" name="Rounded Rectangle 16">
            <a:extLst>
              <a:ext uri="{FF2B5EF4-FFF2-40B4-BE49-F238E27FC236}">
                <a16:creationId xmlns:a16="http://schemas.microsoft.com/office/drawing/2014/main" id="{5B3890C7-52CD-E4B3-6AA0-AC3F9D8F1C42}"/>
              </a:ext>
            </a:extLst>
          </p:cNvPr>
          <p:cNvSpPr/>
          <p:nvPr/>
        </p:nvSpPr>
        <p:spPr>
          <a:xfrm>
            <a:off x="1493184" y="5636448"/>
            <a:ext cx="10203516" cy="7814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2"/>
                </a:solidFill>
              </a:rPr>
              <a:t>Ongoing support for those facing long-term consequences: </a:t>
            </a:r>
            <a:r>
              <a:rPr lang="en-US" sz="1200">
                <a:solidFill>
                  <a:schemeClr val="tx2"/>
                </a:solidFill>
              </a:rPr>
              <a:t>For those dealing with issues such as impacts on property price or costs of rising home insurance excesses, customers want their wastewater company to go further in contributing towards costs more widely (e.g. through covering the difference in increased insurance costs).</a:t>
            </a:r>
          </a:p>
        </p:txBody>
      </p:sp>
      <p:pic>
        <p:nvPicPr>
          <p:cNvPr id="18" name="Graphic 17" descr="Email with solid fill">
            <a:extLst>
              <a:ext uri="{FF2B5EF4-FFF2-40B4-BE49-F238E27FC236}">
                <a16:creationId xmlns:a16="http://schemas.microsoft.com/office/drawing/2014/main" id="{7A91797B-ECE6-94CD-8627-1F7779CB5F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2447" y="2572428"/>
            <a:ext cx="663755" cy="663755"/>
          </a:xfrm>
          <a:prstGeom prst="rect">
            <a:avLst/>
          </a:prstGeom>
        </p:spPr>
      </p:pic>
      <p:sp>
        <p:nvSpPr>
          <p:cNvPr id="20" name="Oval 19">
            <a:extLst>
              <a:ext uri="{FF2B5EF4-FFF2-40B4-BE49-F238E27FC236}">
                <a16:creationId xmlns:a16="http://schemas.microsoft.com/office/drawing/2014/main" id="{1BC04462-9DD4-B626-E801-DA7180A3E981}"/>
              </a:ext>
            </a:extLst>
          </p:cNvPr>
          <p:cNvSpPr/>
          <p:nvPr/>
        </p:nvSpPr>
        <p:spPr>
          <a:xfrm>
            <a:off x="753339" y="3533173"/>
            <a:ext cx="841578" cy="8401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21" name="Oval 20">
            <a:extLst>
              <a:ext uri="{FF2B5EF4-FFF2-40B4-BE49-F238E27FC236}">
                <a16:creationId xmlns:a16="http://schemas.microsoft.com/office/drawing/2014/main" id="{41A24A16-9DCB-6D4E-A7DF-B2678F7958ED}"/>
              </a:ext>
            </a:extLst>
          </p:cNvPr>
          <p:cNvSpPr/>
          <p:nvPr/>
        </p:nvSpPr>
        <p:spPr>
          <a:xfrm>
            <a:off x="753339" y="4540589"/>
            <a:ext cx="841578" cy="8401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22" name="Oval 21">
            <a:extLst>
              <a:ext uri="{FF2B5EF4-FFF2-40B4-BE49-F238E27FC236}">
                <a16:creationId xmlns:a16="http://schemas.microsoft.com/office/drawing/2014/main" id="{6A83C2BE-50B3-0CEC-E4AD-0CEF170723BC}"/>
              </a:ext>
            </a:extLst>
          </p:cNvPr>
          <p:cNvSpPr/>
          <p:nvPr/>
        </p:nvSpPr>
        <p:spPr>
          <a:xfrm>
            <a:off x="753339" y="5617604"/>
            <a:ext cx="841578" cy="8401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03A9953A-6D7D-FF01-894F-B00E14A9FCA0}"/>
              </a:ext>
            </a:extLst>
          </p:cNvPr>
          <p:cNvPicPr>
            <a:picLocks noChangeAspect="1"/>
          </p:cNvPicPr>
          <p:nvPr/>
        </p:nvPicPr>
        <p:blipFill rotWithShape="1">
          <a:blip r:embed="rId4">
            <a:extLst>
              <a:ext uri="{28A0092B-C50C-407E-A947-70E740481C1C}">
                <a14:useLocalDpi xmlns:a14="http://schemas.microsoft.com/office/drawing/2010/main" val="0"/>
              </a:ext>
            </a:extLst>
          </a:blip>
          <a:srcRect b="15704"/>
          <a:stretch/>
        </p:blipFill>
        <p:spPr>
          <a:xfrm>
            <a:off x="707338" y="5597589"/>
            <a:ext cx="927080" cy="781494"/>
          </a:xfrm>
          <a:prstGeom prst="rect">
            <a:avLst/>
          </a:prstGeom>
        </p:spPr>
      </p:pic>
      <p:pic>
        <p:nvPicPr>
          <p:cNvPr id="25" name="Graphic 24" descr="Signpost with solid fill">
            <a:extLst>
              <a:ext uri="{FF2B5EF4-FFF2-40B4-BE49-F238E27FC236}">
                <a16:creationId xmlns:a16="http://schemas.microsoft.com/office/drawing/2014/main" id="{E8AF690B-4FB0-10DF-F34A-CD00EF98EA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7349" y="3580344"/>
            <a:ext cx="727058" cy="727058"/>
          </a:xfrm>
          <a:prstGeom prst="rect">
            <a:avLst/>
          </a:prstGeom>
        </p:spPr>
      </p:pic>
      <p:pic>
        <p:nvPicPr>
          <p:cNvPr id="26" name="Graphic 25" descr="Open hand with solid fill">
            <a:extLst>
              <a:ext uri="{FF2B5EF4-FFF2-40B4-BE49-F238E27FC236}">
                <a16:creationId xmlns:a16="http://schemas.microsoft.com/office/drawing/2014/main" id="{7F32B494-C896-D956-BE94-1DA63A368E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5696" y="4657716"/>
            <a:ext cx="667870" cy="667870"/>
          </a:xfrm>
          <a:prstGeom prst="rect">
            <a:avLst/>
          </a:prstGeom>
        </p:spPr>
      </p:pic>
      <p:sp>
        <p:nvSpPr>
          <p:cNvPr id="29" name="Rectangle 28">
            <a:extLst>
              <a:ext uri="{FF2B5EF4-FFF2-40B4-BE49-F238E27FC236}">
                <a16:creationId xmlns:a16="http://schemas.microsoft.com/office/drawing/2014/main" id="{F5E0B43E-44CE-55B7-E3FC-8C2654250294}"/>
              </a:ext>
            </a:extLst>
          </p:cNvPr>
          <p:cNvSpPr/>
          <p:nvPr/>
        </p:nvSpPr>
        <p:spPr>
          <a:xfrm>
            <a:off x="787400" y="1641615"/>
            <a:ext cx="10909300" cy="944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latin typeface="Verdana" panose="020B0604030504040204" pitchFamily="34" charset="0"/>
                <a:ea typeface="Verdana" panose="020B0604030504040204" pitchFamily="34" charset="0"/>
                <a:cs typeface="Verdana" panose="020B0604030504040204" pitchFamily="34" charset="0"/>
              </a:rPr>
              <a:t>Customers outline four ways in which they want to see financial support improved:</a:t>
            </a:r>
            <a:endParaRPr lang="en-US" sz="1400">
              <a:solidFill>
                <a:schemeClr val="tx2"/>
              </a:solidFill>
            </a:endParaRPr>
          </a:p>
        </p:txBody>
      </p:sp>
      <p:sp>
        <p:nvSpPr>
          <p:cNvPr id="4" name="Rectangle 3">
            <a:extLst>
              <a:ext uri="{FF2B5EF4-FFF2-40B4-BE49-F238E27FC236}">
                <a16:creationId xmlns:a16="http://schemas.microsoft.com/office/drawing/2014/main" id="{20E707CF-102A-A4B5-AF80-AB90177DC8A6}"/>
              </a:ext>
            </a:extLst>
          </p:cNvPr>
          <p:cNvSpPr/>
          <p:nvPr/>
        </p:nvSpPr>
        <p:spPr>
          <a:xfrm>
            <a:off x="-13100" y="0"/>
            <a:ext cx="457193"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a:solidFill>
                  <a:schemeClr val="bg1"/>
                </a:solidFill>
              </a:rPr>
              <a:t>Financial support</a:t>
            </a:r>
          </a:p>
        </p:txBody>
      </p:sp>
      <p:sp>
        <p:nvSpPr>
          <p:cNvPr id="5" name="TextBox 4">
            <a:extLst>
              <a:ext uri="{FF2B5EF4-FFF2-40B4-BE49-F238E27FC236}">
                <a16:creationId xmlns:a16="http://schemas.microsoft.com/office/drawing/2014/main" id="{D84DD2FA-EF73-68C8-DE7A-6DEBC4B366FF}"/>
              </a:ext>
            </a:extLst>
          </p:cNvPr>
          <p:cNvSpPr txBox="1"/>
          <p:nvPr/>
        </p:nvSpPr>
        <p:spPr>
          <a:xfrm>
            <a:off x="8012624" y="-914400"/>
            <a:ext cx="0" cy="0"/>
          </a:xfrm>
          <a:prstGeom prst="rect">
            <a:avLst/>
          </a:prstGeom>
          <a:noFill/>
        </p:spPr>
        <p:txBody>
          <a:bodyPr wrap="none" lIns="0" tIns="0" rIns="0" bIns="0" rtlCol="0">
            <a:noAutofit/>
          </a:bodyPr>
          <a:lstStyle/>
          <a:p>
            <a:pPr algn="l"/>
            <a:endParaRPr lang="en-US" sz="1600">
              <a:solidFill>
                <a:schemeClr val="tx1"/>
              </a:solidFill>
            </a:endParaRPr>
          </a:p>
        </p:txBody>
      </p:sp>
    </p:spTree>
    <p:extLst>
      <p:ext uri="{BB962C8B-B14F-4D97-AF65-F5344CB8AC3E}">
        <p14:creationId xmlns:p14="http://schemas.microsoft.com/office/powerpoint/2010/main" val="256952015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AD0C0-17FB-778C-4156-2A9B31256558}"/>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2619F9A1-3857-316D-021C-C77FB35023A1}"/>
              </a:ext>
            </a:extLst>
          </p:cNvPr>
          <p:cNvSpPr>
            <a:spLocks noGrp="1"/>
          </p:cNvSpPr>
          <p:nvPr>
            <p:ph type="sldNum" sz="quarter" idx="12"/>
          </p:nvPr>
        </p:nvSpPr>
        <p:spPr/>
        <p:txBody>
          <a:bodyPr/>
          <a:lstStyle/>
          <a:p>
            <a:fld id="{CBA53E11-492D-48B3-9F9B-09541CA2A39A}" type="slidenum">
              <a:rPr lang="en-GB" smtClean="0"/>
              <a:pPr/>
              <a:t>59</a:t>
            </a:fld>
            <a:endParaRPr lang="en-GB"/>
          </a:p>
        </p:txBody>
      </p:sp>
      <p:sp>
        <p:nvSpPr>
          <p:cNvPr id="4" name="Title 3">
            <a:extLst>
              <a:ext uri="{FF2B5EF4-FFF2-40B4-BE49-F238E27FC236}">
                <a16:creationId xmlns:a16="http://schemas.microsoft.com/office/drawing/2014/main" id="{11E6F7BA-85DF-11A9-C427-ADB927717F09}"/>
              </a:ext>
            </a:extLst>
          </p:cNvPr>
          <p:cNvSpPr>
            <a:spLocks noGrp="1"/>
          </p:cNvSpPr>
          <p:nvPr>
            <p:ph type="title" idx="4294967295"/>
          </p:nvPr>
        </p:nvSpPr>
        <p:spPr>
          <a:xfrm>
            <a:off x="611187" y="4345756"/>
            <a:ext cx="5250730" cy="886120"/>
          </a:xfrm>
        </p:spPr>
        <p:txBody>
          <a:bodyPr/>
          <a:lstStyle/>
          <a:p>
            <a:r>
              <a:rPr lang="en-GB">
                <a:solidFill>
                  <a:schemeClr val="bg1"/>
                </a:solidFill>
              </a:rPr>
              <a:t>Appendix</a:t>
            </a:r>
          </a:p>
        </p:txBody>
      </p:sp>
      <p:sp>
        <p:nvSpPr>
          <p:cNvPr id="8" name="Text Placeholder 7">
            <a:extLst>
              <a:ext uri="{FF2B5EF4-FFF2-40B4-BE49-F238E27FC236}">
                <a16:creationId xmlns:a16="http://schemas.microsoft.com/office/drawing/2014/main" id="{B5A37CF9-F13A-217E-2D5F-54509EDF3BAD}"/>
              </a:ext>
              <a:ext uri="{C183D7F6-B498-43B3-948B-1728B52AA6E4}">
                <adec:decorative xmlns:adec="http://schemas.microsoft.com/office/drawing/2017/decorative" val="1"/>
              </a:ext>
            </a:extLst>
          </p:cNvPr>
          <p:cNvSpPr>
            <a:spLocks noGrp="1"/>
          </p:cNvSpPr>
          <p:nvPr>
            <p:ph type="body" idx="13"/>
          </p:nvPr>
        </p:nvSpPr>
        <p:spPr>
          <a:xfrm>
            <a:off x="611187" y="5414826"/>
            <a:ext cx="3168000" cy="47583"/>
          </a:xfrm>
        </p:spPr>
        <p:txBody>
          <a:bodyPr vert="horz" lIns="0" tIns="0" rIns="0" bIns="0" rtlCol="0" anchor="t">
            <a:noAutofit/>
          </a:bodyPr>
          <a:lstStyle/>
          <a:p>
            <a:r>
              <a:rPr lang="en-GB" dirty="0"/>
              <a:t>Section Subtitle</a:t>
            </a:r>
          </a:p>
        </p:txBody>
      </p:sp>
      <p:sp>
        <p:nvSpPr>
          <p:cNvPr id="2" name="TextBox 1">
            <a:extLst>
              <a:ext uri="{FF2B5EF4-FFF2-40B4-BE49-F238E27FC236}">
                <a16:creationId xmlns:a16="http://schemas.microsoft.com/office/drawing/2014/main" id="{5CC32DCD-A964-A4FE-175A-7DC795A8FF72}"/>
              </a:ext>
            </a:extLst>
          </p:cNvPr>
          <p:cNvSpPr txBox="1"/>
          <p:nvPr/>
        </p:nvSpPr>
        <p:spPr>
          <a:xfrm>
            <a:off x="7629525" y="1671638"/>
            <a:ext cx="0" cy="0"/>
          </a:xfrm>
          <a:prstGeom prst="rect">
            <a:avLst/>
          </a:prstGeom>
          <a:noFill/>
        </p:spPr>
        <p:txBody>
          <a:bodyPr wrap="none" lIns="0" tIns="0" rIns="0" bIns="0" rtlCol="0">
            <a:noAutofit/>
          </a:bodyPr>
          <a:lstStyle/>
          <a:p>
            <a:pPr algn="l"/>
            <a:endParaRPr lang="en-US" sz="1600">
              <a:solidFill>
                <a:schemeClr val="tx1"/>
              </a:solidFill>
            </a:endParaRPr>
          </a:p>
        </p:txBody>
      </p:sp>
    </p:spTree>
    <p:extLst>
      <p:ext uri="{BB962C8B-B14F-4D97-AF65-F5344CB8AC3E}">
        <p14:creationId xmlns:p14="http://schemas.microsoft.com/office/powerpoint/2010/main" val="15192953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2A3B-1A52-06DB-3BA5-3FE3ACA460C4}"/>
              </a:ext>
            </a:extLst>
          </p:cNvPr>
          <p:cNvSpPr>
            <a:spLocks noGrp="1"/>
          </p:cNvSpPr>
          <p:nvPr>
            <p:ph type="title"/>
          </p:nvPr>
        </p:nvSpPr>
        <p:spPr/>
        <p:txBody>
          <a:bodyPr/>
          <a:lstStyle/>
          <a:p>
            <a:r>
              <a:rPr lang="en-US" sz="2800"/>
              <a:t>Methodology</a:t>
            </a:r>
            <a:endParaRPr lang="en-US"/>
          </a:p>
        </p:txBody>
      </p:sp>
      <p:sp>
        <p:nvSpPr>
          <p:cNvPr id="6" name="Slide Number Placeholder 5">
            <a:extLst>
              <a:ext uri="{FF2B5EF4-FFF2-40B4-BE49-F238E27FC236}">
                <a16:creationId xmlns:a16="http://schemas.microsoft.com/office/drawing/2014/main" id="{63A77C5B-B9A7-E8F6-AF73-04B65F0DFCBD}"/>
              </a:ext>
            </a:extLst>
          </p:cNvPr>
          <p:cNvSpPr>
            <a:spLocks noGrp="1"/>
          </p:cNvSpPr>
          <p:nvPr>
            <p:ph type="sldNum" sz="quarter" idx="12"/>
          </p:nvPr>
        </p:nvSpPr>
        <p:spPr/>
        <p:txBody>
          <a:bodyPr/>
          <a:lstStyle/>
          <a:p>
            <a:fld id="{CBA53E11-492D-48B3-9F9B-09541CA2A39A}" type="slidenum">
              <a:rPr lang="en-GB" smtClean="0"/>
              <a:t>6</a:t>
            </a:fld>
            <a:endParaRPr lang="en-GB"/>
          </a:p>
        </p:txBody>
      </p:sp>
      <p:sp>
        <p:nvSpPr>
          <p:cNvPr id="8" name="Rectangle 7">
            <a:extLst>
              <a:ext uri="{FF2B5EF4-FFF2-40B4-BE49-F238E27FC236}">
                <a16:creationId xmlns:a16="http://schemas.microsoft.com/office/drawing/2014/main" id="{2FBC5276-A53D-980F-0D58-891FA4F8123B}"/>
              </a:ext>
            </a:extLst>
          </p:cNvPr>
          <p:cNvSpPr/>
          <p:nvPr/>
        </p:nvSpPr>
        <p:spPr>
          <a:xfrm>
            <a:off x="611188" y="3157660"/>
            <a:ext cx="5286384" cy="1321235"/>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60-minute online interviews </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with 50 customers</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 exploring customers’ personal experiences with flooding incidents.</a:t>
            </a:r>
          </a:p>
          <a:p>
            <a:pPr algn="ct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Customers were also asked to complete a pre and post task, which included sharing images and footage of the incident.</a:t>
            </a:r>
          </a:p>
          <a:p>
            <a:pPr algn="ct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A78D0BC4-AEB9-C9DF-22BE-AD206A4F895D}"/>
              </a:ext>
            </a:extLst>
          </p:cNvPr>
          <p:cNvSpPr/>
          <p:nvPr/>
        </p:nvSpPr>
        <p:spPr>
          <a:xfrm>
            <a:off x="611188" y="2460785"/>
            <a:ext cx="5286384" cy="579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Stage 1: Understanding experiences</a:t>
            </a:r>
          </a:p>
        </p:txBody>
      </p:sp>
      <p:sp>
        <p:nvSpPr>
          <p:cNvPr id="14" name="Rectangle 13">
            <a:extLst>
              <a:ext uri="{FF2B5EF4-FFF2-40B4-BE49-F238E27FC236}">
                <a16:creationId xmlns:a16="http://schemas.microsoft.com/office/drawing/2014/main" id="{77117FCD-F243-431E-91C3-4BB0471590F0}"/>
              </a:ext>
            </a:extLst>
          </p:cNvPr>
          <p:cNvSpPr/>
          <p:nvPr/>
        </p:nvSpPr>
        <p:spPr>
          <a:xfrm>
            <a:off x="6335593" y="3157659"/>
            <a:ext cx="5286384" cy="3177544"/>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5 x 90-minute online workshops with a total of </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24 customers*</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 with a focus on collective solutions and looking to the future.</a:t>
            </a:r>
          </a:p>
          <a:p>
            <a:pPr algn="ct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Customers who had completed an interview or additional task were invited to a workshops. </a:t>
            </a:r>
            <a:r>
              <a:rPr lang="en-US" sz="1200">
                <a:solidFill>
                  <a:schemeClr val="tx2"/>
                </a:solidFill>
              </a:rPr>
              <a:t>20 workshop customers took part in a full interview ahead of the workshop, and 4 completed an additional task.</a:t>
            </a: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id="{280C0C84-7EE7-0E4E-C7C9-754C8CE80A14}"/>
              </a:ext>
            </a:extLst>
          </p:cNvPr>
          <p:cNvSpPr/>
          <p:nvPr/>
        </p:nvSpPr>
        <p:spPr>
          <a:xfrm>
            <a:off x="6335593" y="2460785"/>
            <a:ext cx="5286384" cy="579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Stage 2: Identifying solutions</a:t>
            </a:r>
          </a:p>
        </p:txBody>
      </p:sp>
      <p:sp>
        <p:nvSpPr>
          <p:cNvPr id="16" name="TextBox 15">
            <a:extLst>
              <a:ext uri="{FF2B5EF4-FFF2-40B4-BE49-F238E27FC236}">
                <a16:creationId xmlns:a16="http://schemas.microsoft.com/office/drawing/2014/main" id="{A73CFDA5-314D-8B83-6498-BAA0F5A4D948}"/>
              </a:ext>
            </a:extLst>
          </p:cNvPr>
          <p:cNvSpPr txBox="1"/>
          <p:nvPr/>
        </p:nvSpPr>
        <p:spPr>
          <a:xfrm>
            <a:off x="590606" y="1627459"/>
            <a:ext cx="11010788" cy="510791"/>
          </a:xfrm>
          <a:prstGeom prst="rect">
            <a:avLst/>
          </a:prstGeom>
          <a:noFill/>
        </p:spPr>
        <p:txBody>
          <a:bodyPr wrap="square" lIns="0" tIns="0" rIns="0" bIns="0" rtlCol="0" anchor="ctr">
            <a:noAutofit/>
          </a:bodyPr>
          <a:lstStyle/>
          <a:p>
            <a:pPr algn="ctr"/>
            <a:r>
              <a:rPr lang="en-US" sz="1400">
                <a:solidFill>
                  <a:schemeClr val="tx2"/>
                </a:solidFill>
              </a:rPr>
              <a:t>In total, 61 wastewater customers took part in this research. Fieldwork took place between Spring and Summer 2024</a:t>
            </a:r>
          </a:p>
          <a:p>
            <a:pPr algn="ctr"/>
            <a:r>
              <a:rPr lang="en-US" sz="1400">
                <a:solidFill>
                  <a:schemeClr val="tx2"/>
                </a:solidFill>
              </a:rPr>
              <a:t>(from 26</a:t>
            </a:r>
            <a:r>
              <a:rPr lang="en-US" sz="1400" baseline="30000">
                <a:solidFill>
                  <a:schemeClr val="tx2"/>
                </a:solidFill>
              </a:rPr>
              <a:t>th</a:t>
            </a:r>
            <a:r>
              <a:rPr lang="en-US" sz="1400">
                <a:solidFill>
                  <a:schemeClr val="tx2"/>
                </a:solidFill>
              </a:rPr>
              <a:t> April to 16</a:t>
            </a:r>
            <a:r>
              <a:rPr lang="en-US" sz="1400" baseline="30000">
                <a:solidFill>
                  <a:schemeClr val="tx2"/>
                </a:solidFill>
              </a:rPr>
              <a:t>th</a:t>
            </a:r>
            <a:r>
              <a:rPr lang="en-US" sz="1400">
                <a:solidFill>
                  <a:schemeClr val="tx2"/>
                </a:solidFill>
              </a:rPr>
              <a:t> August - with a break in June due to the General Election).</a:t>
            </a:r>
            <a:endParaRPr lang="en-US" sz="1400" b="1">
              <a:solidFill>
                <a:schemeClr val="tx2"/>
              </a:solidFill>
            </a:endParaRPr>
          </a:p>
        </p:txBody>
      </p:sp>
      <p:sp>
        <p:nvSpPr>
          <p:cNvPr id="4" name="Rectangle 3">
            <a:extLst>
              <a:ext uri="{FF2B5EF4-FFF2-40B4-BE49-F238E27FC236}">
                <a16:creationId xmlns:a16="http://schemas.microsoft.com/office/drawing/2014/main" id="{BA568F6F-0828-AF5A-4651-589FBD842CDF}"/>
              </a:ext>
            </a:extLst>
          </p:cNvPr>
          <p:cNvSpPr/>
          <p:nvPr/>
        </p:nvSpPr>
        <p:spPr>
          <a:xfrm>
            <a:off x="611188" y="4581849"/>
            <a:ext cx="5286384" cy="1753354"/>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Additional tasks* </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with</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200" b="1">
                <a:solidFill>
                  <a:schemeClr val="tx2"/>
                </a:solidFill>
                <a:latin typeface="Verdana" panose="020B0604030504040204" pitchFamily="34" charset="0"/>
                <a:ea typeface="Verdana" panose="020B0604030504040204" pitchFamily="34" charset="0"/>
                <a:cs typeface="Verdana" panose="020B0604030504040204" pitchFamily="34" charset="0"/>
              </a:rPr>
              <a:t>11 customers, </a:t>
            </a:r>
            <a:r>
              <a:rPr lang="en-US" sz="1200">
                <a:solidFill>
                  <a:schemeClr val="tx2"/>
                </a:solidFill>
                <a:latin typeface="Verdana" panose="020B0604030504040204" pitchFamily="34" charset="0"/>
                <a:ea typeface="Verdana" panose="020B0604030504040204" pitchFamily="34" charset="0"/>
                <a:cs typeface="Verdana" panose="020B0604030504040204" pitchFamily="34" charset="0"/>
              </a:rPr>
              <a:t>in which </a:t>
            </a:r>
            <a:r>
              <a:rPr lang="en-US" sz="1200">
                <a:solidFill>
                  <a:schemeClr val="tx2"/>
                </a:solidFill>
              </a:rPr>
              <a:t>they submitted videos responding to a shortened version of questions that had been asked in the online interview. </a:t>
            </a:r>
          </a:p>
          <a:p>
            <a:pPr algn="ctr"/>
            <a:endParaRPr lang="en-US" sz="120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r>
              <a:rPr lang="en-US" sz="1200" i="1">
                <a:solidFill>
                  <a:schemeClr val="tx2"/>
                </a:solidFill>
              </a:rPr>
              <a:t>*To allow for as many customers as possible to feed back into the research, we invited customers whose quotas had already been reached to complete an online ‘additional task’ as opposed to an interview.</a:t>
            </a:r>
            <a:endParaRPr lang="en-US" sz="1200" i="1">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2510907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B1E4-2AC6-C27A-E07E-B99EF0D77236}"/>
              </a:ext>
            </a:extLst>
          </p:cNvPr>
          <p:cNvSpPr>
            <a:spLocks noGrp="1"/>
          </p:cNvSpPr>
          <p:nvPr>
            <p:ph type="title"/>
          </p:nvPr>
        </p:nvSpPr>
        <p:spPr/>
        <p:txBody>
          <a:bodyPr/>
          <a:lstStyle/>
          <a:p>
            <a:r>
              <a:rPr lang="en-US" sz="2800"/>
              <a:t>Sample (full details)</a:t>
            </a:r>
            <a:endParaRPr lang="en-US" b="0"/>
          </a:p>
        </p:txBody>
      </p:sp>
      <p:sp>
        <p:nvSpPr>
          <p:cNvPr id="5" name="Slide Number Placeholder 4">
            <a:extLst>
              <a:ext uri="{FF2B5EF4-FFF2-40B4-BE49-F238E27FC236}">
                <a16:creationId xmlns:a16="http://schemas.microsoft.com/office/drawing/2014/main" id="{47548A61-487A-7603-2690-AE7763AB78C2}"/>
              </a:ext>
            </a:extLst>
          </p:cNvPr>
          <p:cNvSpPr>
            <a:spLocks noGrp="1"/>
          </p:cNvSpPr>
          <p:nvPr>
            <p:ph type="sldNum" sz="quarter" idx="12"/>
          </p:nvPr>
        </p:nvSpPr>
        <p:spPr/>
        <p:txBody>
          <a:bodyPr/>
          <a:lstStyle/>
          <a:p>
            <a:fld id="{CBA53E11-492D-48B3-9F9B-09541CA2A39A}" type="slidenum">
              <a:rPr lang="en-GB" smtClean="0"/>
              <a:t>60</a:t>
            </a:fld>
            <a:endParaRPr lang="en-GB"/>
          </a:p>
        </p:txBody>
      </p:sp>
      <p:sp>
        <p:nvSpPr>
          <p:cNvPr id="9" name="TextBox 8">
            <a:extLst>
              <a:ext uri="{FF2B5EF4-FFF2-40B4-BE49-F238E27FC236}">
                <a16:creationId xmlns:a16="http://schemas.microsoft.com/office/drawing/2014/main" id="{E6A3A332-9D8D-CE88-362E-94C854E6E8A2}"/>
              </a:ext>
            </a:extLst>
          </p:cNvPr>
          <p:cNvSpPr txBox="1"/>
          <p:nvPr/>
        </p:nvSpPr>
        <p:spPr>
          <a:xfrm>
            <a:off x="3806456" y="1879212"/>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11" name="TextBox 10">
            <a:extLst>
              <a:ext uri="{FF2B5EF4-FFF2-40B4-BE49-F238E27FC236}">
                <a16:creationId xmlns:a16="http://schemas.microsoft.com/office/drawing/2014/main" id="{C9B82DCB-EC2F-A474-3373-8CA887DEE56A}"/>
              </a:ext>
            </a:extLst>
          </p:cNvPr>
          <p:cNvSpPr txBox="1"/>
          <p:nvPr/>
        </p:nvSpPr>
        <p:spPr>
          <a:xfrm>
            <a:off x="839607" y="1469279"/>
            <a:ext cx="10512786" cy="345701"/>
          </a:xfrm>
          <a:prstGeom prst="rect">
            <a:avLst/>
          </a:prstGeom>
          <a:noFill/>
        </p:spPr>
        <p:txBody>
          <a:bodyPr wrap="square" lIns="0" tIns="0" rIns="0" bIns="0" rtlCol="0">
            <a:noAutofit/>
          </a:bodyPr>
          <a:lstStyle/>
          <a:p>
            <a:pPr algn="ctr"/>
            <a:r>
              <a:rPr lang="en-US" sz="1400" b="1" i="1">
                <a:solidFill>
                  <a:schemeClr val="tx2"/>
                </a:solidFill>
              </a:rPr>
              <a:t>61 customers across England and Wales who have experienced sewer flooding since January 2023</a:t>
            </a:r>
          </a:p>
        </p:txBody>
      </p:sp>
      <p:sp>
        <p:nvSpPr>
          <p:cNvPr id="7" name="Rectangle 6">
            <a:extLst>
              <a:ext uri="{FF2B5EF4-FFF2-40B4-BE49-F238E27FC236}">
                <a16:creationId xmlns:a16="http://schemas.microsoft.com/office/drawing/2014/main" id="{AC329313-D43E-98A5-277B-32F7B8F2550F}"/>
              </a:ext>
            </a:extLst>
          </p:cNvPr>
          <p:cNvSpPr/>
          <p:nvPr/>
        </p:nvSpPr>
        <p:spPr>
          <a:xfrm>
            <a:off x="238707" y="1968995"/>
            <a:ext cx="3707509" cy="795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1" name="TextBox 20">
            <a:extLst>
              <a:ext uri="{FF2B5EF4-FFF2-40B4-BE49-F238E27FC236}">
                <a16:creationId xmlns:a16="http://schemas.microsoft.com/office/drawing/2014/main" id="{B38929BD-7E0F-B056-E24D-8DA779DEBB6F}"/>
              </a:ext>
            </a:extLst>
          </p:cNvPr>
          <p:cNvSpPr txBox="1"/>
          <p:nvPr/>
        </p:nvSpPr>
        <p:spPr>
          <a:xfrm>
            <a:off x="1126812" y="1986753"/>
            <a:ext cx="2819404" cy="761730"/>
          </a:xfrm>
          <a:prstGeom prst="rect">
            <a:avLst/>
          </a:prstGeom>
          <a:noFill/>
        </p:spPr>
        <p:txBody>
          <a:bodyPr wrap="square" lIns="0" tIns="0" rIns="0" bIns="0" rtlCol="0" anchor="ctr">
            <a:noAutofit/>
          </a:bodyPr>
          <a:lstStyle/>
          <a:p>
            <a:r>
              <a:rPr lang="en-GB" sz="1000" b="1">
                <a:solidFill>
                  <a:schemeClr val="bg1"/>
                </a:solidFill>
                <a:latin typeface="Verdana" panose="020B0604030504040204" pitchFamily="34" charset="0"/>
                <a:ea typeface="Verdana" panose="020B0604030504040204" pitchFamily="34" charset="0"/>
                <a:cs typeface="Verdana" panose="020B0604030504040204" pitchFamily="34" charset="0"/>
              </a:rPr>
              <a:t>27 male</a:t>
            </a:r>
          </a:p>
          <a:p>
            <a:r>
              <a:rPr lang="en-GB" sz="1000" b="1">
                <a:solidFill>
                  <a:schemeClr val="bg1"/>
                </a:solidFill>
                <a:latin typeface="Verdana" panose="020B0604030504040204" pitchFamily="34" charset="0"/>
                <a:ea typeface="Verdana" panose="020B0604030504040204" pitchFamily="34" charset="0"/>
                <a:cs typeface="Verdana" panose="020B0604030504040204" pitchFamily="34" charset="0"/>
              </a:rPr>
              <a:t>34 female</a:t>
            </a:r>
          </a:p>
        </p:txBody>
      </p:sp>
      <p:pic>
        <p:nvPicPr>
          <p:cNvPr id="40" name="Graphic 39" descr="Gender with solid fill">
            <a:extLst>
              <a:ext uri="{FF2B5EF4-FFF2-40B4-BE49-F238E27FC236}">
                <a16:creationId xmlns:a16="http://schemas.microsoft.com/office/drawing/2014/main" id="{A9088CE8-F4F9-6885-91E1-4DC0D273F1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099" y="1996356"/>
            <a:ext cx="791321" cy="758015"/>
          </a:xfrm>
          <a:prstGeom prst="rect">
            <a:avLst/>
          </a:prstGeom>
        </p:spPr>
      </p:pic>
      <p:grpSp>
        <p:nvGrpSpPr>
          <p:cNvPr id="45" name="Group 44">
            <a:extLst>
              <a:ext uri="{FF2B5EF4-FFF2-40B4-BE49-F238E27FC236}">
                <a16:creationId xmlns:a16="http://schemas.microsoft.com/office/drawing/2014/main" id="{9777DDF5-9FF5-DA5A-42A7-83695FAC97BB}"/>
              </a:ext>
            </a:extLst>
          </p:cNvPr>
          <p:cNvGrpSpPr/>
          <p:nvPr/>
        </p:nvGrpSpPr>
        <p:grpSpPr>
          <a:xfrm>
            <a:off x="4155887" y="1940419"/>
            <a:ext cx="4261450" cy="821969"/>
            <a:chOff x="4299857" y="1548998"/>
            <a:chExt cx="4261450" cy="821969"/>
          </a:xfrm>
          <a:solidFill>
            <a:schemeClr val="accent1"/>
          </a:solidFill>
        </p:grpSpPr>
        <p:pic>
          <p:nvPicPr>
            <p:cNvPr id="88" name="Graphic 87" descr="Earth globe: Americas with solid fill">
              <a:extLst>
                <a:ext uri="{FF2B5EF4-FFF2-40B4-BE49-F238E27FC236}">
                  <a16:creationId xmlns:a16="http://schemas.microsoft.com/office/drawing/2014/main" id="{E65FC6F7-B672-2EF7-D6AC-2A017B5455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7748" y="1548998"/>
              <a:ext cx="798945" cy="798945"/>
            </a:xfrm>
            <a:prstGeom prst="rect">
              <a:avLst/>
            </a:prstGeom>
          </p:spPr>
        </p:pic>
        <p:grpSp>
          <p:nvGrpSpPr>
            <p:cNvPr id="54" name="Group 53">
              <a:extLst>
                <a:ext uri="{FF2B5EF4-FFF2-40B4-BE49-F238E27FC236}">
                  <a16:creationId xmlns:a16="http://schemas.microsoft.com/office/drawing/2014/main" id="{27856118-B6F6-D6AB-92B4-5ECF283C37AA}"/>
                </a:ext>
              </a:extLst>
            </p:cNvPr>
            <p:cNvGrpSpPr/>
            <p:nvPr/>
          </p:nvGrpSpPr>
          <p:grpSpPr>
            <a:xfrm>
              <a:off x="4299857" y="1550872"/>
              <a:ext cx="4261450" cy="820095"/>
              <a:chOff x="3189997" y="2539018"/>
              <a:chExt cx="4261450" cy="820095"/>
            </a:xfrm>
            <a:grpFill/>
          </p:grpSpPr>
          <p:sp>
            <p:nvSpPr>
              <p:cNvPr id="12" name="Rectangle 11">
                <a:extLst>
                  <a:ext uri="{FF2B5EF4-FFF2-40B4-BE49-F238E27FC236}">
                    <a16:creationId xmlns:a16="http://schemas.microsoft.com/office/drawing/2014/main" id="{3087A6AD-71A8-0AFC-9CB7-793B83BC28AE}"/>
                  </a:ext>
                </a:extLst>
              </p:cNvPr>
              <p:cNvSpPr/>
              <p:nvPr/>
            </p:nvSpPr>
            <p:spPr>
              <a:xfrm>
                <a:off x="3189997" y="2539019"/>
                <a:ext cx="4261450" cy="820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65" name="TextBox 64">
                <a:extLst>
                  <a:ext uri="{FF2B5EF4-FFF2-40B4-BE49-F238E27FC236}">
                    <a16:creationId xmlns:a16="http://schemas.microsoft.com/office/drawing/2014/main" id="{567006CF-9D4D-FCED-EC21-875C4DB9A518}"/>
                  </a:ext>
                </a:extLst>
              </p:cNvPr>
              <p:cNvSpPr txBox="1"/>
              <p:nvPr/>
            </p:nvSpPr>
            <p:spPr>
              <a:xfrm>
                <a:off x="4147127" y="2539018"/>
                <a:ext cx="3304320" cy="795199"/>
              </a:xfrm>
              <a:prstGeom prst="rect">
                <a:avLst/>
              </a:prstGeom>
              <a:grpFill/>
            </p:spPr>
            <p:txBody>
              <a:bodyPr wrap="square" lIns="0" tIns="0" rIns="0" bIns="0" rtlCol="0" anchor="ctr">
                <a:noAutofit/>
              </a:bodyPr>
              <a:lstStyle/>
              <a:p>
                <a:r>
                  <a:rPr lang="en-US" sz="1000" b="1">
                    <a:solidFill>
                      <a:schemeClr val="bg1"/>
                    </a:solidFill>
                    <a:latin typeface="Verdana" panose="020B0604030504040204" pitchFamily="34" charset="0"/>
                    <a:ea typeface="Verdana" panose="020B0604030504040204" pitchFamily="34" charset="0"/>
                    <a:cs typeface="Verdana" panose="020B0604030504040204" pitchFamily="34" charset="0"/>
                  </a:rPr>
                  <a:t>55 White British/ White European</a:t>
                </a:r>
              </a:p>
              <a:p>
                <a:r>
                  <a:rPr lang="en-US" sz="1000" b="1">
                    <a:solidFill>
                      <a:schemeClr val="bg1"/>
                    </a:solidFill>
                    <a:latin typeface="Verdana" panose="020B0604030504040204" pitchFamily="34" charset="0"/>
                    <a:ea typeface="Verdana" panose="020B0604030504040204" pitchFamily="34" charset="0"/>
                    <a:cs typeface="Verdana" panose="020B0604030504040204" pitchFamily="34" charset="0"/>
                  </a:rPr>
                  <a:t>4 Asian/Asian British</a:t>
                </a:r>
              </a:p>
              <a:p>
                <a:r>
                  <a:rPr lang="en-US" sz="1000" b="1">
                    <a:solidFill>
                      <a:schemeClr val="bg1"/>
                    </a:solidFill>
                    <a:latin typeface="Verdana" panose="020B0604030504040204" pitchFamily="34" charset="0"/>
                    <a:ea typeface="Verdana" panose="020B0604030504040204" pitchFamily="34" charset="0"/>
                    <a:cs typeface="Verdana" panose="020B0604030504040204" pitchFamily="34" charset="0"/>
                  </a:rPr>
                  <a:t>2 </a:t>
                </a:r>
                <a:r>
                  <a:rPr lang="en-GB" sz="1000" b="1">
                    <a:solidFill>
                      <a:schemeClr val="bg1"/>
                    </a:solidFill>
                    <a:effectLst/>
                    <a:latin typeface="Verdana" panose="020B0604030504040204" pitchFamily="34" charset="0"/>
                    <a:ea typeface="Verdana" panose="020B0604030504040204" pitchFamily="34" charset="0"/>
                    <a:cs typeface="Verdana" panose="020B0604030504040204" pitchFamily="34" charset="0"/>
                  </a:rPr>
                  <a:t>Black / African / Caribbean / Black British </a:t>
                </a:r>
                <a:endParaRPr lang="en-US" sz="10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grpSp>
      </p:grpSp>
      <p:sp>
        <p:nvSpPr>
          <p:cNvPr id="10" name="Rectangle 9">
            <a:extLst>
              <a:ext uri="{FF2B5EF4-FFF2-40B4-BE49-F238E27FC236}">
                <a16:creationId xmlns:a16="http://schemas.microsoft.com/office/drawing/2014/main" id="{F1E42D26-6733-7D77-CC12-60429AA82C1E}"/>
              </a:ext>
            </a:extLst>
          </p:cNvPr>
          <p:cNvSpPr/>
          <p:nvPr/>
        </p:nvSpPr>
        <p:spPr>
          <a:xfrm>
            <a:off x="8627007" y="1968995"/>
            <a:ext cx="3326285" cy="795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TextBox 61">
            <a:extLst>
              <a:ext uri="{FF2B5EF4-FFF2-40B4-BE49-F238E27FC236}">
                <a16:creationId xmlns:a16="http://schemas.microsoft.com/office/drawing/2014/main" id="{2A583621-5188-E85C-EC23-BE0DDBC77AE7}"/>
              </a:ext>
            </a:extLst>
          </p:cNvPr>
          <p:cNvSpPr txBox="1"/>
          <p:nvPr/>
        </p:nvSpPr>
        <p:spPr>
          <a:xfrm>
            <a:off x="9662211" y="1968995"/>
            <a:ext cx="1880793" cy="783427"/>
          </a:xfrm>
          <a:prstGeom prst="rect">
            <a:avLst/>
          </a:prstGeom>
          <a:noFill/>
        </p:spPr>
        <p:txBody>
          <a:bodyPr wrap="square" lIns="0" tIns="0" rIns="0" bIns="0" rtlCol="0" anchor="ctr">
            <a:noAutofit/>
          </a:bodyPr>
          <a:lstStyle/>
          <a:p>
            <a:r>
              <a:rPr lang="en-US" sz="1000" b="1">
                <a:solidFill>
                  <a:schemeClr val="bg1"/>
                </a:solidFill>
              </a:rPr>
              <a:t>47 belong to SEGs ABC1</a:t>
            </a:r>
          </a:p>
          <a:p>
            <a:r>
              <a:rPr lang="en-US" sz="1000" b="1">
                <a:solidFill>
                  <a:schemeClr val="bg1"/>
                </a:solidFill>
              </a:rPr>
              <a:t>14 belong to SEGs C2DE</a:t>
            </a:r>
          </a:p>
        </p:txBody>
      </p:sp>
      <p:pic>
        <p:nvPicPr>
          <p:cNvPr id="38" name="Graphic 37" descr="Coins with solid fill">
            <a:extLst>
              <a:ext uri="{FF2B5EF4-FFF2-40B4-BE49-F238E27FC236}">
                <a16:creationId xmlns:a16="http://schemas.microsoft.com/office/drawing/2014/main" id="{7C00D120-CBD3-1997-EF9A-53A620BF54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78555" y="2027463"/>
            <a:ext cx="789035" cy="717324"/>
          </a:xfrm>
          <a:prstGeom prst="rect">
            <a:avLst/>
          </a:prstGeom>
        </p:spPr>
      </p:pic>
      <p:sp>
        <p:nvSpPr>
          <p:cNvPr id="51" name="Rectangle 50">
            <a:extLst>
              <a:ext uri="{FF2B5EF4-FFF2-40B4-BE49-F238E27FC236}">
                <a16:creationId xmlns:a16="http://schemas.microsoft.com/office/drawing/2014/main" id="{64CB66B0-871A-5B8C-65CD-0D61DFAC2AAB}"/>
              </a:ext>
            </a:extLst>
          </p:cNvPr>
          <p:cNvSpPr/>
          <p:nvPr/>
        </p:nvSpPr>
        <p:spPr>
          <a:xfrm>
            <a:off x="238707" y="3828058"/>
            <a:ext cx="3707509" cy="2555275"/>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2"/>
              </a:solidFill>
            </a:endParaRPr>
          </a:p>
        </p:txBody>
      </p:sp>
      <p:sp>
        <p:nvSpPr>
          <p:cNvPr id="59" name="TextBox 58">
            <a:extLst>
              <a:ext uri="{FF2B5EF4-FFF2-40B4-BE49-F238E27FC236}">
                <a16:creationId xmlns:a16="http://schemas.microsoft.com/office/drawing/2014/main" id="{E847BB6C-2744-BF2A-CCD2-3DB2AC436CF4}"/>
              </a:ext>
            </a:extLst>
          </p:cNvPr>
          <p:cNvSpPr txBox="1"/>
          <p:nvPr/>
        </p:nvSpPr>
        <p:spPr>
          <a:xfrm>
            <a:off x="778425" y="4596656"/>
            <a:ext cx="2155006" cy="1648984"/>
          </a:xfrm>
          <a:prstGeom prst="rect">
            <a:avLst/>
          </a:prstGeom>
          <a:noFill/>
        </p:spPr>
        <p:txBody>
          <a:bodyPr wrap="square" lIns="0" tIns="0" rIns="0" bIns="0" rtlCol="0" anchor="t">
            <a:noAutofit/>
          </a:bodyPr>
          <a:lstStyle/>
          <a:p>
            <a:r>
              <a:rPr lang="en-US" sz="1000" b="1"/>
              <a:t>7 Anglian Water</a:t>
            </a:r>
          </a:p>
          <a:p>
            <a:r>
              <a:rPr lang="en-US" sz="1000" b="1"/>
              <a:t>6 Northumbrian Water</a:t>
            </a:r>
            <a:endParaRPr lang="en-US" sz="1000" b="1">
              <a:ea typeface="Verdana"/>
            </a:endParaRPr>
          </a:p>
          <a:p>
            <a:r>
              <a:rPr lang="en-US" sz="1000" b="1"/>
              <a:t>5 Severn Trent Water</a:t>
            </a:r>
            <a:endParaRPr lang="en-US" sz="1000" b="1">
              <a:ea typeface="Verdana"/>
            </a:endParaRPr>
          </a:p>
          <a:p>
            <a:r>
              <a:rPr lang="en-US" sz="1000" b="1"/>
              <a:t>6 Southern Water</a:t>
            </a:r>
            <a:endParaRPr lang="en-US" sz="1000" b="1">
              <a:ea typeface="Verdana"/>
            </a:endParaRPr>
          </a:p>
          <a:p>
            <a:r>
              <a:rPr lang="en-US" sz="1000" b="1"/>
              <a:t>5 South West Water</a:t>
            </a:r>
          </a:p>
          <a:p>
            <a:r>
              <a:rPr lang="en-US" sz="1000" b="1"/>
              <a:t>5 Thames Water</a:t>
            </a:r>
            <a:endParaRPr lang="en-US" sz="1000" b="1">
              <a:ea typeface="Verdana"/>
            </a:endParaRPr>
          </a:p>
          <a:p>
            <a:r>
              <a:rPr lang="en-US" sz="1000" b="1"/>
              <a:t>6 United Utilities</a:t>
            </a:r>
            <a:endParaRPr lang="en-US" sz="1000" b="1">
              <a:ea typeface="Verdana"/>
            </a:endParaRPr>
          </a:p>
          <a:p>
            <a:r>
              <a:rPr lang="en-US" sz="1000" b="1"/>
              <a:t>7 Welsh Water</a:t>
            </a:r>
            <a:endParaRPr lang="en-US" sz="1000" b="1">
              <a:ea typeface="Verdana"/>
            </a:endParaRPr>
          </a:p>
          <a:p>
            <a:r>
              <a:rPr lang="en-US" sz="1000" b="1"/>
              <a:t>4 Wessex Water</a:t>
            </a:r>
            <a:endParaRPr lang="en-US" sz="1000" b="1">
              <a:ea typeface="Verdana"/>
            </a:endParaRPr>
          </a:p>
          <a:p>
            <a:r>
              <a:rPr lang="en-US" sz="1000" b="1"/>
              <a:t>8 Yorkshire Water</a:t>
            </a:r>
            <a:endParaRPr lang="en-US" sz="1000" b="1">
              <a:ea typeface="Verdana"/>
            </a:endParaRPr>
          </a:p>
          <a:p>
            <a:endParaRPr lang="en-US" sz="1000" b="1"/>
          </a:p>
          <a:p>
            <a:endParaRPr lang="en-US" sz="1000" b="1"/>
          </a:p>
          <a:p>
            <a:endParaRPr lang="en-US" sz="1000" b="1"/>
          </a:p>
        </p:txBody>
      </p:sp>
      <p:pic>
        <p:nvPicPr>
          <p:cNvPr id="64" name="Graphic 63" descr="Leaky Tap with solid fill">
            <a:extLst>
              <a:ext uri="{FF2B5EF4-FFF2-40B4-BE49-F238E27FC236}">
                <a16:creationId xmlns:a16="http://schemas.microsoft.com/office/drawing/2014/main" id="{D83C7C1B-542F-D605-A971-0D014D7511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370" y="3833321"/>
            <a:ext cx="755015" cy="755015"/>
          </a:xfrm>
          <a:prstGeom prst="rect">
            <a:avLst/>
          </a:prstGeom>
        </p:spPr>
      </p:pic>
      <p:sp>
        <p:nvSpPr>
          <p:cNvPr id="70" name="Rectangle 69">
            <a:extLst>
              <a:ext uri="{FF2B5EF4-FFF2-40B4-BE49-F238E27FC236}">
                <a16:creationId xmlns:a16="http://schemas.microsoft.com/office/drawing/2014/main" id="{B44FF708-8AC8-1BF4-6C3D-159DE93CB9ED}"/>
              </a:ext>
            </a:extLst>
          </p:cNvPr>
          <p:cNvSpPr/>
          <p:nvPr/>
        </p:nvSpPr>
        <p:spPr>
          <a:xfrm>
            <a:off x="4163778" y="3825792"/>
            <a:ext cx="4283226" cy="765810"/>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73" name="TextBox 72">
            <a:extLst>
              <a:ext uri="{FF2B5EF4-FFF2-40B4-BE49-F238E27FC236}">
                <a16:creationId xmlns:a16="http://schemas.microsoft.com/office/drawing/2014/main" id="{3D4EE2D4-36FB-5F40-513E-24EF1C4F2FA8}"/>
              </a:ext>
            </a:extLst>
          </p:cNvPr>
          <p:cNvSpPr txBox="1"/>
          <p:nvPr/>
        </p:nvSpPr>
        <p:spPr>
          <a:xfrm>
            <a:off x="5113017" y="3833322"/>
            <a:ext cx="3291841" cy="761280"/>
          </a:xfrm>
          <a:prstGeom prst="rect">
            <a:avLst/>
          </a:prstGeom>
          <a:noFill/>
        </p:spPr>
        <p:txBody>
          <a:bodyPr wrap="square" lIns="0" tIns="0" rIns="0" bIns="0" rtlCol="0" anchor="ctr">
            <a:noAutofit/>
          </a:bodyPr>
          <a:lstStyle>
            <a:defPPr>
              <a:defRPr lang="en-US"/>
            </a:defPPr>
            <a:lvl1pPr>
              <a:defRPr sz="1000" b="1">
                <a:solidFill>
                  <a:schemeClr val="tx2"/>
                </a:solidFill>
              </a:defRPr>
            </a:lvl1pPr>
          </a:lstStyle>
          <a:p>
            <a:r>
              <a:rPr lang="en-US"/>
              <a:t>21 very high severity</a:t>
            </a:r>
          </a:p>
          <a:p>
            <a:r>
              <a:rPr lang="en-US"/>
              <a:t>20 high severity</a:t>
            </a:r>
          </a:p>
          <a:p>
            <a:r>
              <a:rPr lang="en-US"/>
              <a:t>17 medium severity</a:t>
            </a:r>
          </a:p>
          <a:p>
            <a:r>
              <a:rPr lang="en-US"/>
              <a:t>3 low severity</a:t>
            </a:r>
          </a:p>
        </p:txBody>
      </p:sp>
      <p:sp>
        <p:nvSpPr>
          <p:cNvPr id="77" name="Rectangle 76">
            <a:extLst>
              <a:ext uri="{FF2B5EF4-FFF2-40B4-BE49-F238E27FC236}">
                <a16:creationId xmlns:a16="http://schemas.microsoft.com/office/drawing/2014/main" id="{E4D16FB1-8991-704D-772B-79DD5BDC66A7}"/>
              </a:ext>
            </a:extLst>
          </p:cNvPr>
          <p:cNvSpPr/>
          <p:nvPr/>
        </p:nvSpPr>
        <p:spPr>
          <a:xfrm>
            <a:off x="4155887" y="4728259"/>
            <a:ext cx="4291117" cy="765810"/>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78" name="TextBox 77">
            <a:extLst>
              <a:ext uri="{FF2B5EF4-FFF2-40B4-BE49-F238E27FC236}">
                <a16:creationId xmlns:a16="http://schemas.microsoft.com/office/drawing/2014/main" id="{6A88E821-9026-44E2-9CFC-8FA9D2C33516}"/>
              </a:ext>
            </a:extLst>
          </p:cNvPr>
          <p:cNvSpPr txBox="1"/>
          <p:nvPr/>
        </p:nvSpPr>
        <p:spPr>
          <a:xfrm>
            <a:off x="5133614" y="4739659"/>
            <a:ext cx="1880793" cy="744162"/>
          </a:xfrm>
          <a:prstGeom prst="rect">
            <a:avLst/>
          </a:prstGeom>
          <a:noFill/>
        </p:spPr>
        <p:txBody>
          <a:bodyPr wrap="square" lIns="0" tIns="0" rIns="0" bIns="0" rtlCol="0" anchor="ctr">
            <a:noAutofit/>
          </a:bodyPr>
          <a:lstStyle/>
          <a:p>
            <a:pPr algn="l"/>
            <a:r>
              <a:rPr lang="en-US" sz="1000" b="1">
                <a:solidFill>
                  <a:schemeClr val="tx2"/>
                </a:solidFill>
              </a:rPr>
              <a:t>38 internal flooding</a:t>
            </a:r>
          </a:p>
          <a:p>
            <a:pPr algn="l"/>
            <a:r>
              <a:rPr lang="en-US" sz="1000" b="1">
                <a:solidFill>
                  <a:schemeClr val="tx2"/>
                </a:solidFill>
              </a:rPr>
              <a:t>23 external flooding</a:t>
            </a:r>
          </a:p>
        </p:txBody>
      </p:sp>
      <p:pic>
        <p:nvPicPr>
          <p:cNvPr id="80" name="Graphic 79" descr="Home with solid fill">
            <a:extLst>
              <a:ext uri="{FF2B5EF4-FFF2-40B4-BE49-F238E27FC236}">
                <a16:creationId xmlns:a16="http://schemas.microsoft.com/office/drawing/2014/main" id="{65C57D5C-6A9A-5AFF-630D-7751F032DB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96827" y="4723163"/>
            <a:ext cx="744162" cy="744162"/>
          </a:xfrm>
          <a:prstGeom prst="rect">
            <a:avLst/>
          </a:prstGeom>
        </p:spPr>
      </p:pic>
      <p:pic>
        <p:nvPicPr>
          <p:cNvPr id="89" name="Graphic 88" descr="Water with solid fill">
            <a:extLst>
              <a:ext uri="{FF2B5EF4-FFF2-40B4-BE49-F238E27FC236}">
                <a16:creationId xmlns:a16="http://schemas.microsoft.com/office/drawing/2014/main" id="{E2132CA4-D5DE-F5CA-D550-9DDEF78FC1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80778" y="3820619"/>
            <a:ext cx="761280" cy="761280"/>
          </a:xfrm>
          <a:prstGeom prst="rect">
            <a:avLst/>
          </a:prstGeom>
        </p:spPr>
      </p:pic>
      <p:sp>
        <p:nvSpPr>
          <p:cNvPr id="107" name="Text Placeholder 6">
            <a:extLst>
              <a:ext uri="{FF2B5EF4-FFF2-40B4-BE49-F238E27FC236}">
                <a16:creationId xmlns:a16="http://schemas.microsoft.com/office/drawing/2014/main" id="{47A35FB2-D7A1-46EC-E86E-726739ED3F93}"/>
              </a:ext>
            </a:extLst>
          </p:cNvPr>
          <p:cNvSpPr>
            <a:spLocks noGrp="1"/>
          </p:cNvSpPr>
          <p:nvPr>
            <p:ph type="body" sz="quarter" idx="13"/>
          </p:nvPr>
        </p:nvSpPr>
        <p:spPr>
          <a:xfrm>
            <a:off x="611188" y="6514879"/>
            <a:ext cx="10410825" cy="287337"/>
          </a:xfrm>
        </p:spPr>
        <p:txBody>
          <a:bodyPr/>
          <a:lstStyle/>
          <a:p>
            <a:r>
              <a:rPr lang="en-US" sz="1000" i="1">
                <a:solidFill>
                  <a:schemeClr val="tx1"/>
                </a:solidFill>
              </a:rPr>
              <a:t>* Severity was self-defined by customers.</a:t>
            </a:r>
          </a:p>
        </p:txBody>
      </p:sp>
      <p:sp>
        <p:nvSpPr>
          <p:cNvPr id="108" name="TextBox 107">
            <a:extLst>
              <a:ext uri="{FF2B5EF4-FFF2-40B4-BE49-F238E27FC236}">
                <a16:creationId xmlns:a16="http://schemas.microsoft.com/office/drawing/2014/main" id="{1A3980CC-EE58-6D89-91B8-B3F0E237990C}"/>
              </a:ext>
            </a:extLst>
          </p:cNvPr>
          <p:cNvSpPr txBox="1"/>
          <p:nvPr/>
        </p:nvSpPr>
        <p:spPr>
          <a:xfrm>
            <a:off x="8193821" y="3873327"/>
            <a:ext cx="381996" cy="373652"/>
          </a:xfrm>
          <a:prstGeom prst="rect">
            <a:avLst/>
          </a:prstGeom>
          <a:noFill/>
        </p:spPr>
        <p:txBody>
          <a:bodyPr wrap="square" lIns="0" tIns="0" rIns="0" bIns="0" rtlCol="0">
            <a:noAutofit/>
          </a:bodyPr>
          <a:lstStyle/>
          <a:p>
            <a:pPr algn="l"/>
            <a:r>
              <a:rPr lang="en-US" sz="1600" b="1"/>
              <a:t>*</a:t>
            </a:r>
          </a:p>
        </p:txBody>
      </p:sp>
      <p:sp>
        <p:nvSpPr>
          <p:cNvPr id="6" name="Rectangle 5">
            <a:extLst>
              <a:ext uri="{FF2B5EF4-FFF2-40B4-BE49-F238E27FC236}">
                <a16:creationId xmlns:a16="http://schemas.microsoft.com/office/drawing/2014/main" id="{A3318BAA-E35B-FC2A-B2F9-8C79DB681951}"/>
              </a:ext>
            </a:extLst>
          </p:cNvPr>
          <p:cNvSpPr/>
          <p:nvPr/>
        </p:nvSpPr>
        <p:spPr>
          <a:xfrm>
            <a:off x="4169850" y="2891704"/>
            <a:ext cx="4247205" cy="795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8" name="TextBox 7">
            <a:extLst>
              <a:ext uri="{FF2B5EF4-FFF2-40B4-BE49-F238E27FC236}">
                <a16:creationId xmlns:a16="http://schemas.microsoft.com/office/drawing/2014/main" id="{1C4C63CA-41BA-A174-42C8-D7B1ECFD08CF}"/>
              </a:ext>
            </a:extLst>
          </p:cNvPr>
          <p:cNvSpPr txBox="1"/>
          <p:nvPr/>
        </p:nvSpPr>
        <p:spPr>
          <a:xfrm>
            <a:off x="5131313" y="2909462"/>
            <a:ext cx="3293934" cy="761730"/>
          </a:xfrm>
          <a:prstGeom prst="rect">
            <a:avLst/>
          </a:prstGeom>
          <a:noFill/>
        </p:spPr>
        <p:txBody>
          <a:bodyPr wrap="square" lIns="0" tIns="0" rIns="0" bIns="0" rtlCol="0" anchor="ctr">
            <a:noAutofit/>
          </a:bodyPr>
          <a:lstStyle/>
          <a:p>
            <a:r>
              <a:rPr lang="en-GB" sz="1000" b="1">
                <a:solidFill>
                  <a:schemeClr val="bg1"/>
                </a:solidFill>
                <a:latin typeface="Verdana" panose="020B0604030504040204" pitchFamily="34" charset="0"/>
                <a:ea typeface="Verdana" panose="020B0604030504040204" pitchFamily="34" charset="0"/>
                <a:cs typeface="Verdana" panose="020B0604030504040204" pitchFamily="34" charset="0"/>
              </a:rPr>
              <a:t>56 own their home (with or without a mortgage)</a:t>
            </a:r>
          </a:p>
          <a:p>
            <a:r>
              <a:rPr lang="en-GB" sz="1000" b="1">
                <a:solidFill>
                  <a:schemeClr val="bg1"/>
                </a:solidFill>
                <a:latin typeface="Verdana" panose="020B0604030504040204" pitchFamily="34" charset="0"/>
                <a:ea typeface="Verdana" panose="020B0604030504040204" pitchFamily="34" charset="0"/>
                <a:cs typeface="Verdana" panose="020B0604030504040204" pitchFamily="34" charset="0"/>
              </a:rPr>
              <a:t>4 renting privately</a:t>
            </a:r>
          </a:p>
          <a:p>
            <a:r>
              <a:rPr lang="en-GB" sz="1000" b="1">
                <a:solidFill>
                  <a:schemeClr val="bg1"/>
                </a:solidFill>
                <a:latin typeface="Verdana" panose="020B0604030504040204" pitchFamily="34" charset="0"/>
                <a:ea typeface="Verdana" panose="020B0604030504040204" pitchFamily="34" charset="0"/>
                <a:cs typeface="Verdana" panose="020B0604030504040204" pitchFamily="34" charset="0"/>
              </a:rPr>
              <a:t>1 renting from a local authority housing</a:t>
            </a:r>
          </a:p>
        </p:txBody>
      </p:sp>
      <p:pic>
        <p:nvPicPr>
          <p:cNvPr id="15" name="Graphic 14" descr="Home with solid fill">
            <a:extLst>
              <a:ext uri="{FF2B5EF4-FFF2-40B4-BE49-F238E27FC236}">
                <a16:creationId xmlns:a16="http://schemas.microsoft.com/office/drawing/2014/main" id="{0B6FEDED-ED95-B267-D97A-EF1BEBF08FA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04726" y="2901276"/>
            <a:ext cx="757997" cy="757997"/>
          </a:xfrm>
          <a:prstGeom prst="rect">
            <a:avLst/>
          </a:prstGeom>
        </p:spPr>
      </p:pic>
      <p:sp>
        <p:nvSpPr>
          <p:cNvPr id="18" name="Rectangle 17">
            <a:extLst>
              <a:ext uri="{FF2B5EF4-FFF2-40B4-BE49-F238E27FC236}">
                <a16:creationId xmlns:a16="http://schemas.microsoft.com/office/drawing/2014/main" id="{D8E564FA-8F67-AAE7-106C-89F695883362}"/>
              </a:ext>
            </a:extLst>
          </p:cNvPr>
          <p:cNvSpPr/>
          <p:nvPr/>
        </p:nvSpPr>
        <p:spPr>
          <a:xfrm>
            <a:off x="238707" y="2890356"/>
            <a:ext cx="3707509" cy="795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9" name="TextBox 18">
            <a:extLst>
              <a:ext uri="{FF2B5EF4-FFF2-40B4-BE49-F238E27FC236}">
                <a16:creationId xmlns:a16="http://schemas.microsoft.com/office/drawing/2014/main" id="{C8826DF8-44F7-9FF9-25D6-2773E0537019}"/>
              </a:ext>
            </a:extLst>
          </p:cNvPr>
          <p:cNvSpPr txBox="1"/>
          <p:nvPr/>
        </p:nvSpPr>
        <p:spPr>
          <a:xfrm>
            <a:off x="1126812" y="2908114"/>
            <a:ext cx="2621020" cy="761730"/>
          </a:xfrm>
          <a:prstGeom prst="rect">
            <a:avLst/>
          </a:prstGeom>
          <a:noFill/>
        </p:spPr>
        <p:txBody>
          <a:bodyPr wrap="square" lIns="0" tIns="0" rIns="0" bIns="0" rtlCol="0" anchor="ctr">
            <a:noAutofit/>
          </a:bodyPr>
          <a:lstStyle/>
          <a:p>
            <a:r>
              <a:rPr lang="en-GB" sz="1000" b="1">
                <a:solidFill>
                  <a:schemeClr val="bg1"/>
                </a:solidFill>
                <a:latin typeface="Verdana" panose="020B0604030504040204" pitchFamily="34" charset="0"/>
                <a:ea typeface="Verdana" panose="020B0604030504040204" pitchFamily="34" charset="0"/>
                <a:cs typeface="Verdana" panose="020B0604030504040204" pitchFamily="34" charset="0"/>
              </a:rPr>
              <a:t>19 on the Priority Services register</a:t>
            </a:r>
          </a:p>
          <a:p>
            <a:r>
              <a:rPr lang="en-GB" sz="1000" b="1">
                <a:solidFill>
                  <a:schemeClr val="bg1"/>
                </a:solidFill>
                <a:latin typeface="Verdana" panose="020B0604030504040204" pitchFamily="34" charset="0"/>
                <a:ea typeface="Verdana" panose="020B0604030504040204" pitchFamily="34" charset="0"/>
                <a:cs typeface="Verdana" panose="020B0604030504040204" pitchFamily="34" charset="0"/>
              </a:rPr>
              <a:t>9 with a child living in their home aged 0-3 years old</a:t>
            </a:r>
          </a:p>
          <a:p>
            <a:r>
              <a:rPr lang="en-GB" sz="1000" b="1">
                <a:solidFill>
                  <a:schemeClr val="bg1"/>
                </a:solidFill>
                <a:latin typeface="Verdana" panose="020B0604030504040204" pitchFamily="34" charset="0"/>
                <a:ea typeface="Verdana" panose="020B0604030504040204" pitchFamily="34" charset="0"/>
                <a:cs typeface="Verdana" panose="020B0604030504040204" pitchFamily="34" charset="0"/>
              </a:rPr>
              <a:t>2 digitally disengaged</a:t>
            </a:r>
          </a:p>
        </p:txBody>
      </p:sp>
      <p:pic>
        <p:nvPicPr>
          <p:cNvPr id="23" name="Graphic 22" descr="Care with solid fill">
            <a:extLst>
              <a:ext uri="{FF2B5EF4-FFF2-40B4-BE49-F238E27FC236}">
                <a16:creationId xmlns:a16="http://schemas.microsoft.com/office/drawing/2014/main" id="{6846AA5C-9D24-146B-E198-8A84F316BEA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7099" y="2904453"/>
            <a:ext cx="737286" cy="737286"/>
          </a:xfrm>
          <a:prstGeom prst="rect">
            <a:avLst/>
          </a:prstGeom>
        </p:spPr>
      </p:pic>
      <p:sp>
        <p:nvSpPr>
          <p:cNvPr id="24" name="Rectangle 23">
            <a:extLst>
              <a:ext uri="{FF2B5EF4-FFF2-40B4-BE49-F238E27FC236}">
                <a16:creationId xmlns:a16="http://schemas.microsoft.com/office/drawing/2014/main" id="{FB4CD994-EACE-9D7D-D1E2-F4B29F2C0EC3}"/>
              </a:ext>
            </a:extLst>
          </p:cNvPr>
          <p:cNvSpPr/>
          <p:nvPr/>
        </p:nvSpPr>
        <p:spPr>
          <a:xfrm>
            <a:off x="8640689" y="2890356"/>
            <a:ext cx="3326285" cy="795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25" name="TextBox 24">
            <a:extLst>
              <a:ext uri="{FF2B5EF4-FFF2-40B4-BE49-F238E27FC236}">
                <a16:creationId xmlns:a16="http://schemas.microsoft.com/office/drawing/2014/main" id="{C542356C-5996-2AD1-30AE-C2DE80E0EA81}"/>
              </a:ext>
            </a:extLst>
          </p:cNvPr>
          <p:cNvSpPr txBox="1"/>
          <p:nvPr/>
        </p:nvSpPr>
        <p:spPr>
          <a:xfrm>
            <a:off x="9657196" y="2920240"/>
            <a:ext cx="1880793" cy="783427"/>
          </a:xfrm>
          <a:prstGeom prst="rect">
            <a:avLst/>
          </a:prstGeom>
          <a:noFill/>
        </p:spPr>
        <p:txBody>
          <a:bodyPr wrap="square" lIns="0" tIns="0" rIns="0" bIns="0" rtlCol="0" anchor="ctr">
            <a:noAutofit/>
          </a:bodyPr>
          <a:lstStyle/>
          <a:p>
            <a:r>
              <a:rPr lang="en-US" sz="1000" b="1">
                <a:solidFill>
                  <a:schemeClr val="bg1"/>
                </a:solidFill>
              </a:rPr>
              <a:t>10 aged 18-34</a:t>
            </a:r>
          </a:p>
          <a:p>
            <a:r>
              <a:rPr lang="en-US" sz="1000" b="1">
                <a:solidFill>
                  <a:schemeClr val="bg1"/>
                </a:solidFill>
              </a:rPr>
              <a:t>20 aged 35-54</a:t>
            </a:r>
          </a:p>
          <a:p>
            <a:r>
              <a:rPr lang="en-US" sz="1000" b="1">
                <a:solidFill>
                  <a:schemeClr val="bg1"/>
                </a:solidFill>
              </a:rPr>
              <a:t>20 aged 55-69</a:t>
            </a:r>
          </a:p>
          <a:p>
            <a:r>
              <a:rPr lang="en-US" sz="1000" b="1">
                <a:solidFill>
                  <a:schemeClr val="bg1"/>
                </a:solidFill>
              </a:rPr>
              <a:t>13 aged 70+</a:t>
            </a:r>
          </a:p>
        </p:txBody>
      </p:sp>
      <p:pic>
        <p:nvPicPr>
          <p:cNvPr id="27" name="Graphic 26" descr="User with solid fill">
            <a:extLst>
              <a:ext uri="{FF2B5EF4-FFF2-40B4-BE49-F238E27FC236}">
                <a16:creationId xmlns:a16="http://schemas.microsoft.com/office/drawing/2014/main" id="{8E525DD9-0021-4F40-7454-0FEA7A60A78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669265" y="2913658"/>
            <a:ext cx="792873" cy="792873"/>
          </a:xfrm>
          <a:prstGeom prst="rect">
            <a:avLst/>
          </a:prstGeom>
        </p:spPr>
      </p:pic>
      <p:sp>
        <p:nvSpPr>
          <p:cNvPr id="28" name="Rectangle 27">
            <a:extLst>
              <a:ext uri="{FF2B5EF4-FFF2-40B4-BE49-F238E27FC236}">
                <a16:creationId xmlns:a16="http://schemas.microsoft.com/office/drawing/2014/main" id="{020F8213-FCA9-F50A-A99D-05CF193BAD54}"/>
              </a:ext>
            </a:extLst>
          </p:cNvPr>
          <p:cNvSpPr/>
          <p:nvPr/>
        </p:nvSpPr>
        <p:spPr>
          <a:xfrm>
            <a:off x="4147893" y="5623255"/>
            <a:ext cx="4291117" cy="765810"/>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pic>
        <p:nvPicPr>
          <p:cNvPr id="34" name="Graphic 33" descr="Handwashing with solid fill">
            <a:extLst>
              <a:ext uri="{FF2B5EF4-FFF2-40B4-BE49-F238E27FC236}">
                <a16:creationId xmlns:a16="http://schemas.microsoft.com/office/drawing/2014/main" id="{3D06A597-04B3-4572-E5B9-F88C483CBE8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63778" y="5585808"/>
            <a:ext cx="797525" cy="797525"/>
          </a:xfrm>
          <a:prstGeom prst="rect">
            <a:avLst/>
          </a:prstGeom>
        </p:spPr>
      </p:pic>
      <p:sp>
        <p:nvSpPr>
          <p:cNvPr id="35" name="TextBox 34">
            <a:extLst>
              <a:ext uri="{FF2B5EF4-FFF2-40B4-BE49-F238E27FC236}">
                <a16:creationId xmlns:a16="http://schemas.microsoft.com/office/drawing/2014/main" id="{1955D5ED-466A-C2AF-7BA2-541FDE746152}"/>
              </a:ext>
            </a:extLst>
          </p:cNvPr>
          <p:cNvSpPr txBox="1"/>
          <p:nvPr/>
        </p:nvSpPr>
        <p:spPr>
          <a:xfrm>
            <a:off x="5113017" y="5670082"/>
            <a:ext cx="1880793" cy="713251"/>
          </a:xfrm>
          <a:prstGeom prst="rect">
            <a:avLst/>
          </a:prstGeom>
          <a:noFill/>
        </p:spPr>
        <p:txBody>
          <a:bodyPr wrap="square" lIns="0" tIns="0" rIns="0" bIns="0" rtlCol="0" anchor="ctr">
            <a:noAutofit/>
          </a:bodyPr>
          <a:lstStyle>
            <a:defPPr>
              <a:defRPr lang="en-US"/>
            </a:defPPr>
            <a:lvl1pPr>
              <a:defRPr sz="1000"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24 single incidents</a:t>
            </a:r>
          </a:p>
          <a:p>
            <a:r>
              <a:rPr lang="en-US"/>
              <a:t>37 multiple incidents</a:t>
            </a:r>
          </a:p>
        </p:txBody>
      </p:sp>
      <p:pic>
        <p:nvPicPr>
          <p:cNvPr id="3" name="Graphic 2" descr="User with solid fill">
            <a:extLst>
              <a:ext uri="{FF2B5EF4-FFF2-40B4-BE49-F238E27FC236}">
                <a16:creationId xmlns:a16="http://schemas.microsoft.com/office/drawing/2014/main" id="{9772CD67-A9FE-FB67-3787-8522104A77D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93922" y="1970873"/>
            <a:ext cx="792873" cy="792873"/>
          </a:xfrm>
          <a:prstGeom prst="rect">
            <a:avLst/>
          </a:prstGeom>
        </p:spPr>
      </p:pic>
    </p:spTree>
    <p:extLst>
      <p:ext uri="{BB962C8B-B14F-4D97-AF65-F5344CB8AC3E}">
        <p14:creationId xmlns:p14="http://schemas.microsoft.com/office/powerpoint/2010/main" val="382824920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4337F7-4C74-13D0-7CB9-A2BC907D7B87}"/>
              </a:ext>
            </a:extLst>
          </p:cNvPr>
          <p:cNvSpPr>
            <a:spLocks noGrp="1"/>
          </p:cNvSpPr>
          <p:nvPr>
            <p:ph type="title"/>
          </p:nvPr>
        </p:nvSpPr>
        <p:spPr/>
        <p:txBody>
          <a:bodyPr/>
          <a:lstStyle/>
          <a:p>
            <a:r>
              <a:rPr lang="en-GB"/>
              <a:t>Thank you!</a:t>
            </a:r>
          </a:p>
        </p:txBody>
      </p:sp>
      <p:sp>
        <p:nvSpPr>
          <p:cNvPr id="5" name="Footer Placeholder 4">
            <a:extLst>
              <a:ext uri="{FF2B5EF4-FFF2-40B4-BE49-F238E27FC236}">
                <a16:creationId xmlns:a16="http://schemas.microsoft.com/office/drawing/2014/main" id="{C1420F79-B63B-AE72-4FDB-E4F5A4EC8EBC}"/>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02FC1DB3-9592-F5AD-FBD1-9E469BE8EC14}"/>
              </a:ext>
            </a:extLst>
          </p:cNvPr>
          <p:cNvSpPr>
            <a:spLocks noGrp="1"/>
          </p:cNvSpPr>
          <p:nvPr>
            <p:ph type="sldNum" sz="quarter" idx="12"/>
          </p:nvPr>
        </p:nvSpPr>
        <p:spPr/>
        <p:txBody>
          <a:bodyPr/>
          <a:lstStyle/>
          <a:p>
            <a:fld id="{CBA53E11-492D-48B3-9F9B-09541CA2A39A}" type="slidenum">
              <a:rPr lang="en-GB" smtClean="0"/>
              <a:pPr/>
              <a:t>61</a:t>
            </a:fld>
            <a:endParaRPr lang="en-GB"/>
          </a:p>
        </p:txBody>
      </p:sp>
      <p:sp>
        <p:nvSpPr>
          <p:cNvPr id="7" name="Text Placeholder 6">
            <a:extLst>
              <a:ext uri="{FF2B5EF4-FFF2-40B4-BE49-F238E27FC236}">
                <a16:creationId xmlns:a16="http://schemas.microsoft.com/office/drawing/2014/main" id="{2BF619BF-6E2B-EF76-308C-5943FE6A132A}"/>
              </a:ext>
            </a:extLst>
          </p:cNvPr>
          <p:cNvSpPr>
            <a:spLocks noGrp="1"/>
          </p:cNvSpPr>
          <p:nvPr>
            <p:ph type="body" sz="quarter" idx="14"/>
          </p:nvPr>
        </p:nvSpPr>
        <p:spPr/>
        <p:txBody>
          <a:bodyPr/>
          <a:lstStyle/>
          <a:p>
            <a:r>
              <a:rPr lang="en-GB" u="sng">
                <a:solidFill>
                  <a:schemeClr val="bg1">
                    <a:lumMod val="95000"/>
                  </a:schemeClr>
                </a:solidFill>
                <a:hlinkClick r:id="" action="ppaction://noaction">
                  <a:extLst>
                    <a:ext uri="{A12FA001-AC4F-418D-AE19-62706E023703}">
                      <ahyp:hlinkClr xmlns:ahyp="http://schemas.microsoft.com/office/drawing/2018/hyperlinkcolor" val="tx"/>
                    </a:ext>
                  </a:extLst>
                </a:hlinkClick>
              </a:rPr>
              <a:t>abarker@thinksinsight.com</a:t>
            </a:r>
          </a:p>
          <a:p>
            <a:r>
              <a:rPr lang="en-GB" u="sng">
                <a:solidFill>
                  <a:schemeClr val="bg1">
                    <a:lumMod val="95000"/>
                  </a:schemeClr>
                </a:solidFill>
                <a:hlinkClick r:id="" action="ppaction://noaction">
                  <a:extLst>
                    <a:ext uri="{A12FA001-AC4F-418D-AE19-62706E023703}">
                      <ahyp:hlinkClr xmlns:ahyp="http://schemas.microsoft.com/office/drawing/2018/hyperlinkcolor" val="tx"/>
                    </a:ext>
                  </a:extLst>
                </a:hlinkClick>
              </a:rPr>
              <a:t>jsummers@thinksinsight.com</a:t>
            </a:r>
            <a:endParaRPr lang="en-GB" u="sng">
              <a:solidFill>
                <a:schemeClr val="bg1">
                  <a:lumMod val="95000"/>
                </a:schemeClr>
              </a:solidFill>
            </a:endParaRPr>
          </a:p>
          <a:p>
            <a:r>
              <a:rPr lang="en-GB" u="sng">
                <a:solidFill>
                  <a:schemeClr val="bg1">
                    <a:lumMod val="95000"/>
                  </a:schemeClr>
                </a:solidFill>
                <a:hlinkClick r:id="rId2">
                  <a:extLst>
                    <a:ext uri="{A12FA001-AC4F-418D-AE19-62706E023703}">
                      <ahyp:hlinkClr xmlns:ahyp="http://schemas.microsoft.com/office/drawing/2018/hyperlinkcolor" val="tx"/>
                    </a:ext>
                  </a:extLst>
                </a:hlinkClick>
              </a:rPr>
              <a:t>jcohen@thinksinsight.com</a:t>
            </a:r>
            <a:endParaRPr lang="en-GB" u="sng">
              <a:solidFill>
                <a:schemeClr val="bg1">
                  <a:lumMod val="95000"/>
                </a:schemeClr>
              </a:solidFill>
            </a:endParaRPr>
          </a:p>
          <a:p>
            <a:r>
              <a:rPr lang="en-GB" u="sng">
                <a:solidFill>
                  <a:schemeClr val="bg1">
                    <a:lumMod val="95000"/>
                  </a:schemeClr>
                </a:solidFill>
                <a:hlinkClick r:id="rId3">
                  <a:extLst>
                    <a:ext uri="{A12FA001-AC4F-418D-AE19-62706E023703}">
                      <ahyp:hlinkClr xmlns:ahyp="http://schemas.microsoft.com/office/drawing/2018/hyperlinkcolor" val="tx"/>
                    </a:ext>
                  </a:extLst>
                </a:hlinkClick>
              </a:rPr>
              <a:t>mjefferies@thinksinsight.com</a:t>
            </a:r>
            <a:endParaRPr lang="en-GB" u="sng">
              <a:solidFill>
                <a:schemeClr val="bg1">
                  <a:lumMod val="95000"/>
                </a:schemeClr>
              </a:solidFill>
            </a:endParaRPr>
          </a:p>
          <a:p>
            <a:r>
              <a:rPr lang="en-GB" u="sng">
                <a:solidFill>
                  <a:schemeClr val="bg1">
                    <a:lumMod val="95000"/>
                  </a:schemeClr>
                </a:solidFill>
                <a:hlinkClick r:id="rId4">
                  <a:extLst>
                    <a:ext uri="{A12FA001-AC4F-418D-AE19-62706E023703}">
                      <ahyp:hlinkClr xmlns:ahyp="http://schemas.microsoft.com/office/drawing/2018/hyperlinkcolor" val="tx"/>
                    </a:ext>
                  </a:extLst>
                </a:hlinkClick>
              </a:rPr>
              <a:t>oodwyer@thinksinsight.com</a:t>
            </a:r>
            <a:r>
              <a:rPr lang="en-GB" u="sng">
                <a:solidFill>
                  <a:schemeClr val="bg1">
                    <a:lumMod val="95000"/>
                  </a:schemeClr>
                </a:solidFill>
              </a:rPr>
              <a:t> </a:t>
            </a:r>
            <a:br>
              <a:rPr lang="en-GB"/>
            </a:br>
            <a:endParaRPr lang="en-GB"/>
          </a:p>
        </p:txBody>
      </p:sp>
      <p:sp>
        <p:nvSpPr>
          <p:cNvPr id="9" name="Text Placeholder 8">
            <a:extLst>
              <a:ext uri="{FF2B5EF4-FFF2-40B4-BE49-F238E27FC236}">
                <a16:creationId xmlns:a16="http://schemas.microsoft.com/office/drawing/2014/main" id="{4350512E-1319-73D1-D062-4EA09057B46D}"/>
              </a:ext>
            </a:extLst>
          </p:cNvPr>
          <p:cNvSpPr>
            <a:spLocks noGrp="1"/>
          </p:cNvSpPr>
          <p:nvPr>
            <p:ph type="body" sz="quarter" idx="15"/>
          </p:nvPr>
        </p:nvSpPr>
        <p:spPr/>
        <p:txBody>
          <a:bodyPr/>
          <a:lstStyle/>
          <a:p>
            <a:r>
              <a:rPr lang="en-GB"/>
              <a:t>Thinks Insight &amp; Strategy</a:t>
            </a:r>
          </a:p>
          <a:p>
            <a:r>
              <a:rPr lang="en-GB"/>
              <a:t>West Wing</a:t>
            </a:r>
          </a:p>
          <a:p>
            <a:r>
              <a:rPr lang="en-GB"/>
              <a:t>Somerset House</a:t>
            </a:r>
          </a:p>
          <a:p>
            <a:r>
              <a:rPr lang="en-GB"/>
              <a:t>London</a:t>
            </a:r>
          </a:p>
          <a:p>
            <a:r>
              <a:rPr lang="en-GB"/>
              <a:t>WC2R 1LA</a:t>
            </a:r>
          </a:p>
          <a:p>
            <a:r>
              <a:rPr lang="en-GB"/>
              <a:t>United Kingdom</a:t>
            </a:r>
          </a:p>
        </p:txBody>
      </p:sp>
      <p:sp>
        <p:nvSpPr>
          <p:cNvPr id="13" name="Text Placeholder 12">
            <a:extLst>
              <a:ext uri="{FF2B5EF4-FFF2-40B4-BE49-F238E27FC236}">
                <a16:creationId xmlns:a16="http://schemas.microsoft.com/office/drawing/2014/main" id="{4CA7BDE0-4D2A-14F5-9C0E-85B89AF299A8}"/>
              </a:ext>
            </a:extLst>
          </p:cNvPr>
          <p:cNvSpPr>
            <a:spLocks noGrp="1"/>
          </p:cNvSpPr>
          <p:nvPr>
            <p:ph type="body" sz="quarter" idx="16"/>
          </p:nvPr>
        </p:nvSpPr>
        <p:spPr/>
        <p:txBody>
          <a:bodyPr/>
          <a:lstStyle/>
          <a:p>
            <a:endParaRPr lang="en-GB"/>
          </a:p>
        </p:txBody>
      </p:sp>
      <p:pic>
        <p:nvPicPr>
          <p:cNvPr id="2" name="Picture Placeholder 10" descr="A large white building with columns and a statue in front of it&#10;&#10;Description automatically generated with medium confidence">
            <a:extLst>
              <a:ext uri="{FF2B5EF4-FFF2-40B4-BE49-F238E27FC236}">
                <a16:creationId xmlns:a16="http://schemas.microsoft.com/office/drawing/2014/main" id="{A533AA8F-ED9B-AF2E-6838-220A24EB28A4}"/>
              </a:ext>
            </a:extLst>
          </p:cNvPr>
          <p:cNvPicPr>
            <a:picLocks noGrp="1" noChangeAspect="1"/>
          </p:cNvPicPr>
          <p:nvPr>
            <p:ph type="pic" sz="quarter" idx="13"/>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t="3728" b="3728"/>
          <a:stretch/>
        </p:blipFill>
        <p:spPr/>
      </p:pic>
    </p:spTree>
    <p:extLst>
      <p:ext uri="{BB962C8B-B14F-4D97-AF65-F5344CB8AC3E}">
        <p14:creationId xmlns:p14="http://schemas.microsoft.com/office/powerpoint/2010/main" val="36060612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B1E4-2AC6-C27A-E07E-B99EF0D77236}"/>
              </a:ext>
            </a:extLst>
          </p:cNvPr>
          <p:cNvSpPr>
            <a:spLocks noGrp="1"/>
          </p:cNvSpPr>
          <p:nvPr>
            <p:ph type="title"/>
          </p:nvPr>
        </p:nvSpPr>
        <p:spPr/>
        <p:txBody>
          <a:bodyPr/>
          <a:lstStyle/>
          <a:p>
            <a:r>
              <a:rPr lang="en-US" sz="2800"/>
              <a:t>Sample</a:t>
            </a:r>
            <a:endParaRPr lang="en-US" b="0"/>
          </a:p>
        </p:txBody>
      </p:sp>
      <p:sp>
        <p:nvSpPr>
          <p:cNvPr id="5" name="Slide Number Placeholder 4">
            <a:extLst>
              <a:ext uri="{FF2B5EF4-FFF2-40B4-BE49-F238E27FC236}">
                <a16:creationId xmlns:a16="http://schemas.microsoft.com/office/drawing/2014/main" id="{47548A61-487A-7603-2690-AE7763AB78C2}"/>
              </a:ext>
            </a:extLst>
          </p:cNvPr>
          <p:cNvSpPr>
            <a:spLocks noGrp="1"/>
          </p:cNvSpPr>
          <p:nvPr>
            <p:ph type="sldNum" sz="quarter" idx="12"/>
          </p:nvPr>
        </p:nvSpPr>
        <p:spPr/>
        <p:txBody>
          <a:bodyPr/>
          <a:lstStyle/>
          <a:p>
            <a:fld id="{CBA53E11-492D-48B3-9F9B-09541CA2A39A}" type="slidenum">
              <a:rPr lang="en-GB" smtClean="0"/>
              <a:t>7</a:t>
            </a:fld>
            <a:endParaRPr lang="en-GB"/>
          </a:p>
        </p:txBody>
      </p:sp>
      <p:sp>
        <p:nvSpPr>
          <p:cNvPr id="9" name="TextBox 8">
            <a:extLst>
              <a:ext uri="{FF2B5EF4-FFF2-40B4-BE49-F238E27FC236}">
                <a16:creationId xmlns:a16="http://schemas.microsoft.com/office/drawing/2014/main" id="{E6A3A332-9D8D-CE88-362E-94C854E6E8A2}"/>
              </a:ext>
            </a:extLst>
          </p:cNvPr>
          <p:cNvSpPr txBox="1"/>
          <p:nvPr/>
        </p:nvSpPr>
        <p:spPr>
          <a:xfrm>
            <a:off x="3467980" y="1918536"/>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11" name="TextBox 10">
            <a:extLst>
              <a:ext uri="{FF2B5EF4-FFF2-40B4-BE49-F238E27FC236}">
                <a16:creationId xmlns:a16="http://schemas.microsoft.com/office/drawing/2014/main" id="{C9B82DCB-EC2F-A474-3373-8CA887DEE56A}"/>
              </a:ext>
            </a:extLst>
          </p:cNvPr>
          <p:cNvSpPr txBox="1"/>
          <p:nvPr/>
        </p:nvSpPr>
        <p:spPr>
          <a:xfrm>
            <a:off x="1509221" y="1769400"/>
            <a:ext cx="9039169" cy="345701"/>
          </a:xfrm>
          <a:prstGeom prst="rect">
            <a:avLst/>
          </a:prstGeom>
          <a:noFill/>
        </p:spPr>
        <p:txBody>
          <a:bodyPr wrap="square" lIns="0" tIns="0" rIns="0" bIns="0" rtlCol="0">
            <a:noAutofit/>
          </a:bodyPr>
          <a:lstStyle/>
          <a:p>
            <a:pPr algn="ctr"/>
            <a:r>
              <a:rPr lang="en-US" sz="1400" b="1" i="1">
                <a:solidFill>
                  <a:schemeClr val="tx2"/>
                </a:solidFill>
              </a:rPr>
              <a:t>A total of 61 customers across England and Wales who have experienced sewer flooding.</a:t>
            </a:r>
          </a:p>
        </p:txBody>
      </p:sp>
      <p:sp>
        <p:nvSpPr>
          <p:cNvPr id="62" name="TextBox 61">
            <a:extLst>
              <a:ext uri="{FF2B5EF4-FFF2-40B4-BE49-F238E27FC236}">
                <a16:creationId xmlns:a16="http://schemas.microsoft.com/office/drawing/2014/main" id="{2A583621-5188-E85C-EC23-BE0DDBC77AE7}"/>
              </a:ext>
            </a:extLst>
          </p:cNvPr>
          <p:cNvSpPr txBox="1"/>
          <p:nvPr/>
        </p:nvSpPr>
        <p:spPr>
          <a:xfrm>
            <a:off x="9662211" y="1968995"/>
            <a:ext cx="1880793" cy="783427"/>
          </a:xfrm>
          <a:prstGeom prst="rect">
            <a:avLst/>
          </a:prstGeom>
          <a:noFill/>
        </p:spPr>
        <p:txBody>
          <a:bodyPr wrap="square" lIns="0" tIns="0" rIns="0" bIns="0" rtlCol="0" anchor="ctr">
            <a:noAutofit/>
          </a:bodyPr>
          <a:lstStyle/>
          <a:p>
            <a:r>
              <a:rPr lang="en-US" sz="1000" b="1">
                <a:solidFill>
                  <a:schemeClr val="bg1"/>
                </a:solidFill>
              </a:rPr>
              <a:t>47 belong to SEGs ABC1</a:t>
            </a:r>
          </a:p>
          <a:p>
            <a:r>
              <a:rPr lang="en-US" sz="1000" b="1">
                <a:solidFill>
                  <a:schemeClr val="bg1"/>
                </a:solidFill>
              </a:rPr>
              <a:t>14 belong to SEGs C2DE</a:t>
            </a:r>
          </a:p>
        </p:txBody>
      </p:sp>
      <p:pic>
        <p:nvPicPr>
          <p:cNvPr id="38" name="Graphic 37" descr="Coins with solid fill">
            <a:extLst>
              <a:ext uri="{FF2B5EF4-FFF2-40B4-BE49-F238E27FC236}">
                <a16:creationId xmlns:a16="http://schemas.microsoft.com/office/drawing/2014/main" id="{7C00D120-CBD3-1997-EF9A-53A620BF54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0079" y="2175970"/>
            <a:ext cx="789035" cy="717324"/>
          </a:xfrm>
          <a:prstGeom prst="rect">
            <a:avLst/>
          </a:prstGeom>
        </p:spPr>
      </p:pic>
      <p:sp>
        <p:nvSpPr>
          <p:cNvPr id="70" name="Rectangle 69">
            <a:extLst>
              <a:ext uri="{FF2B5EF4-FFF2-40B4-BE49-F238E27FC236}">
                <a16:creationId xmlns:a16="http://schemas.microsoft.com/office/drawing/2014/main" id="{B44FF708-8AC8-1BF4-6C3D-159DE93CB9ED}"/>
              </a:ext>
            </a:extLst>
          </p:cNvPr>
          <p:cNvSpPr/>
          <p:nvPr/>
        </p:nvSpPr>
        <p:spPr>
          <a:xfrm>
            <a:off x="6280813" y="2706278"/>
            <a:ext cx="4741200" cy="979200"/>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73" name="TextBox 72">
            <a:extLst>
              <a:ext uri="{FF2B5EF4-FFF2-40B4-BE49-F238E27FC236}">
                <a16:creationId xmlns:a16="http://schemas.microsoft.com/office/drawing/2014/main" id="{3D4EE2D4-36FB-5F40-513E-24EF1C4F2FA8}"/>
              </a:ext>
            </a:extLst>
          </p:cNvPr>
          <p:cNvSpPr txBox="1"/>
          <p:nvPr/>
        </p:nvSpPr>
        <p:spPr>
          <a:xfrm>
            <a:off x="7533960" y="2706278"/>
            <a:ext cx="4741200" cy="979200"/>
          </a:xfrm>
          <a:prstGeom prst="rect">
            <a:avLst/>
          </a:prstGeom>
          <a:noFill/>
        </p:spPr>
        <p:txBody>
          <a:bodyPr wrap="square" lIns="0" tIns="0" rIns="0" bIns="0" rtlCol="0" anchor="ctr">
            <a:noAutofit/>
          </a:bodyPr>
          <a:lstStyle>
            <a:defPPr>
              <a:defRPr lang="en-US"/>
            </a:defPPr>
            <a:lvl1pPr>
              <a:defRPr sz="1000" b="1">
                <a:solidFill>
                  <a:schemeClr val="tx2"/>
                </a:solidFill>
              </a:defRPr>
            </a:lvl1pPr>
          </a:lstStyle>
          <a:p>
            <a:r>
              <a:rPr lang="en-US" sz="1200"/>
              <a:t>21 very high severity</a:t>
            </a:r>
          </a:p>
          <a:p>
            <a:r>
              <a:rPr lang="en-US" sz="1200"/>
              <a:t>20 high severity</a:t>
            </a:r>
          </a:p>
          <a:p>
            <a:r>
              <a:rPr lang="en-US" sz="1200"/>
              <a:t>17 medium severity</a:t>
            </a:r>
          </a:p>
          <a:p>
            <a:r>
              <a:rPr lang="en-US" sz="1200"/>
              <a:t>3 low severity</a:t>
            </a:r>
          </a:p>
        </p:txBody>
      </p:sp>
      <p:sp>
        <p:nvSpPr>
          <p:cNvPr id="77" name="Rectangle 76">
            <a:extLst>
              <a:ext uri="{FF2B5EF4-FFF2-40B4-BE49-F238E27FC236}">
                <a16:creationId xmlns:a16="http://schemas.microsoft.com/office/drawing/2014/main" id="{E4D16FB1-8991-704D-772B-79DD5BDC66A7}"/>
              </a:ext>
            </a:extLst>
          </p:cNvPr>
          <p:cNvSpPr/>
          <p:nvPr/>
        </p:nvSpPr>
        <p:spPr>
          <a:xfrm>
            <a:off x="1118528" y="2715348"/>
            <a:ext cx="4741593" cy="979689"/>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78" name="TextBox 77">
            <a:extLst>
              <a:ext uri="{FF2B5EF4-FFF2-40B4-BE49-F238E27FC236}">
                <a16:creationId xmlns:a16="http://schemas.microsoft.com/office/drawing/2014/main" id="{6A88E821-9026-44E2-9CFC-8FA9D2C33516}"/>
              </a:ext>
            </a:extLst>
          </p:cNvPr>
          <p:cNvSpPr txBox="1"/>
          <p:nvPr/>
        </p:nvSpPr>
        <p:spPr>
          <a:xfrm>
            <a:off x="2609354" y="2787188"/>
            <a:ext cx="1974469" cy="744162"/>
          </a:xfrm>
          <a:prstGeom prst="rect">
            <a:avLst/>
          </a:prstGeom>
          <a:noFill/>
        </p:spPr>
        <p:txBody>
          <a:bodyPr wrap="square" lIns="0" tIns="0" rIns="0" bIns="0" rtlCol="0" anchor="ctr">
            <a:noAutofit/>
          </a:bodyPr>
          <a:lstStyle/>
          <a:p>
            <a:pPr algn="l"/>
            <a:r>
              <a:rPr lang="en-US" sz="1200" b="1">
                <a:solidFill>
                  <a:schemeClr val="tx2"/>
                </a:solidFill>
              </a:rPr>
              <a:t>38 internal flooding</a:t>
            </a:r>
          </a:p>
          <a:p>
            <a:pPr algn="l"/>
            <a:r>
              <a:rPr lang="en-US" sz="1200" b="1">
                <a:solidFill>
                  <a:schemeClr val="tx2"/>
                </a:solidFill>
              </a:rPr>
              <a:t>23 external flooding</a:t>
            </a:r>
          </a:p>
        </p:txBody>
      </p:sp>
      <p:pic>
        <p:nvPicPr>
          <p:cNvPr id="80" name="Graphic 79" descr="Home with solid fill">
            <a:extLst>
              <a:ext uri="{FF2B5EF4-FFF2-40B4-BE49-F238E27FC236}">
                <a16:creationId xmlns:a16="http://schemas.microsoft.com/office/drawing/2014/main" id="{65C57D5C-6A9A-5AFF-630D-7751F032DB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0311" y="2787008"/>
            <a:ext cx="781226" cy="744162"/>
          </a:xfrm>
          <a:prstGeom prst="rect">
            <a:avLst/>
          </a:prstGeom>
        </p:spPr>
      </p:pic>
      <p:pic>
        <p:nvPicPr>
          <p:cNvPr id="89" name="Graphic 88" descr="Water with solid fill">
            <a:extLst>
              <a:ext uri="{FF2B5EF4-FFF2-40B4-BE49-F238E27FC236}">
                <a16:creationId xmlns:a16="http://schemas.microsoft.com/office/drawing/2014/main" id="{E2132CA4-D5DE-F5CA-D550-9DDEF78FC1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5407" y="2827235"/>
            <a:ext cx="799197" cy="761280"/>
          </a:xfrm>
          <a:prstGeom prst="rect">
            <a:avLst/>
          </a:prstGeom>
        </p:spPr>
      </p:pic>
      <p:sp>
        <p:nvSpPr>
          <p:cNvPr id="107" name="Text Placeholder 6">
            <a:extLst>
              <a:ext uri="{FF2B5EF4-FFF2-40B4-BE49-F238E27FC236}">
                <a16:creationId xmlns:a16="http://schemas.microsoft.com/office/drawing/2014/main" id="{47A35FB2-D7A1-46EC-E86E-726739ED3F93}"/>
              </a:ext>
            </a:extLst>
          </p:cNvPr>
          <p:cNvSpPr>
            <a:spLocks noGrp="1"/>
          </p:cNvSpPr>
          <p:nvPr>
            <p:ph type="body" sz="quarter" idx="13"/>
          </p:nvPr>
        </p:nvSpPr>
        <p:spPr>
          <a:xfrm>
            <a:off x="611188" y="6420554"/>
            <a:ext cx="10410825" cy="287337"/>
          </a:xfrm>
        </p:spPr>
        <p:txBody>
          <a:bodyPr/>
          <a:lstStyle/>
          <a:p>
            <a:r>
              <a:rPr lang="en-US" sz="1000" i="1">
                <a:solidFill>
                  <a:schemeClr val="tx1"/>
                </a:solidFill>
              </a:rPr>
              <a:t>*Severity was self-defined by customers.</a:t>
            </a:r>
          </a:p>
          <a:p>
            <a:r>
              <a:rPr lang="en-US" sz="1000" i="1">
                <a:solidFill>
                  <a:schemeClr val="tx1"/>
                </a:solidFill>
              </a:rPr>
              <a:t>Further sample details can be found in the Appendix </a:t>
            </a:r>
          </a:p>
        </p:txBody>
      </p:sp>
      <p:sp>
        <p:nvSpPr>
          <p:cNvPr id="108" name="TextBox 107">
            <a:extLst>
              <a:ext uri="{FF2B5EF4-FFF2-40B4-BE49-F238E27FC236}">
                <a16:creationId xmlns:a16="http://schemas.microsoft.com/office/drawing/2014/main" id="{1A3980CC-EE58-6D89-91B8-B3F0E237990C}"/>
              </a:ext>
            </a:extLst>
          </p:cNvPr>
          <p:cNvSpPr txBox="1"/>
          <p:nvPr/>
        </p:nvSpPr>
        <p:spPr>
          <a:xfrm>
            <a:off x="10736195" y="2769319"/>
            <a:ext cx="401022" cy="373652"/>
          </a:xfrm>
          <a:prstGeom prst="rect">
            <a:avLst/>
          </a:prstGeom>
          <a:noFill/>
        </p:spPr>
        <p:txBody>
          <a:bodyPr wrap="square" lIns="0" tIns="0" rIns="0" bIns="0" rtlCol="0">
            <a:noAutofit/>
          </a:bodyPr>
          <a:lstStyle/>
          <a:p>
            <a:pPr algn="l"/>
            <a:r>
              <a:rPr lang="en-US" sz="1600" b="1"/>
              <a:t>*</a:t>
            </a:r>
          </a:p>
        </p:txBody>
      </p:sp>
      <p:grpSp>
        <p:nvGrpSpPr>
          <p:cNvPr id="4" name="Group 3">
            <a:extLst>
              <a:ext uri="{FF2B5EF4-FFF2-40B4-BE49-F238E27FC236}">
                <a16:creationId xmlns:a16="http://schemas.microsoft.com/office/drawing/2014/main" id="{AD762437-FF41-0054-E257-823009425BFA}"/>
              </a:ext>
            </a:extLst>
          </p:cNvPr>
          <p:cNvGrpSpPr/>
          <p:nvPr/>
        </p:nvGrpSpPr>
        <p:grpSpPr>
          <a:xfrm>
            <a:off x="6273992" y="3799386"/>
            <a:ext cx="4741200" cy="979200"/>
            <a:chOff x="238707" y="2890356"/>
            <a:chExt cx="3707509" cy="795199"/>
          </a:xfrm>
        </p:grpSpPr>
        <p:sp>
          <p:nvSpPr>
            <p:cNvPr id="18" name="Rectangle 17">
              <a:extLst>
                <a:ext uri="{FF2B5EF4-FFF2-40B4-BE49-F238E27FC236}">
                  <a16:creationId xmlns:a16="http://schemas.microsoft.com/office/drawing/2014/main" id="{D8E564FA-8F67-AAE7-106C-89F695883362}"/>
                </a:ext>
              </a:extLst>
            </p:cNvPr>
            <p:cNvSpPr/>
            <p:nvPr/>
          </p:nvSpPr>
          <p:spPr>
            <a:xfrm>
              <a:off x="238707" y="2890356"/>
              <a:ext cx="3707509" cy="795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9" name="TextBox 18">
              <a:extLst>
                <a:ext uri="{FF2B5EF4-FFF2-40B4-BE49-F238E27FC236}">
                  <a16:creationId xmlns:a16="http://schemas.microsoft.com/office/drawing/2014/main" id="{C8826DF8-44F7-9FF9-25D6-2773E0537019}"/>
                </a:ext>
              </a:extLst>
            </p:cNvPr>
            <p:cNvSpPr txBox="1"/>
            <p:nvPr/>
          </p:nvSpPr>
          <p:spPr>
            <a:xfrm>
              <a:off x="1249362" y="2923819"/>
              <a:ext cx="2621020" cy="761730"/>
            </a:xfrm>
            <a:prstGeom prst="rect">
              <a:avLst/>
            </a:prstGeom>
            <a:noFill/>
          </p:spPr>
          <p:txBody>
            <a:bodyPr wrap="square" lIns="0" tIns="0" rIns="0" bIns="0" rtlCol="0" anchor="ctr">
              <a:noAutofit/>
            </a:bodyPr>
            <a:lstStyle/>
            <a:p>
              <a:r>
                <a:rPr lang="en-GB" sz="1200" b="1">
                  <a:solidFill>
                    <a:schemeClr val="bg1"/>
                  </a:solidFill>
                  <a:latin typeface="Verdana" panose="020B0604030504040204" pitchFamily="34" charset="0"/>
                  <a:ea typeface="Verdana" panose="020B0604030504040204" pitchFamily="34" charset="0"/>
                  <a:cs typeface="Verdana" panose="020B0604030504040204" pitchFamily="34" charset="0"/>
                </a:rPr>
                <a:t>19 on the Priority Services register</a:t>
              </a:r>
            </a:p>
            <a:p>
              <a:r>
                <a:rPr lang="en-GB" sz="1200" b="1">
                  <a:solidFill>
                    <a:schemeClr val="bg1"/>
                  </a:solidFill>
                  <a:latin typeface="Verdana" panose="020B0604030504040204" pitchFamily="34" charset="0"/>
                  <a:ea typeface="Verdana" panose="020B0604030504040204" pitchFamily="34" charset="0"/>
                  <a:cs typeface="Verdana" panose="020B0604030504040204" pitchFamily="34" charset="0"/>
                </a:rPr>
                <a:t>9 with a child living in their home aged 0-3 years old</a:t>
              </a:r>
            </a:p>
            <a:p>
              <a:r>
                <a:rPr lang="en-GB" sz="1200" b="1">
                  <a:solidFill>
                    <a:schemeClr val="bg1"/>
                  </a:solidFill>
                  <a:latin typeface="Verdana" panose="020B0604030504040204" pitchFamily="34" charset="0"/>
                  <a:ea typeface="Verdana" panose="020B0604030504040204" pitchFamily="34" charset="0"/>
                  <a:cs typeface="Verdana" panose="020B0604030504040204" pitchFamily="34" charset="0"/>
                </a:rPr>
                <a:t>2 digitally disengaged</a:t>
              </a:r>
            </a:p>
          </p:txBody>
        </p:sp>
        <p:pic>
          <p:nvPicPr>
            <p:cNvPr id="23" name="Graphic 22" descr="Care with solid fill">
              <a:extLst>
                <a:ext uri="{FF2B5EF4-FFF2-40B4-BE49-F238E27FC236}">
                  <a16:creationId xmlns:a16="http://schemas.microsoft.com/office/drawing/2014/main" id="{6846AA5C-9D24-146B-E198-8A84F316BE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219" y="2919312"/>
              <a:ext cx="635567" cy="737286"/>
            </a:xfrm>
            <a:prstGeom prst="rect">
              <a:avLst/>
            </a:prstGeom>
          </p:spPr>
        </p:pic>
      </p:grpSp>
      <p:sp>
        <p:nvSpPr>
          <p:cNvPr id="28" name="Rectangle 27">
            <a:extLst>
              <a:ext uri="{FF2B5EF4-FFF2-40B4-BE49-F238E27FC236}">
                <a16:creationId xmlns:a16="http://schemas.microsoft.com/office/drawing/2014/main" id="{020F8213-FCA9-F50A-A99D-05CF193BAD54}"/>
              </a:ext>
            </a:extLst>
          </p:cNvPr>
          <p:cNvSpPr/>
          <p:nvPr/>
        </p:nvSpPr>
        <p:spPr>
          <a:xfrm>
            <a:off x="1118921" y="3799386"/>
            <a:ext cx="4741200" cy="979200"/>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pic>
        <p:nvPicPr>
          <p:cNvPr id="34" name="Graphic 33" descr="Handwashing with solid fill">
            <a:extLst>
              <a:ext uri="{FF2B5EF4-FFF2-40B4-BE49-F238E27FC236}">
                <a16:creationId xmlns:a16="http://schemas.microsoft.com/office/drawing/2014/main" id="{3D06A597-04B3-4572-E5B9-F88C483CBE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12116" y="3836263"/>
            <a:ext cx="837247" cy="797525"/>
          </a:xfrm>
          <a:prstGeom prst="rect">
            <a:avLst/>
          </a:prstGeom>
        </p:spPr>
      </p:pic>
      <p:sp>
        <p:nvSpPr>
          <p:cNvPr id="35" name="TextBox 34">
            <a:extLst>
              <a:ext uri="{FF2B5EF4-FFF2-40B4-BE49-F238E27FC236}">
                <a16:creationId xmlns:a16="http://schemas.microsoft.com/office/drawing/2014/main" id="{1955D5ED-466A-C2AF-7BA2-541FDE746152}"/>
              </a:ext>
            </a:extLst>
          </p:cNvPr>
          <p:cNvSpPr txBox="1"/>
          <p:nvPr/>
        </p:nvSpPr>
        <p:spPr>
          <a:xfrm>
            <a:off x="2609355" y="3878401"/>
            <a:ext cx="1974469" cy="713251"/>
          </a:xfrm>
          <a:prstGeom prst="rect">
            <a:avLst/>
          </a:prstGeom>
          <a:noFill/>
        </p:spPr>
        <p:txBody>
          <a:bodyPr wrap="square" lIns="0" tIns="0" rIns="0" bIns="0" rtlCol="0" anchor="ctr">
            <a:noAutofit/>
          </a:bodyPr>
          <a:lstStyle>
            <a:defPPr>
              <a:defRPr lang="en-US"/>
            </a:defPPr>
            <a:lvl1pPr>
              <a:defRPr sz="1000"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200"/>
              <a:t>24 single incidents</a:t>
            </a:r>
          </a:p>
          <a:p>
            <a:r>
              <a:rPr lang="en-US" sz="1200"/>
              <a:t>37 multiple incidents</a:t>
            </a:r>
          </a:p>
        </p:txBody>
      </p:sp>
    </p:spTree>
    <p:extLst>
      <p:ext uri="{BB962C8B-B14F-4D97-AF65-F5344CB8AC3E}">
        <p14:creationId xmlns:p14="http://schemas.microsoft.com/office/powerpoint/2010/main" val="42685623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3053BD2-50F5-EC12-05BE-1965DFB0DDA5}"/>
              </a:ext>
            </a:extLst>
          </p:cNvPr>
          <p:cNvSpPr>
            <a:spLocks noGrp="1"/>
          </p:cNvSpPr>
          <p:nvPr>
            <p:ph type="sldNum" sz="quarter" idx="12"/>
          </p:nvPr>
        </p:nvSpPr>
        <p:spPr/>
        <p:txBody>
          <a:bodyPr/>
          <a:lstStyle/>
          <a:p>
            <a:fld id="{CBA53E11-492D-48B3-9F9B-09541CA2A39A}" type="slidenum">
              <a:rPr lang="en-GB" smtClean="0"/>
              <a:pPr/>
              <a:t>8</a:t>
            </a:fld>
            <a:endParaRPr lang="en-GB"/>
          </a:p>
        </p:txBody>
      </p:sp>
      <p:sp>
        <p:nvSpPr>
          <p:cNvPr id="4" name="Title 3">
            <a:extLst>
              <a:ext uri="{FF2B5EF4-FFF2-40B4-BE49-F238E27FC236}">
                <a16:creationId xmlns:a16="http://schemas.microsoft.com/office/drawing/2014/main" id="{8AF501CA-C713-1AE5-CB55-C72E1685EDB2}"/>
              </a:ext>
            </a:extLst>
          </p:cNvPr>
          <p:cNvSpPr>
            <a:spLocks noGrp="1"/>
          </p:cNvSpPr>
          <p:nvPr>
            <p:ph type="title" idx="4294967295"/>
          </p:nvPr>
        </p:nvSpPr>
        <p:spPr>
          <a:xfrm>
            <a:off x="569360" y="1802876"/>
            <a:ext cx="6419654" cy="3252247"/>
          </a:xfrm>
        </p:spPr>
        <p:txBody>
          <a:bodyPr/>
          <a:lstStyle/>
          <a:p>
            <a:r>
              <a:rPr lang="en-GB">
                <a:solidFill>
                  <a:schemeClr val="bg1"/>
                </a:solidFill>
              </a:rPr>
              <a:t>Key findings</a:t>
            </a:r>
          </a:p>
        </p:txBody>
      </p:sp>
      <p:sp>
        <p:nvSpPr>
          <p:cNvPr id="8" name="Text Placeholder 7">
            <a:extLst>
              <a:ext uri="{FF2B5EF4-FFF2-40B4-BE49-F238E27FC236}">
                <a16:creationId xmlns:a16="http://schemas.microsoft.com/office/drawing/2014/main" id="{D3651DAA-196E-FEC9-DA65-A3F427157362}"/>
              </a:ext>
              <a:ext uri="{C183D7F6-B498-43B3-948B-1728B52AA6E4}">
                <adec:decorative xmlns:adec="http://schemas.microsoft.com/office/drawing/2017/decorative" val="1"/>
              </a:ext>
            </a:extLst>
          </p:cNvPr>
          <p:cNvSpPr>
            <a:spLocks noGrp="1"/>
          </p:cNvSpPr>
          <p:nvPr>
            <p:ph type="body" idx="13"/>
          </p:nvPr>
        </p:nvSpPr>
        <p:spPr>
          <a:xfrm>
            <a:off x="611187" y="5414826"/>
            <a:ext cx="3168000" cy="47583"/>
          </a:xfrm>
        </p:spPr>
        <p:txBody>
          <a:bodyPr/>
          <a:lstStyle/>
          <a:p>
            <a:r>
              <a:rPr lang="en-GB"/>
              <a:t>Section Subtitle</a:t>
            </a:r>
          </a:p>
        </p:txBody>
      </p:sp>
    </p:spTree>
    <p:extLst>
      <p:ext uri="{BB962C8B-B14F-4D97-AF65-F5344CB8AC3E}">
        <p14:creationId xmlns:p14="http://schemas.microsoft.com/office/powerpoint/2010/main" val="174707103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9824-B6FC-0CF8-B044-DA2C0F802D46}"/>
              </a:ext>
            </a:extLst>
          </p:cNvPr>
          <p:cNvSpPr>
            <a:spLocks noGrp="1"/>
          </p:cNvSpPr>
          <p:nvPr>
            <p:ph type="title"/>
          </p:nvPr>
        </p:nvSpPr>
        <p:spPr/>
        <p:txBody>
          <a:bodyPr/>
          <a:lstStyle/>
          <a:p>
            <a:r>
              <a:rPr lang="en-GB" sz="2800"/>
              <a:t>Key findings</a:t>
            </a:r>
          </a:p>
        </p:txBody>
      </p:sp>
      <p:sp>
        <p:nvSpPr>
          <p:cNvPr id="5" name="Slide Number Placeholder 4">
            <a:extLst>
              <a:ext uri="{FF2B5EF4-FFF2-40B4-BE49-F238E27FC236}">
                <a16:creationId xmlns:a16="http://schemas.microsoft.com/office/drawing/2014/main" id="{6C88A490-994E-C319-5A8E-856D3F318BCE}"/>
              </a:ext>
            </a:extLst>
          </p:cNvPr>
          <p:cNvSpPr>
            <a:spLocks noGrp="1"/>
          </p:cNvSpPr>
          <p:nvPr>
            <p:ph type="sldNum" sz="quarter" idx="12"/>
          </p:nvPr>
        </p:nvSpPr>
        <p:spPr/>
        <p:txBody>
          <a:bodyPr/>
          <a:lstStyle/>
          <a:p>
            <a:fld id="{CBA53E11-492D-48B3-9F9B-09541CA2A39A}" type="slidenum">
              <a:rPr lang="en-GB" smtClean="0"/>
              <a:pPr/>
              <a:t>9</a:t>
            </a:fld>
            <a:endParaRPr lang="en-GB"/>
          </a:p>
        </p:txBody>
      </p:sp>
      <p:sp>
        <p:nvSpPr>
          <p:cNvPr id="8" name="Text Placeholder 12">
            <a:extLst>
              <a:ext uri="{FF2B5EF4-FFF2-40B4-BE49-F238E27FC236}">
                <a16:creationId xmlns:a16="http://schemas.microsoft.com/office/drawing/2014/main" id="{1A203BEA-E1CE-DA63-027B-26C07F7ECCB8}"/>
              </a:ext>
            </a:extLst>
          </p:cNvPr>
          <p:cNvSpPr txBox="1">
            <a:spLocks/>
          </p:cNvSpPr>
          <p:nvPr/>
        </p:nvSpPr>
        <p:spPr>
          <a:xfrm>
            <a:off x="611188" y="1466222"/>
            <a:ext cx="751540" cy="944562"/>
          </a:xfrm>
          <a:prstGeom prst="rect">
            <a:avLst/>
          </a:prstGeom>
          <a:solidFill>
            <a:schemeClr val="accent4"/>
          </a:solidFill>
        </p:spPr>
        <p:txBody>
          <a:bodyPr anchor="ct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sp>
        <p:nvSpPr>
          <p:cNvPr id="11" name="Rectangle 10">
            <a:extLst>
              <a:ext uri="{FF2B5EF4-FFF2-40B4-BE49-F238E27FC236}">
                <a16:creationId xmlns:a16="http://schemas.microsoft.com/office/drawing/2014/main" id="{75A2C13A-1B39-4F35-9570-4E1BB60ACE4A}"/>
              </a:ext>
            </a:extLst>
          </p:cNvPr>
          <p:cNvSpPr/>
          <p:nvPr/>
        </p:nvSpPr>
        <p:spPr>
          <a:xfrm>
            <a:off x="1523873" y="1464177"/>
            <a:ext cx="10056938" cy="9445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1" i="0" u="none" strike="noStrike" kern="1200" cap="none" spc="0" normalizeH="0" baseline="0" noProof="0">
                <a:ln>
                  <a:noFill/>
                </a:ln>
                <a:solidFill>
                  <a:sysClr val="windowText" lastClr="000000"/>
                </a:solidFill>
                <a:effectLst/>
                <a:uLnTx/>
                <a:uFillTx/>
                <a:latin typeface="Verdana"/>
                <a:ea typeface="+mn-ea"/>
                <a:cs typeface="+mn-cs"/>
              </a:rPr>
              <a:t>A sewer flooding incident continues to be highly distressing</a:t>
            </a:r>
            <a:r>
              <a:rPr lang="en-GB" sz="1200" b="1">
                <a:solidFill>
                  <a:sysClr val="windowText" lastClr="000000"/>
                </a:solidFill>
                <a:latin typeface="Verdana"/>
              </a:rPr>
              <a:t> for customers, with impacts having significant emotional, financial and physical consequences. </a:t>
            </a:r>
            <a:r>
              <a:rPr lang="en-GB" sz="1200">
                <a:solidFill>
                  <a:sysClr val="windowText" lastClr="000000"/>
                </a:solidFill>
                <a:latin typeface="Verdana"/>
              </a:rPr>
              <a:t>Long-term concerns relating to financial security and wellbeing are even more pronounced in this wave, with more customers citing significant concerns about rising insurance costs and the ability to sell their property in the future. </a:t>
            </a:r>
            <a:endParaRPr kumimoji="0" lang="en-GB" sz="1200" i="0" u="none" strike="noStrike" kern="1200" cap="none" spc="0" normalizeH="0" baseline="0" noProof="0">
              <a:ln>
                <a:noFill/>
              </a:ln>
              <a:solidFill>
                <a:sysClr val="windowText" lastClr="000000"/>
              </a:solidFill>
              <a:effectLst/>
              <a:uLnTx/>
              <a:uFillTx/>
              <a:latin typeface="Verdana"/>
              <a:ea typeface="+mn-ea"/>
              <a:cs typeface="+mn-cs"/>
            </a:endParaRPr>
          </a:p>
        </p:txBody>
      </p:sp>
      <p:sp>
        <p:nvSpPr>
          <p:cNvPr id="3" name="Text Placeholder 12">
            <a:extLst>
              <a:ext uri="{FF2B5EF4-FFF2-40B4-BE49-F238E27FC236}">
                <a16:creationId xmlns:a16="http://schemas.microsoft.com/office/drawing/2014/main" id="{3095875A-D766-1F34-371D-D558C5A0DFF3}"/>
              </a:ext>
            </a:extLst>
          </p:cNvPr>
          <p:cNvSpPr txBox="1">
            <a:spLocks/>
          </p:cNvSpPr>
          <p:nvPr/>
        </p:nvSpPr>
        <p:spPr>
          <a:xfrm>
            <a:off x="611188" y="2473714"/>
            <a:ext cx="751540" cy="944562"/>
          </a:xfrm>
          <a:prstGeom prst="rect">
            <a:avLst/>
          </a:prstGeom>
          <a:solidFill>
            <a:schemeClr val="accent4"/>
          </a:solidFill>
        </p:spPr>
        <p:txBody>
          <a:bodyPr anchor="ct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2.</a:t>
            </a:r>
          </a:p>
        </p:txBody>
      </p:sp>
      <p:sp>
        <p:nvSpPr>
          <p:cNvPr id="6" name="Rectangle 5">
            <a:extLst>
              <a:ext uri="{FF2B5EF4-FFF2-40B4-BE49-F238E27FC236}">
                <a16:creationId xmlns:a16="http://schemas.microsoft.com/office/drawing/2014/main" id="{A1FD46EA-BF93-524F-319A-C6D4A7514B1F}"/>
              </a:ext>
            </a:extLst>
          </p:cNvPr>
          <p:cNvSpPr/>
          <p:nvPr/>
        </p:nvSpPr>
        <p:spPr>
          <a:xfrm>
            <a:off x="1523873" y="2471669"/>
            <a:ext cx="10056938" cy="9445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tx1"/>
                </a:solidFill>
                <a:effectLst/>
                <a:latin typeface="Verdana" panose="020B0604030504040204" pitchFamily="34" charset="0"/>
                <a:ea typeface="Verdana" panose="020B0604030504040204" pitchFamily="34" charset="0"/>
                <a:cs typeface="Verdana" panose="020B0604030504040204" pitchFamily="34" charset="0"/>
              </a:rPr>
              <a:t>Across the sample, customers report feeling continuously let down by the response of wastewater companies to sewer flooding incidents</a:t>
            </a:r>
            <a:r>
              <a:rPr lang="en-GB" sz="1200">
                <a:solidFill>
                  <a:schemeClr val="tx1"/>
                </a:solidFill>
                <a:effectLst/>
                <a:latin typeface="Verdana" panose="020B0604030504040204" pitchFamily="34" charset="0"/>
                <a:ea typeface="Verdana" panose="020B0604030504040204" pitchFamily="34" charset="0"/>
                <a:cs typeface="Verdana" panose="020B0604030504040204" pitchFamily="34" charset="0"/>
              </a:rPr>
              <a:t>. This </a:t>
            </a:r>
            <a:r>
              <a:rPr lang="en-GB" sz="1200">
                <a:solidFill>
                  <a:schemeClr val="tx1"/>
                </a:solidFill>
                <a:latin typeface="Verdana" panose="020B0604030504040204" pitchFamily="34" charset="0"/>
                <a:ea typeface="Verdana" panose="020B0604030504040204" pitchFamily="34" charset="0"/>
                <a:cs typeface="Verdana" panose="020B0604030504040204" pitchFamily="34" charset="0"/>
              </a:rPr>
              <a:t>i</a:t>
            </a:r>
            <a:r>
              <a:rPr lang="en-GB" sz="1200">
                <a:solidFill>
                  <a:schemeClr val="tx1"/>
                </a:solidFill>
                <a:effectLst/>
                <a:latin typeface="Verdana" panose="020B0604030504040204" pitchFamily="34" charset="0"/>
                <a:ea typeface="Verdana" panose="020B0604030504040204" pitchFamily="34" charset="0"/>
                <a:cs typeface="Verdana" panose="020B0604030504040204" pitchFamily="34" charset="0"/>
              </a:rPr>
              <a:t>s particularly the case among those who have experienced repeated or more complex incidents, with reports of wastewater companies failing to fix the core issue and the consequences of this for customers. Examples of poor service can be found across all wastewater companies included in this research.</a:t>
            </a:r>
          </a:p>
        </p:txBody>
      </p:sp>
      <p:sp>
        <p:nvSpPr>
          <p:cNvPr id="7" name="Text Placeholder 12">
            <a:extLst>
              <a:ext uri="{FF2B5EF4-FFF2-40B4-BE49-F238E27FC236}">
                <a16:creationId xmlns:a16="http://schemas.microsoft.com/office/drawing/2014/main" id="{0EAA4CA4-9F77-B25B-3D0F-C80D10C10A34}"/>
              </a:ext>
            </a:extLst>
          </p:cNvPr>
          <p:cNvSpPr txBox="1">
            <a:spLocks/>
          </p:cNvSpPr>
          <p:nvPr/>
        </p:nvSpPr>
        <p:spPr>
          <a:xfrm>
            <a:off x="611188" y="3481206"/>
            <a:ext cx="751540" cy="944562"/>
          </a:xfrm>
          <a:prstGeom prst="rect">
            <a:avLst/>
          </a:prstGeom>
          <a:solidFill>
            <a:schemeClr val="accent4"/>
          </a:solidFill>
        </p:spPr>
        <p:txBody>
          <a:bodyPr anchor="ct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3.</a:t>
            </a:r>
          </a:p>
        </p:txBody>
      </p:sp>
      <p:sp>
        <p:nvSpPr>
          <p:cNvPr id="15" name="Rectangle 14">
            <a:extLst>
              <a:ext uri="{FF2B5EF4-FFF2-40B4-BE49-F238E27FC236}">
                <a16:creationId xmlns:a16="http://schemas.microsoft.com/office/drawing/2014/main" id="{56188F72-780E-2D4B-DAA2-7D8B2096F105}"/>
              </a:ext>
            </a:extLst>
          </p:cNvPr>
          <p:cNvSpPr/>
          <p:nvPr/>
        </p:nvSpPr>
        <p:spPr>
          <a:xfrm>
            <a:off x="1523873" y="3479161"/>
            <a:ext cx="10056938" cy="9445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kumimoji="0" lang="en-GB" sz="1200" i="0" u="none" strike="noStrike" kern="1200" cap="none" spc="0" normalizeH="0" baseline="0" noProof="0">
              <a:ln>
                <a:noFill/>
              </a:ln>
              <a:solidFill>
                <a:sysClr val="windowText" lastClr="000000"/>
              </a:solidFill>
              <a:effectLst/>
              <a:uLnTx/>
              <a:uFillTx/>
              <a:latin typeface="Verdana"/>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b="1">
                <a:solidFill>
                  <a:sysClr val="windowText" lastClr="000000"/>
                </a:solidFill>
                <a:latin typeface="Verdana"/>
              </a:rPr>
              <a:t>However, there are some indications of service improvements for those customers with less complex and severe issues from wastewater companies since 2022. </a:t>
            </a:r>
            <a:r>
              <a:rPr lang="en-GB" sz="1200">
                <a:solidFill>
                  <a:schemeClr val="tx1"/>
                </a:solidFill>
                <a:latin typeface="Verdana" panose="020B0604030504040204" pitchFamily="34" charset="0"/>
                <a:ea typeface="Verdana" panose="020B0604030504040204" pitchFamily="34" charset="0"/>
                <a:cs typeface="Verdana" panose="020B0604030504040204" pitchFamily="34" charset="0"/>
              </a:rPr>
              <a:t>For many customers </a:t>
            </a:r>
            <a:r>
              <a:rPr lang="en-GB" sz="1200">
                <a:solidFill>
                  <a:schemeClr val="tx1"/>
                </a:solidFill>
                <a:effectLst/>
                <a:latin typeface="Verdana" panose="020B0604030504040204" pitchFamily="34" charset="0"/>
                <a:ea typeface="Verdana" panose="020B0604030504040204" pitchFamily="34" charset="0"/>
                <a:cs typeface="Verdana" panose="020B0604030504040204" pitchFamily="34" charset="0"/>
              </a:rPr>
              <a:t>who have experienced one-off flooding incidents with clear causes (and a straightforward solution), their wastewater company fixed the problem fairly quickly</a:t>
            </a:r>
            <a:r>
              <a:rPr lang="en-GB" sz="120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GB" sz="1200">
                <a:solidFill>
                  <a:sysClr val="windowText" lastClr="000000"/>
                </a:solidFill>
                <a:latin typeface="Verdana"/>
              </a:rPr>
              <a:t> More broadly, this wave of research saw more customers reporting receiving compensation, joined up communications, and improvements in tone shown by customer service agents compared to the last wave. </a:t>
            </a:r>
            <a:endParaRPr kumimoji="0" lang="en-GB" sz="1200" i="0" u="none" strike="noStrike" kern="1200" cap="none" spc="0" normalizeH="0" baseline="0" noProof="0">
              <a:ln>
                <a:noFill/>
              </a:ln>
              <a:solidFill>
                <a:sysClr val="windowText" lastClr="000000"/>
              </a:solidFill>
              <a:effectLst/>
              <a:uLnTx/>
              <a:uFillTx/>
              <a:latin typeface="Verdana"/>
              <a:ea typeface="+mn-ea"/>
              <a:cs typeface="+mn-cs"/>
            </a:endParaRPr>
          </a:p>
          <a:p>
            <a:pPr>
              <a:spcBef>
                <a:spcPts val="600"/>
              </a:spcBef>
              <a:defRPr/>
            </a:pPr>
            <a:endParaRPr kumimoji="0" lang="en-GB" sz="1200" i="0" u="none" strike="noStrike" kern="1200" cap="none" spc="0" normalizeH="0" baseline="0" noProof="0">
              <a:ln>
                <a:noFill/>
              </a:ln>
              <a:solidFill>
                <a:sysClr val="windowText" lastClr="000000"/>
              </a:solidFill>
              <a:effectLst/>
              <a:uLnTx/>
              <a:uFillTx/>
              <a:latin typeface="Verdana"/>
              <a:ea typeface="+mn-ea"/>
              <a:cs typeface="+mn-cs"/>
            </a:endParaRPr>
          </a:p>
        </p:txBody>
      </p:sp>
      <p:sp>
        <p:nvSpPr>
          <p:cNvPr id="16" name="Text Placeholder 12">
            <a:extLst>
              <a:ext uri="{FF2B5EF4-FFF2-40B4-BE49-F238E27FC236}">
                <a16:creationId xmlns:a16="http://schemas.microsoft.com/office/drawing/2014/main" id="{8EF8B790-5833-4FF1-8E3B-463AE3336B69}"/>
              </a:ext>
            </a:extLst>
          </p:cNvPr>
          <p:cNvSpPr txBox="1">
            <a:spLocks/>
          </p:cNvSpPr>
          <p:nvPr/>
        </p:nvSpPr>
        <p:spPr>
          <a:xfrm>
            <a:off x="611188" y="4496966"/>
            <a:ext cx="751540" cy="944562"/>
          </a:xfrm>
          <a:prstGeom prst="rect">
            <a:avLst/>
          </a:prstGeom>
          <a:solidFill>
            <a:schemeClr val="accent4"/>
          </a:solidFill>
        </p:spPr>
        <p:txBody>
          <a:bodyPr anchor="ct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4.</a:t>
            </a:r>
          </a:p>
        </p:txBody>
      </p:sp>
      <p:sp>
        <p:nvSpPr>
          <p:cNvPr id="17" name="Rectangle 16">
            <a:extLst>
              <a:ext uri="{FF2B5EF4-FFF2-40B4-BE49-F238E27FC236}">
                <a16:creationId xmlns:a16="http://schemas.microsoft.com/office/drawing/2014/main" id="{2BC57F5E-917D-ABE7-347D-93DFDAFBECBA}"/>
              </a:ext>
            </a:extLst>
          </p:cNvPr>
          <p:cNvSpPr/>
          <p:nvPr/>
        </p:nvSpPr>
        <p:spPr>
          <a:xfrm>
            <a:off x="1523873" y="4494921"/>
            <a:ext cx="10056938" cy="9445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200" b="1" i="0" u="none" strike="noStrike" kern="1200" cap="none" spc="0" normalizeH="0" baseline="0" noProof="0">
              <a:ln>
                <a:noFill/>
              </a:ln>
              <a:solidFill>
                <a:sysClr val="windowText" lastClr="000000"/>
              </a:solidFill>
              <a:effectLst/>
              <a:uLnTx/>
              <a:uFillTx/>
              <a:latin typeface="Verdana"/>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1" i="0" u="none" strike="noStrike" kern="1200" cap="none" spc="0" normalizeH="0" baseline="0" noProof="0">
                <a:ln>
                  <a:noFill/>
                </a:ln>
                <a:solidFill>
                  <a:sysClr val="windowText" lastClr="000000"/>
                </a:solidFill>
                <a:effectLst/>
                <a:uLnTx/>
                <a:uFillTx/>
                <a:latin typeface="Verdana"/>
                <a:ea typeface="+mn-ea"/>
                <a:cs typeface="+mn-cs"/>
              </a:rPr>
              <a:t>While customers generally report positive experiences in their initial contact with wastewater companies, there is a significant drop-off in service following this initial contact, particularly for those with more complex issues</a:t>
            </a:r>
            <a:r>
              <a:rPr kumimoji="0" lang="en-GB" sz="1200" i="0" u="none" strike="noStrike" kern="1200" cap="none" spc="0" normalizeH="0" baseline="0" noProof="0">
                <a:ln>
                  <a:noFill/>
                </a:ln>
                <a:solidFill>
                  <a:sysClr val="windowText" lastClr="000000"/>
                </a:solidFill>
                <a:effectLst/>
                <a:uLnTx/>
                <a:uFillTx/>
                <a:latin typeface="Verdana"/>
                <a:ea typeface="+mn-ea"/>
                <a:cs typeface="+mn-cs"/>
              </a:rPr>
              <a:t>. This means customers are often tasked with a need to ‘project manage’ their case; pushing for updates from their wastewater company and even seeking other external support (including seeking legal support and getting media coverage) to get results. They also frequently report a lack of transparency from their wastewater company about the cause of the problem.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200" b="1" i="0" u="none" strike="noStrike" kern="1200" cap="none" spc="0" normalizeH="0" baseline="0" noProof="0">
              <a:ln>
                <a:noFill/>
              </a:ln>
              <a:solidFill>
                <a:sysClr val="windowText" lastClr="000000"/>
              </a:solidFill>
              <a:effectLst/>
              <a:uLnTx/>
              <a:uFillTx/>
              <a:latin typeface="Verdana"/>
              <a:ea typeface="+mn-ea"/>
              <a:cs typeface="+mn-cs"/>
            </a:endParaRPr>
          </a:p>
        </p:txBody>
      </p:sp>
      <p:sp>
        <p:nvSpPr>
          <p:cNvPr id="18" name="Text Placeholder 12">
            <a:extLst>
              <a:ext uri="{FF2B5EF4-FFF2-40B4-BE49-F238E27FC236}">
                <a16:creationId xmlns:a16="http://schemas.microsoft.com/office/drawing/2014/main" id="{B8211832-D726-493F-7725-47AC1331CB1E}"/>
              </a:ext>
            </a:extLst>
          </p:cNvPr>
          <p:cNvSpPr txBox="1">
            <a:spLocks/>
          </p:cNvSpPr>
          <p:nvPr/>
        </p:nvSpPr>
        <p:spPr>
          <a:xfrm>
            <a:off x="611188" y="5506503"/>
            <a:ext cx="751540" cy="944562"/>
          </a:xfrm>
          <a:prstGeom prst="rect">
            <a:avLst/>
          </a:prstGeom>
          <a:solidFill>
            <a:schemeClr val="accent4"/>
          </a:solidFill>
        </p:spPr>
        <p:txBody>
          <a:bodyPr anchor="ct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5.</a:t>
            </a:r>
          </a:p>
        </p:txBody>
      </p:sp>
      <p:sp>
        <p:nvSpPr>
          <p:cNvPr id="19" name="Rectangle 18">
            <a:extLst>
              <a:ext uri="{FF2B5EF4-FFF2-40B4-BE49-F238E27FC236}">
                <a16:creationId xmlns:a16="http://schemas.microsoft.com/office/drawing/2014/main" id="{544252A1-6E73-A7D0-F980-7C927AD05753}"/>
              </a:ext>
            </a:extLst>
          </p:cNvPr>
          <p:cNvSpPr/>
          <p:nvPr/>
        </p:nvSpPr>
        <p:spPr>
          <a:xfrm>
            <a:off x="1523873" y="5504458"/>
            <a:ext cx="10056938" cy="9445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200" i="0" u="none" strike="noStrike" kern="1200" cap="none" spc="0" normalizeH="0" baseline="0" noProof="0">
              <a:ln>
                <a:noFill/>
              </a:ln>
              <a:solidFill>
                <a:sysClr val="windowText" lastClr="000000"/>
              </a:solidFill>
              <a:effectLst/>
              <a:uLnTx/>
              <a:uFillTx/>
              <a:latin typeface="Verdana"/>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b="1">
                <a:solidFill>
                  <a:sysClr val="windowText" lastClr="000000"/>
                </a:solidFill>
                <a:latin typeface="Verdana"/>
              </a:rPr>
              <a:t>Fixing the core issue is the most crucial aspect of resolution, and remains the number one priority for customers. </a:t>
            </a:r>
            <a:r>
              <a:rPr lang="en-GB" sz="1200">
                <a:solidFill>
                  <a:sysClr val="windowText" lastClr="000000"/>
                </a:solidFill>
                <a:latin typeface="Verdana"/>
              </a:rPr>
              <a:t>Whilst all other areas of the customer journey are important, without confirmation that flooding will not occur again, customers are often left with significant financial and emotional burdens. This leads them to reflect negatively on their wastewater company. </a:t>
            </a:r>
            <a:endParaRPr kumimoji="0" lang="en-GB" sz="1200" b="1" i="0" u="none" strike="noStrike" kern="1200" cap="none" spc="0" normalizeH="0" baseline="0" noProof="0">
              <a:ln>
                <a:noFill/>
              </a:ln>
              <a:solidFill>
                <a:sysClr val="windowText" lastClr="000000"/>
              </a:solidFill>
              <a:effectLst/>
              <a:uLnTx/>
              <a:uFillTx/>
              <a:latin typeface="Verdana"/>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200" b="1" i="0" u="none" strike="noStrike" kern="1200" cap="none" spc="0" normalizeH="0" baseline="0" noProof="0">
              <a:ln>
                <a:noFill/>
              </a:ln>
              <a:solidFill>
                <a:sysClr val="windowText" lastClr="000000"/>
              </a:solidFill>
              <a:effectLst/>
              <a:uLnTx/>
              <a:uFillTx/>
              <a:latin typeface="Verdana"/>
              <a:ea typeface="+mn-ea"/>
              <a:cs typeface="+mn-cs"/>
            </a:endParaRPr>
          </a:p>
        </p:txBody>
      </p:sp>
    </p:spTree>
    <p:extLst>
      <p:ext uri="{BB962C8B-B14F-4D97-AF65-F5344CB8AC3E}">
        <p14:creationId xmlns:p14="http://schemas.microsoft.com/office/powerpoint/2010/main" val="1807218634"/>
      </p:ext>
    </p:extLst>
  </p:cSld>
  <p:clrMapOvr>
    <a:masterClrMapping/>
  </p:clrMapOvr>
  <p:transition>
    <p:fade/>
  </p:transition>
</p:sld>
</file>

<file path=ppt/theme/theme1.xml><?xml version="1.0" encoding="utf-8"?>
<a:theme xmlns:a="http://schemas.openxmlformats.org/drawingml/2006/main" name="Britain Thinks PPT Theme">
  <a:themeElements>
    <a:clrScheme name="Britain Thinks colour theme">
      <a:dk1>
        <a:srgbClr val="000000"/>
      </a:dk1>
      <a:lt1>
        <a:srgbClr val="FFFFFF"/>
      </a:lt1>
      <a:dk2>
        <a:srgbClr val="2C302E"/>
      </a:dk2>
      <a:lt2>
        <a:srgbClr val="DF9440"/>
      </a:lt2>
      <a:accent1>
        <a:srgbClr val="03567C"/>
      </a:accent1>
      <a:accent2>
        <a:srgbClr val="4FE3C1"/>
      </a:accent2>
      <a:accent3>
        <a:srgbClr val="E75266"/>
      </a:accent3>
      <a:accent4>
        <a:srgbClr val="0B94EE"/>
      </a:accent4>
      <a:accent5>
        <a:srgbClr val="03567C"/>
      </a:accent5>
      <a:accent6>
        <a:srgbClr val="F8C5AF"/>
      </a:accent6>
      <a:hlink>
        <a:srgbClr val="0B94EE"/>
      </a:hlink>
      <a:folHlink>
        <a:srgbClr val="03567C"/>
      </a:folHlink>
    </a:clrScheme>
    <a:fontScheme name="Britain Thinks font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a:solidFill>
              <a:schemeClr val="tx1"/>
            </a:solidFill>
          </a:defRPr>
        </a:defPPr>
      </a:lstStyle>
    </a:txDef>
  </a:objectDefaults>
  <a:extraClrSchemeLst/>
  <a:extLst>
    <a:ext uri="{05A4C25C-085E-4340-85A3-A5531E510DB2}">
      <thm15:themeFamily xmlns:thm15="http://schemas.microsoft.com/office/thememl/2012/main" name="Thinks - Core PPT template" id="{3257445E-59F3-594F-AF7D-86C86038866A}" vid="{35129FC1-3C1B-E949-B706-F6E3FE1B07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b0d7dfa-7c7f-4e07-983a-778f8e09e886" xsi:nil="true"/>
    <lcf76f155ced4ddcb4097134ff3c332f xmlns="e890353a-7541-4e94-a5f6-df728000e4a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9250DF4AE9B449BDDFA02E7371C427" ma:contentTypeVersion="15" ma:contentTypeDescription="Create a new document." ma:contentTypeScope="" ma:versionID="07023475c8b49243711021b3d14b1b3a">
  <xsd:schema xmlns:xsd="http://www.w3.org/2001/XMLSchema" xmlns:xs="http://www.w3.org/2001/XMLSchema" xmlns:p="http://schemas.microsoft.com/office/2006/metadata/properties" xmlns:ns2="e890353a-7541-4e94-a5f6-df728000e4aa" xmlns:ns3="bb0d7dfa-7c7f-4e07-983a-778f8e09e886" targetNamespace="http://schemas.microsoft.com/office/2006/metadata/properties" ma:root="true" ma:fieldsID="792f22352f3c4f8462ec0896685243d1" ns2:_="" ns3:_="">
    <xsd:import namespace="e890353a-7541-4e94-a5f6-df728000e4aa"/>
    <xsd:import namespace="bb0d7dfa-7c7f-4e07-983a-778f8e09e8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0353a-7541-4e94-a5f6-df728000e4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b09e81d-2d7c-4d23-a0d6-f27412ff3b9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0d7dfa-7c7f-4e07-983a-778f8e09e88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3326c17-b995-4e80-8ee6-5e484ce793f1}" ma:internalName="TaxCatchAll" ma:showField="CatchAllData" ma:web="bb0d7dfa-7c7f-4e07-983a-778f8e09e88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D8047D-63B3-4167-8E21-94D0F0FE45B5}">
  <ds:schemaRefs>
    <ds:schemaRef ds:uri="http://schemas.microsoft.com/sharepoint/v3/contenttype/forms"/>
  </ds:schemaRefs>
</ds:datastoreItem>
</file>

<file path=customXml/itemProps2.xml><?xml version="1.0" encoding="utf-8"?>
<ds:datastoreItem xmlns:ds="http://schemas.openxmlformats.org/officeDocument/2006/customXml" ds:itemID="{6F528ED3-9EF3-48E2-8E20-C31D64AD405D}">
  <ds:schemaRefs>
    <ds:schemaRef ds:uri="http://schemas.microsoft.com/office/2006/metadata/properties"/>
    <ds:schemaRef ds:uri="http://schemas.microsoft.com/office/infopath/2007/PartnerControls"/>
    <ds:schemaRef ds:uri="bb0d7dfa-7c7f-4e07-983a-778f8e09e886"/>
    <ds:schemaRef ds:uri="e890353a-7541-4e94-a5f6-df728000e4aa"/>
  </ds:schemaRefs>
</ds:datastoreItem>
</file>

<file path=customXml/itemProps3.xml><?xml version="1.0" encoding="utf-8"?>
<ds:datastoreItem xmlns:ds="http://schemas.openxmlformats.org/officeDocument/2006/customXml" ds:itemID="{51F3741C-B1DC-4C21-AFC1-707E14D6B9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0353a-7541-4e94-a5f6-df728000e4aa"/>
    <ds:schemaRef ds:uri="bb0d7dfa-7c7f-4e07-983a-778f8e09e8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Britain Thinks PPT Theme</Template>
  <Application>Microsoft Office PowerPoint</Application>
  <PresentationFormat>Widescreen</PresentationFormat>
  <Slides>61</Slides>
  <Notes>31</Notes>
  <HiddenSlides>0</HiddenSlide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Britain Thinks PPT Theme</vt:lpstr>
      <vt:lpstr>Sewer flooding experiences, wave two research</vt:lpstr>
      <vt:lpstr>Contents</vt:lpstr>
      <vt:lpstr>Background and methodology</vt:lpstr>
      <vt:lpstr>Background</vt:lpstr>
      <vt:lpstr>Research objectives</vt:lpstr>
      <vt:lpstr>Methodology</vt:lpstr>
      <vt:lpstr>Sample</vt:lpstr>
      <vt:lpstr>Key findings</vt:lpstr>
      <vt:lpstr>Key findings</vt:lpstr>
      <vt:lpstr>Customers want to see changes across all stages of the customer journey</vt:lpstr>
      <vt:lpstr>Experience and impacts of sewer flooding</vt:lpstr>
      <vt:lpstr>Sewer flooding can have significant and far-reaching impacts on customers</vt:lpstr>
      <vt:lpstr>Long-term concerns are even more pronounced compared to 2022 research</vt:lpstr>
      <vt:lpstr>PowerPoint Presentation</vt:lpstr>
      <vt:lpstr>PowerPoint Presentation</vt:lpstr>
      <vt:lpstr>PowerPoint Presentation</vt:lpstr>
      <vt:lpstr>Overall: views on wastewater company services and support</vt:lpstr>
      <vt:lpstr>Participants from all wastewater companies gave examples of unsatisfactory service, leaving no room for complacency from the sector </vt:lpstr>
      <vt:lpstr>Positive experiences predominately come from those who have experienced a single incident with an easy to fix cause</vt:lpstr>
      <vt:lpstr>PowerPoint Presentation</vt:lpstr>
      <vt:lpstr>Those who have experienced multiple incidents say they’ve seen some service improvements, however companies don’t receive praise</vt:lpstr>
      <vt:lpstr>These customers are often taking extreme actions to resolve issues, due to lack of support from their wastewater company</vt:lpstr>
      <vt:lpstr>Overall, there are significant gaps between customer expectations and services received </vt:lpstr>
      <vt:lpstr>Deep dive: Communication, support, resolution, financial support</vt:lpstr>
      <vt:lpstr>Four areas have been identified as being key to improving sewer flooding services</vt:lpstr>
      <vt:lpstr>While all areas are of importance, resolution holds the most weight for customers</vt:lpstr>
      <vt:lpstr>PowerPoint Presentation</vt:lpstr>
      <vt:lpstr>PowerPoint Presentation</vt:lpstr>
      <vt:lpstr>Communication</vt:lpstr>
      <vt:lpstr>Customers are largely positive about the initial interactions – however some problems are reported </vt:lpstr>
      <vt:lpstr>Positivity significantly drops off following initial contact</vt:lpstr>
      <vt:lpstr>For many, a lack of communication is the biggest frustration in the customer journey</vt:lpstr>
      <vt:lpstr>PowerPoint Presentation</vt:lpstr>
      <vt:lpstr>PowerPoint Presentation</vt:lpstr>
      <vt:lpstr>There have been some signs of improvement since the previous wave</vt:lpstr>
      <vt:lpstr>Customers want clear and proactive communications that set out timelines for action</vt:lpstr>
      <vt:lpstr>Providing support when things go wrong</vt:lpstr>
      <vt:lpstr>The offer of a clean-up service is what customers expect as bare minimum</vt:lpstr>
      <vt:lpstr>Whilst a small number of customers note that the clean-up service has improved, for most this service does not go far enough</vt:lpstr>
      <vt:lpstr>Customers also do not currently feel that their individual circumstances are being considered </vt:lpstr>
      <vt:lpstr>Although some vulnerable customers have been offered additional services, support is felt to be lacking in key places</vt:lpstr>
      <vt:lpstr>PowerPoint Presentation</vt:lpstr>
      <vt:lpstr>PowerPoint Presentation</vt:lpstr>
      <vt:lpstr>Customers want to see evidence that their wastewater company is considering the full spectrum of needs</vt:lpstr>
      <vt:lpstr>Resolution</vt:lpstr>
      <vt:lpstr>Customers view resolution as incorporating four key actions…</vt:lpstr>
      <vt:lpstr>…However, few feel their wastewater companies are providing resolution in any of these areas</vt:lpstr>
      <vt:lpstr>Customers often see resolution as hard to reach, with some giving up on trying to achieve it</vt:lpstr>
      <vt:lpstr>This lack of ability to achieve resolution can keep customers stuck in a cycle</vt:lpstr>
      <vt:lpstr>PowerPoint Presentation</vt:lpstr>
      <vt:lpstr>PowerPoint Presentation</vt:lpstr>
      <vt:lpstr>Customers want to see wastewater companies go further in providing a resolution post incident </vt:lpstr>
      <vt:lpstr>Financial support</vt:lpstr>
      <vt:lpstr>PowerPoint Presentation</vt:lpstr>
      <vt:lpstr>However, the level of financial support offered to customers is broadly considered to be unsatisfactory</vt:lpstr>
      <vt:lpstr>PowerPoint Presentation</vt:lpstr>
      <vt:lpstr>PowerPoint Presentation</vt:lpstr>
      <vt:lpstr>Customers want to see financial support go further in contributing towards the full scope of costs incurred</vt:lpstr>
      <vt:lpstr>Appendix</vt:lpstr>
      <vt:lpstr>Sample (full details)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Jeffries</dc:creator>
  <cp:revision>24</cp:revision>
  <dcterms:created xsi:type="dcterms:W3CDTF">2024-07-31T15:06:01Z</dcterms:created>
  <dcterms:modified xsi:type="dcterms:W3CDTF">2024-11-26T10:09:00Z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0x010100599250DF4AE9B449BDDFA02E7371C427</vt:lpwstr>
  </property>
  <property fmtid="{D5CDD505-2E9C-101B-9397-08002B2CF9AE}" pid="3" name="MediaServiceImageTags">
    <vt:lpwstr/>
  </property>
</Properties>
</file>