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authors.xml" ContentType="application/vnd.ms-powerpoint.author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57" r:id="rId4"/>
    <p:sldMasterId id="2147483790" r:id="rId5"/>
    <p:sldMasterId id="2147483821" r:id="rId6"/>
  </p:sldMasterIdLst>
  <p:notesMasterIdLst>
    <p:notesMasterId r:id="rId55"/>
  </p:notesMasterIdLst>
  <p:handoutMasterIdLst>
    <p:handoutMasterId r:id="rId56"/>
  </p:handoutMasterIdLst>
  <p:sldIdLst>
    <p:sldId id="2249" r:id="rId7"/>
    <p:sldId id="2277" r:id="rId8"/>
    <p:sldId id="2146850120" r:id="rId9"/>
    <p:sldId id="2146850187" r:id="rId10"/>
    <p:sldId id="2146850191" r:id="rId11"/>
    <p:sldId id="2146850153" r:id="rId12"/>
    <p:sldId id="2146850190" r:id="rId13"/>
    <p:sldId id="2146850122" r:id="rId14"/>
    <p:sldId id="2146850161" r:id="rId15"/>
    <p:sldId id="2146850123" r:id="rId16"/>
    <p:sldId id="2146850132" r:id="rId17"/>
    <p:sldId id="2146850160" r:id="rId18"/>
    <p:sldId id="2146850163" r:id="rId19"/>
    <p:sldId id="2146850156" r:id="rId20"/>
    <p:sldId id="2146850196" r:id="rId21"/>
    <p:sldId id="2146850127" r:id="rId22"/>
    <p:sldId id="2146850134" r:id="rId23"/>
    <p:sldId id="2146850180" r:id="rId24"/>
    <p:sldId id="2146850181" r:id="rId25"/>
    <p:sldId id="2146850182" r:id="rId26"/>
    <p:sldId id="2146850158" r:id="rId27"/>
    <p:sldId id="2146850192" r:id="rId28"/>
    <p:sldId id="2146850199" r:id="rId29"/>
    <p:sldId id="2146850201" r:id="rId30"/>
    <p:sldId id="2146850128" r:id="rId31"/>
    <p:sldId id="2146850140" r:id="rId32"/>
    <p:sldId id="2146850185" r:id="rId33"/>
    <p:sldId id="2146850186" r:id="rId34"/>
    <p:sldId id="2146850173" r:id="rId35"/>
    <p:sldId id="2146850193" r:id="rId36"/>
    <p:sldId id="2146850200" r:id="rId37"/>
    <p:sldId id="2146850129" r:id="rId38"/>
    <p:sldId id="2146850144" r:id="rId39"/>
    <p:sldId id="2146850150" r:id="rId40"/>
    <p:sldId id="2146850177" r:id="rId41"/>
    <p:sldId id="2146850151" r:id="rId42"/>
    <p:sldId id="2146850204" r:id="rId43"/>
    <p:sldId id="2146850194" r:id="rId44"/>
    <p:sldId id="2146850197" r:id="rId45"/>
    <p:sldId id="2146850206" r:id="rId46"/>
    <p:sldId id="2146850207" r:id="rId47"/>
    <p:sldId id="2146850198" r:id="rId48"/>
    <p:sldId id="2146850208" r:id="rId49"/>
    <p:sldId id="2146850211" r:id="rId50"/>
    <p:sldId id="2146850189" r:id="rId51"/>
    <p:sldId id="2146850202" r:id="rId52"/>
    <p:sldId id="2146850203" r:id="rId53"/>
    <p:sldId id="2241" r:id="rId54"/>
  </p:sldIdLst>
  <p:sldSz cx="12192000" cy="6858000"/>
  <p:notesSz cx="67611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211" userDrawn="1">
          <p15:clr>
            <a:srgbClr val="A4A3A4"/>
          </p15:clr>
        </p15:guide>
        <p15:guide id="3" orient="horz" pos="459" userDrawn="1">
          <p15:clr>
            <a:srgbClr val="A4A3A4"/>
          </p15:clr>
        </p15:guide>
        <p15:guide id="4" pos="7469" userDrawn="1">
          <p15:clr>
            <a:srgbClr val="A4A3A4"/>
          </p15:clr>
        </p15:guide>
        <p15:guide id="5" pos="3840" userDrawn="1">
          <p15:clr>
            <a:srgbClr val="A4A3A4"/>
          </p15:clr>
        </p15:guide>
      </p15:sldGuideLst>
    </p:ext>
    <p:ext uri="{2D200454-40CA-4A62-9FC3-DE9A4176ACB9}">
      <p15:notesGuideLst xmlns:p15="http://schemas.microsoft.com/office/powerpoint/2012/main">
        <p15:guide id="1" orient="horz" pos="2349" userDrawn="1">
          <p15:clr>
            <a:srgbClr val="A4A3A4"/>
          </p15:clr>
        </p15:guide>
        <p15:guide id="2" pos="2839" userDrawn="1">
          <p15:clr>
            <a:srgbClr val="A4A3A4"/>
          </p15:clr>
        </p15:guide>
        <p15:guide id="3" orient="horz" pos="3132" userDrawn="1">
          <p15:clr>
            <a:srgbClr val="A4A3A4"/>
          </p15:clr>
        </p15:guide>
        <p15:guide id="4" pos="213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23FA0F-EEE7-BA00-BB5D-DE4D039B8303}" name="Amelie Treppass" initials="AT" userId="S::Amelie@bluemarbleresearch.co.uk::31fe84b5-6076-4b36-80e9-f014abe760d6" providerId="AD"/>
  <p188:author id="{E9C27D12-59D7-A6DE-BCDA-7F0BB52FF54C}" name="Barbora Bute" initials="BB" userId="S::barbora@bluemarbleresearch.co.uk::04a3733e-fa06-45c2-9064-05bd962edfb0" providerId="AD"/>
  <p188:author id="{8F098A23-A9EF-472B-37AB-1BE30A180621}" name="Joanne Su" initials="JS" userId="S::Joanne.Su@ofwat.gov.uk::9ac13749-5a8f-4cc9-9519-055977445113" providerId="AD"/>
  <p188:author id="{4E0AF72B-7639-207F-95B6-CF10031CAD40}" name="Evie Fleck" initials="EF" userId="S::evie@bluemarbleresearch.co.uk::e4ff9ed4-8571-474a-8ce8-a40fa67fbb16" providerId="AD"/>
  <p188:author id="{48C42130-7E3E-04F3-63ED-3059B588AC24}" name="Kathrynn Zhang" initials="KZ" userId="S::Kathrynn@bluemarbleresearch.co.uk::cb2c02b2-4cf8-49df-aec3-02f8b6d92a51" providerId="AD"/>
  <p188:author id="{85A68C36-E5B4-8D16-AAC9-D9F238864534}" name="Karen du Plessis" initials="KP" userId="S::karen.duplessis@ofwat.gov.uk::0e4aa01b-ca31-4e09-b03d-d42c2f6f08f3" providerId="AD"/>
  <p188:author id="{523AC13B-6950-522A-EC50-4DB5D81459FE}" name="Rachel Wright" initials="RW" userId="S::rachel.wright@ofwat.gov.uk::ec95ee94-c44d-4c65-a03d-bc0c8f31a4b4" providerId="AD"/>
  <p188:author id="{524F8C44-6D06-1E38-1131-622598FFCE25}" name="Karen du Plessis" initials="KdP" userId="S::Karen.DuPlessis@ofwat.gov.uk::0e4aa01b-ca31-4e09-b03d-d42c2f6f08f3" providerId="AD"/>
  <p188:author id="{0EE5B14B-7777-77C5-9170-D5D234E8E6BC}" name="Andrew Lincoln" initials="AL" userId="S::andrew.lincoln@ofwat.gov.uk::c0b0df47-220e-44f6-818b-73f7970644af" providerId="AD"/>
  <p188:author id="{258F3E4F-A918-F0CB-6A00-7B20BD170E1E}" name="Tessa Montague" initials="TM" userId="S::tessa@bluemarbleresearch.co.uk::14b6dcfb-f49c-4eeb-bd73-f5fbd006303f" providerId="AD"/>
  <p188:author id="{B3626E5E-7A67-705A-DF24-1F3AB057B964}" name="Emma Rose" initials="ER" userId="S::emmarose@bluemarbleresearch.co.uk::34fe8996-7ec4-49d6-a95d-1a39899be7b4" providerId="AD"/>
  <p188:author id="{1EBF0164-79BB-3F53-D4DB-4AD9972F34EC}" name="Joanne Su" initials="JS" userId="S::joanne.su@ofwat.gov.uk::9ac13749-5a8f-4cc9-9519-055977445113" providerId="AD"/>
  <p188:author id="{40475D6A-A33F-A8CE-0CE3-5ED135CCEFB5}" name="Kathrynn Zhang" initials="KZ" userId="S::kathrynn@bluemarbleresearch.co.uk::cb2c02b2-4cf8-49df-aec3-02f8b6d92a51" providerId="AD"/>
  <p188:author id="{DBF88E7B-C02E-102F-E332-20D9D4743E73}" name="Emma Partridge" initials="EP" userId="S::Emma@bluemarbleresearch.co.uk::770d8f20-3d67-47ae-9825-c640e8c74a37" providerId="AD"/>
  <p188:author id="{115BA57D-A5CF-B586-369D-432DE038E584}" name="Emily Bulman" initials="EB" userId="S::Emily.Bulman@ofwat.gov.uk::8b8a5c55-79ed-4c32-83d7-86a89e735e92" providerId="AD"/>
  <p188:author id="{EF3456A2-5CD1-3256-F28F-7EC08FAFB88E}" name="Danielle Emerson" initials="DE" userId="S::danielle.emerson@skewb.uk::465285dc-54a1-4de8-a722-bb654517a230" providerId="AD"/>
  <p188:author id="{02C7C2A7-EE48-812A-3647-0D9306CFC45C}" name="Gemma Rosenblatt" initials="GR" userId="S::Gemma.Rosenblatt@ofwat.gov.uk::a2c6a421-8556-4557-98eb-48d1bac33fb3" providerId="AD"/>
  <p188:author id="{0B62F5A8-A03E-98B9-10E9-7C2D34E6C267}" name="Tom Clarkson" initials="TC" userId="S::tom@bluemarbleresearch.co.uk::5d71c2e0-f4d5-4732-a707-a97ce97fad05" providerId="AD"/>
  <p188:author id="{BD4F26AD-522D-D3D1-D77D-757DF2D28D4B}" name="Gemma Rosenblatt" initials="GR" userId="S::gemma.rosenblatt@ofwat.gov.uk::a2c6a421-8556-4557-98eb-48d1bac33fb3" providerId="AD"/>
  <p188:author id="{D3C34FBE-F5CB-3A23-F72D-A31ECDD66F67}" name="Brigid Eades" initials="BE" userId="S::Brigid@bluemarbleresearch.co.uk::3b4b8c62-01c2-4b53-b6f8-0245a8b73076" providerId="AD"/>
  <p188:author id="{F3890CE4-4CAA-9965-D72A-BD4A24B10040}" name="Camille Seldon" initials="CS" userId="S::camille.seldon@ofwat.gov.uk::1138f8dc-036a-46eb-8e28-1f17a1dca74b" providerId="AD"/>
  <p188:author id="{4E9C19E6-7E9D-04C3-4AED-FCAFDAB90F00}" name="Sonali Patel" initials="SP" userId="S::sonali@bluemarbleresearch.co.uk::1c84e614-6be2-45da-a83f-c73e0414a703" providerId="AD"/>
  <p188:author id="{166765FE-394A-335F-CCFD-2517C1EF42D1}" name="Alejandro Alonso" initials="AA" userId="S::alejandro.alonso@ofwat.gov.uk::45b11b62-1bd7-4037-b9cd-4f104f9516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om Clarkson" initials="TC" lastIdx="17" clrIdx="6">
    <p:extLst>
      <p:ext uri="{19B8F6BF-5375-455C-9EA6-DF929625EA0E}">
        <p15:presenceInfo xmlns:p15="http://schemas.microsoft.com/office/powerpoint/2012/main" userId="S::tom@bluemarbleresearch.co.uk::5d71c2e0-f4d5-4732-a707-a97ce97fad05" providerId="AD"/>
      </p:ext>
    </p:extLst>
  </p:cmAuthor>
  <p:cmAuthor id="1" name="lynne tinsley" initials="LT" lastIdx="1" clrIdx="0"/>
  <p:cmAuthor id="8" name="JJ Tomlinson" initials="JT" lastIdx="7" clrIdx="7">
    <p:extLst>
      <p:ext uri="{19B8F6BF-5375-455C-9EA6-DF929625EA0E}">
        <p15:presenceInfo xmlns:p15="http://schemas.microsoft.com/office/powerpoint/2012/main" userId="S::jj@bluemarbleresearch.co.uk::5ab9fdc7-6c19-4f04-b951-44fe48ffe592" providerId="AD"/>
      </p:ext>
    </p:extLst>
  </p:cmAuthor>
  <p:cmAuthor id="2" name="Emma Partridge" initials="EP" lastIdx="1" clrIdx="1">
    <p:extLst>
      <p:ext uri="{19B8F6BF-5375-455C-9EA6-DF929625EA0E}">
        <p15:presenceInfo xmlns:p15="http://schemas.microsoft.com/office/powerpoint/2012/main" userId="S-1-5-21-2326648386-1772474876-1036340894-1121" providerId="AD"/>
      </p:ext>
    </p:extLst>
  </p:cmAuthor>
  <p:cmAuthor id="3" name="Ben Potts" initials="BP" lastIdx="12" clrIdx="2">
    <p:extLst>
      <p:ext uri="{19B8F6BF-5375-455C-9EA6-DF929625EA0E}">
        <p15:presenceInfo xmlns:p15="http://schemas.microsoft.com/office/powerpoint/2012/main" userId="S::Ben@bluemarbleresearch.co.uk::54da01ff-ecbb-4737-9c63-bf615c932733" providerId="AD"/>
      </p:ext>
    </p:extLst>
  </p:cmAuthor>
  <p:cmAuthor id="4" name="Emma Partridge" initials="EP [2]" lastIdx="14" clrIdx="3">
    <p:extLst>
      <p:ext uri="{19B8F6BF-5375-455C-9EA6-DF929625EA0E}">
        <p15:presenceInfo xmlns:p15="http://schemas.microsoft.com/office/powerpoint/2012/main" userId="S::Emma@bluemarbleresearch.co.uk::770d8f20-3d67-47ae-9825-c640e8c74a37" providerId="AD"/>
      </p:ext>
    </p:extLst>
  </p:cmAuthor>
  <p:cmAuthor id="5" name="Victoria Ulph" initials="VU" lastIdx="1" clrIdx="4">
    <p:extLst>
      <p:ext uri="{19B8F6BF-5375-455C-9EA6-DF929625EA0E}">
        <p15:presenceInfo xmlns:p15="http://schemas.microsoft.com/office/powerpoint/2012/main" userId="S::Victoria@bluemarbleresearch.co.uk::1a8bf13f-437e-4624-af4f-37d835fa9b3c" providerId="AD"/>
      </p:ext>
    </p:extLst>
  </p:cmAuthor>
  <p:cmAuthor id="6" name="Leo Boot" initials="LB" lastIdx="13" clrIdx="5">
    <p:extLst>
      <p:ext uri="{19B8F6BF-5375-455C-9EA6-DF929625EA0E}">
        <p15:presenceInfo xmlns:p15="http://schemas.microsoft.com/office/powerpoint/2012/main" userId="Leo Boo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F94"/>
    <a:srgbClr val="BDE1DD"/>
    <a:srgbClr val="DBEEF4"/>
    <a:srgbClr val="B7DEE8"/>
    <a:srgbClr val="215968"/>
    <a:srgbClr val="9BD1CC"/>
    <a:srgbClr val="494949"/>
    <a:srgbClr val="CC9B00"/>
    <a:srgbClr val="996600"/>
    <a:srgbClr val="BC7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A86CED-90F4-4149-943C-298D3FE9FDF5}" v="2" dt="2023-11-15T10:19:49.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787" y="34"/>
      </p:cViewPr>
      <p:guideLst>
        <p:guide orient="horz" pos="3974"/>
        <p:guide pos="211"/>
        <p:guide orient="horz" pos="459"/>
        <p:guide pos="7469"/>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349"/>
        <p:guide pos="2839"/>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64" Type="http://schemas.microsoft.com/office/2018/10/relationships/authors" Targe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commentAuthors" Target="commen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mma Rosenblatt" userId="a2c6a421-8556-4557-98eb-48d1bac33fb3" providerId="ADAL" clId="{39A86CED-90F4-4149-943C-298D3FE9FDF5}"/>
    <pc:docChg chg="undo custSel modSld">
      <pc:chgData name="Gemma Rosenblatt" userId="a2c6a421-8556-4557-98eb-48d1bac33fb3" providerId="ADAL" clId="{39A86CED-90F4-4149-943C-298D3FE9FDF5}" dt="2023-11-15T10:20:52.363" v="81" actId="1076"/>
      <pc:docMkLst>
        <pc:docMk/>
      </pc:docMkLst>
      <pc:sldChg chg="addSp delSp modSp mod modAnim">
        <pc:chgData name="Gemma Rosenblatt" userId="a2c6a421-8556-4557-98eb-48d1bac33fb3" providerId="ADAL" clId="{39A86CED-90F4-4149-943C-298D3FE9FDF5}" dt="2023-11-15T10:20:52.363" v="81" actId="1076"/>
        <pc:sldMkLst>
          <pc:docMk/>
          <pc:sldMk cId="2791886340" sldId="2146850192"/>
        </pc:sldMkLst>
        <pc:spChg chg="mod">
          <ac:chgData name="Gemma Rosenblatt" userId="a2c6a421-8556-4557-98eb-48d1bac33fb3" providerId="ADAL" clId="{39A86CED-90F4-4149-943C-298D3FE9FDF5}" dt="2023-11-14T16:39:10.908" v="28" actId="20577"/>
          <ac:spMkLst>
            <pc:docMk/>
            <pc:sldMk cId="2791886340" sldId="2146850192"/>
            <ac:spMk id="5" creationId="{13E2BC4D-B6AC-8953-7FBB-2DCF2F1A2EE4}"/>
          </ac:spMkLst>
        </pc:spChg>
        <pc:spChg chg="mod">
          <ac:chgData name="Gemma Rosenblatt" userId="a2c6a421-8556-4557-98eb-48d1bac33fb3" providerId="ADAL" clId="{39A86CED-90F4-4149-943C-298D3FE9FDF5}" dt="2023-11-15T10:20:41.473" v="80" actId="14100"/>
          <ac:spMkLst>
            <pc:docMk/>
            <pc:sldMk cId="2791886340" sldId="2146850192"/>
            <ac:spMk id="23" creationId="{1CCABF19-2F21-C7A6-296B-217C98519BC3}"/>
          </ac:spMkLst>
        </pc:spChg>
        <pc:spChg chg="del mod">
          <ac:chgData name="Gemma Rosenblatt" userId="a2c6a421-8556-4557-98eb-48d1bac33fb3" providerId="ADAL" clId="{39A86CED-90F4-4149-943C-298D3FE9FDF5}" dt="2023-11-15T10:20:01.299" v="73" actId="21"/>
          <ac:spMkLst>
            <pc:docMk/>
            <pc:sldMk cId="2791886340" sldId="2146850192"/>
            <ac:spMk id="24" creationId="{6B6C8C2F-FDFD-B301-A619-E556EFC7A03D}"/>
          </ac:spMkLst>
        </pc:spChg>
        <pc:picChg chg="del">
          <ac:chgData name="Gemma Rosenblatt" userId="a2c6a421-8556-4557-98eb-48d1bac33fb3" providerId="ADAL" clId="{39A86CED-90F4-4149-943C-298D3FE9FDF5}" dt="2023-11-15T10:19:51.902" v="69" actId="478"/>
          <ac:picMkLst>
            <pc:docMk/>
            <pc:sldMk cId="2791886340" sldId="2146850192"/>
            <ac:picMk id="4" creationId="{140A4357-5166-55A6-C689-EF2C8AB1C6EB}"/>
          </ac:picMkLst>
        </pc:picChg>
        <pc:picChg chg="add mod">
          <ac:chgData name="Gemma Rosenblatt" userId="a2c6a421-8556-4557-98eb-48d1bac33fb3" providerId="ADAL" clId="{39A86CED-90F4-4149-943C-298D3FE9FDF5}" dt="2023-11-15T10:20:52.363" v="81" actId="1076"/>
          <ac:picMkLst>
            <pc:docMk/>
            <pc:sldMk cId="2791886340" sldId="2146850192"/>
            <ac:picMk id="15" creationId="{E3DFBE99-4839-014F-503E-7B663C783B82}"/>
          </ac:picMkLst>
        </pc:picChg>
      </pc:sldChg>
      <pc:sldChg chg="addSp delSp modSp mod modAnim">
        <pc:chgData name="Gemma Rosenblatt" userId="a2c6a421-8556-4557-98eb-48d1bac33fb3" providerId="ADAL" clId="{39A86CED-90F4-4149-943C-298D3FE9FDF5}" dt="2023-11-15T10:18:53.723" v="67" actId="14100"/>
        <pc:sldMkLst>
          <pc:docMk/>
          <pc:sldMk cId="580167169" sldId="2146850193"/>
        </pc:sldMkLst>
        <pc:spChg chg="mod">
          <ac:chgData name="Gemma Rosenblatt" userId="a2c6a421-8556-4557-98eb-48d1bac33fb3" providerId="ADAL" clId="{39A86CED-90F4-4149-943C-298D3FE9FDF5}" dt="2023-11-14T16:37:23.877" v="5" actId="20577"/>
          <ac:spMkLst>
            <pc:docMk/>
            <pc:sldMk cId="580167169" sldId="2146850193"/>
            <ac:spMk id="5" creationId="{13E2BC4D-B6AC-8953-7FBB-2DCF2F1A2EE4}"/>
          </ac:spMkLst>
        </pc:spChg>
        <pc:spChg chg="mod">
          <ac:chgData name="Gemma Rosenblatt" userId="a2c6a421-8556-4557-98eb-48d1bac33fb3" providerId="ADAL" clId="{39A86CED-90F4-4149-943C-298D3FE9FDF5}" dt="2023-11-15T10:18:53.723" v="67" actId="14100"/>
          <ac:spMkLst>
            <pc:docMk/>
            <pc:sldMk cId="580167169" sldId="2146850193"/>
            <ac:spMk id="15" creationId="{116D2288-FCF8-F970-DDF3-BA7E2CB15C68}"/>
          </ac:spMkLst>
        </pc:spChg>
        <pc:spChg chg="del">
          <ac:chgData name="Gemma Rosenblatt" userId="a2c6a421-8556-4557-98eb-48d1bac33fb3" providerId="ADAL" clId="{39A86CED-90F4-4149-943C-298D3FE9FDF5}" dt="2023-11-15T10:17:41.604" v="32" actId="21"/>
          <ac:spMkLst>
            <pc:docMk/>
            <pc:sldMk cId="580167169" sldId="2146850193"/>
            <ac:spMk id="19" creationId="{745DB1BC-C5E6-8B53-033D-F2F140C73420}"/>
          </ac:spMkLst>
        </pc:spChg>
        <pc:spChg chg="mod">
          <ac:chgData name="Gemma Rosenblatt" userId="a2c6a421-8556-4557-98eb-48d1bac33fb3" providerId="ADAL" clId="{39A86CED-90F4-4149-943C-298D3FE9FDF5}" dt="2023-11-15T10:17:45.649" v="60" actId="6549"/>
          <ac:spMkLst>
            <pc:docMk/>
            <pc:sldMk cId="580167169" sldId="2146850193"/>
            <ac:spMk id="21" creationId="{C638478A-7E4D-D4BF-70A0-1143A6AA1B47}"/>
          </ac:spMkLst>
        </pc:spChg>
        <pc:picChg chg="del">
          <ac:chgData name="Gemma Rosenblatt" userId="a2c6a421-8556-4557-98eb-48d1bac33fb3" providerId="ADAL" clId="{39A86CED-90F4-4149-943C-298D3FE9FDF5}" dt="2023-11-15T10:17:53.099" v="62" actId="478"/>
          <ac:picMkLst>
            <pc:docMk/>
            <pc:sldMk cId="580167169" sldId="2146850193"/>
            <ac:picMk id="18" creationId="{328DAA03-8ABC-36E3-4672-6A980081F139}"/>
          </ac:picMkLst>
        </pc:picChg>
        <pc:picChg chg="add mod">
          <ac:chgData name="Gemma Rosenblatt" userId="a2c6a421-8556-4557-98eb-48d1bac33fb3" providerId="ADAL" clId="{39A86CED-90F4-4149-943C-298D3FE9FDF5}" dt="2023-11-15T10:18:13.401" v="64" actId="14100"/>
          <ac:picMkLst>
            <pc:docMk/>
            <pc:sldMk cId="580167169" sldId="2146850193"/>
            <ac:picMk id="20" creationId="{92A39574-E4F2-E945-C1A5-7C5A1B1BBF1E}"/>
          </ac:picMkLst>
        </pc:picChg>
      </pc:sldChg>
      <pc:sldChg chg="modSp mod">
        <pc:chgData name="Gemma Rosenblatt" userId="a2c6a421-8556-4557-98eb-48d1bac33fb3" providerId="ADAL" clId="{39A86CED-90F4-4149-943C-298D3FE9FDF5}" dt="2023-11-14T16:36:54.238" v="3" actId="108"/>
        <pc:sldMkLst>
          <pc:docMk/>
          <pc:sldMk cId="1716358731" sldId="2146850196"/>
        </pc:sldMkLst>
        <pc:spChg chg="mod">
          <ac:chgData name="Gemma Rosenblatt" userId="a2c6a421-8556-4557-98eb-48d1bac33fb3" providerId="ADAL" clId="{39A86CED-90F4-4149-943C-298D3FE9FDF5}" dt="2023-11-14T16:36:54.238" v="3" actId="108"/>
          <ac:spMkLst>
            <pc:docMk/>
            <pc:sldMk cId="1716358731" sldId="2146850196"/>
            <ac:spMk id="5" creationId="{13E2BC4D-B6AC-8953-7FBB-2DCF2F1A2EE4}"/>
          </ac:spMkLst>
        </pc:spChg>
      </pc:sldChg>
      <pc:sldChg chg="modSp mod">
        <pc:chgData name="Gemma Rosenblatt" userId="a2c6a421-8556-4557-98eb-48d1bac33fb3" providerId="ADAL" clId="{39A86CED-90F4-4149-943C-298D3FE9FDF5}" dt="2023-11-14T16:38:10.233" v="9" actId="20577"/>
        <pc:sldMkLst>
          <pc:docMk/>
          <pc:sldMk cId="3041923701" sldId="2146850200"/>
        </pc:sldMkLst>
        <pc:spChg chg="mod">
          <ac:chgData name="Gemma Rosenblatt" userId="a2c6a421-8556-4557-98eb-48d1bac33fb3" providerId="ADAL" clId="{39A86CED-90F4-4149-943C-298D3FE9FDF5}" dt="2023-11-14T16:38:10.233" v="9" actId="20577"/>
          <ac:spMkLst>
            <pc:docMk/>
            <pc:sldMk cId="3041923701" sldId="2146850200"/>
            <ac:spMk id="5" creationId="{13E2BC4D-B6AC-8953-7FBB-2DCF2F1A2EE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9B41DF03-8371-4F7B-A7A5-12E77431B7FA}" type="datetimeFigureOut">
              <a:rPr lang="en-GB" smtClean="0"/>
              <a:pPr/>
              <a:t>16/11/2023</a:t>
            </a:fld>
            <a:endParaRPr lang="en-GB"/>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C50995AA-0DE5-4062-8F3C-8570E8EED814}" type="slidenum">
              <a:rPr lang="en-GB" smtClean="0"/>
              <a:pPr/>
              <a:t>‹#›</a:t>
            </a:fld>
            <a:endParaRPr lang="en-GB"/>
          </a:p>
        </p:txBody>
      </p:sp>
    </p:spTree>
    <p:extLst>
      <p:ext uri="{BB962C8B-B14F-4D97-AF65-F5344CB8AC3E}">
        <p14:creationId xmlns:p14="http://schemas.microsoft.com/office/powerpoint/2010/main" val="1710678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ADED7C70-71C6-40E2-A8EE-F434C09B2AA0}" type="datetimeFigureOut">
              <a:rPr lang="en-GB" smtClean="0"/>
              <a:pPr/>
              <a:t>16/11/2023</a:t>
            </a:fld>
            <a:endParaRPr lang="en-GB"/>
          </a:p>
        </p:txBody>
      </p:sp>
      <p:sp>
        <p:nvSpPr>
          <p:cNvPr id="4" name="Slide Image Placeholder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B0EA460-87A8-4EC4-9CF5-107A85B66D77}" type="slidenum">
              <a:rPr lang="en-GB" smtClean="0"/>
              <a:pPr/>
              <a:t>‹#›</a:t>
            </a:fld>
            <a:endParaRPr lang="en-GB"/>
          </a:p>
        </p:txBody>
      </p:sp>
    </p:spTree>
    <p:extLst>
      <p:ext uri="{BB962C8B-B14F-4D97-AF65-F5344CB8AC3E}">
        <p14:creationId xmlns:p14="http://schemas.microsoft.com/office/powerpoint/2010/main" val="3336371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1</a:t>
            </a:fld>
            <a:endParaRPr lang="en-GB"/>
          </a:p>
        </p:txBody>
      </p:sp>
    </p:spTree>
    <p:extLst>
      <p:ext uri="{BB962C8B-B14F-4D97-AF65-F5344CB8AC3E}">
        <p14:creationId xmlns:p14="http://schemas.microsoft.com/office/powerpoint/2010/main" val="37205230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24</a:t>
            </a:fld>
            <a:endParaRPr lang="en-GB"/>
          </a:p>
        </p:txBody>
      </p:sp>
    </p:spTree>
    <p:extLst>
      <p:ext uri="{BB962C8B-B14F-4D97-AF65-F5344CB8AC3E}">
        <p14:creationId xmlns:p14="http://schemas.microsoft.com/office/powerpoint/2010/main" val="2791278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0EA460-87A8-4EC4-9CF5-107A85B66D77}" type="slidenum">
              <a:rPr lang="en-GB" smtClean="0"/>
              <a:pPr/>
              <a:t>28</a:t>
            </a:fld>
            <a:endParaRPr lang="en-GB"/>
          </a:p>
        </p:txBody>
      </p:sp>
    </p:spTree>
    <p:extLst>
      <p:ext uri="{BB962C8B-B14F-4D97-AF65-F5344CB8AC3E}">
        <p14:creationId xmlns:p14="http://schemas.microsoft.com/office/powerpoint/2010/main" val="901294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29</a:t>
            </a:fld>
            <a:endParaRPr lang="en-GB"/>
          </a:p>
        </p:txBody>
      </p:sp>
    </p:spTree>
    <p:extLst>
      <p:ext uri="{BB962C8B-B14F-4D97-AF65-F5344CB8AC3E}">
        <p14:creationId xmlns:p14="http://schemas.microsoft.com/office/powerpoint/2010/main" val="1836171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31</a:t>
            </a:fld>
            <a:endParaRPr lang="en-GB"/>
          </a:p>
        </p:txBody>
      </p:sp>
    </p:spTree>
    <p:extLst>
      <p:ext uri="{BB962C8B-B14F-4D97-AF65-F5344CB8AC3E}">
        <p14:creationId xmlns:p14="http://schemas.microsoft.com/office/powerpoint/2010/main" val="224712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34</a:t>
            </a:fld>
            <a:endParaRPr lang="en-GB"/>
          </a:p>
        </p:txBody>
      </p:sp>
    </p:spTree>
    <p:extLst>
      <p:ext uri="{BB962C8B-B14F-4D97-AF65-F5344CB8AC3E}">
        <p14:creationId xmlns:p14="http://schemas.microsoft.com/office/powerpoint/2010/main" val="2418766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38</a:t>
            </a:fld>
            <a:endParaRPr lang="en-GB"/>
          </a:p>
        </p:txBody>
      </p:sp>
    </p:spTree>
    <p:extLst>
      <p:ext uri="{BB962C8B-B14F-4D97-AF65-F5344CB8AC3E}">
        <p14:creationId xmlns:p14="http://schemas.microsoft.com/office/powerpoint/2010/main" val="280393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43</a:t>
            </a:fld>
            <a:endParaRPr lang="en-GB"/>
          </a:p>
        </p:txBody>
      </p:sp>
    </p:spTree>
    <p:extLst>
      <p:ext uri="{BB962C8B-B14F-4D97-AF65-F5344CB8AC3E}">
        <p14:creationId xmlns:p14="http://schemas.microsoft.com/office/powerpoint/2010/main" val="258828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44</a:t>
            </a:fld>
            <a:endParaRPr lang="en-GB"/>
          </a:p>
        </p:txBody>
      </p:sp>
    </p:spTree>
    <p:extLst>
      <p:ext uri="{BB962C8B-B14F-4D97-AF65-F5344CB8AC3E}">
        <p14:creationId xmlns:p14="http://schemas.microsoft.com/office/powerpoint/2010/main" val="137836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3</a:t>
            </a:fld>
            <a:endParaRPr lang="en-GB"/>
          </a:p>
        </p:txBody>
      </p:sp>
    </p:spTree>
    <p:extLst>
      <p:ext uri="{BB962C8B-B14F-4D97-AF65-F5344CB8AC3E}">
        <p14:creationId xmlns:p14="http://schemas.microsoft.com/office/powerpoint/2010/main" val="4253035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8</a:t>
            </a:fld>
            <a:endParaRPr lang="en-GB"/>
          </a:p>
        </p:txBody>
      </p:sp>
    </p:spTree>
    <p:extLst>
      <p:ext uri="{BB962C8B-B14F-4D97-AF65-F5344CB8AC3E}">
        <p14:creationId xmlns:p14="http://schemas.microsoft.com/office/powerpoint/2010/main" val="388989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9</a:t>
            </a:fld>
            <a:endParaRPr lang="en-GB"/>
          </a:p>
        </p:txBody>
      </p:sp>
    </p:spTree>
    <p:extLst>
      <p:ext uri="{BB962C8B-B14F-4D97-AF65-F5344CB8AC3E}">
        <p14:creationId xmlns:p14="http://schemas.microsoft.com/office/powerpoint/2010/main" val="2578320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10</a:t>
            </a:fld>
            <a:endParaRPr lang="en-GB"/>
          </a:p>
        </p:txBody>
      </p:sp>
    </p:spTree>
    <p:extLst>
      <p:ext uri="{BB962C8B-B14F-4D97-AF65-F5344CB8AC3E}">
        <p14:creationId xmlns:p14="http://schemas.microsoft.com/office/powerpoint/2010/main" val="2056816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11</a:t>
            </a:fld>
            <a:endParaRPr lang="en-GB"/>
          </a:p>
        </p:txBody>
      </p:sp>
    </p:spTree>
    <p:extLst>
      <p:ext uri="{BB962C8B-B14F-4D97-AF65-F5344CB8AC3E}">
        <p14:creationId xmlns:p14="http://schemas.microsoft.com/office/powerpoint/2010/main" val="3000910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15</a:t>
            </a:fld>
            <a:endParaRPr lang="en-GB"/>
          </a:p>
        </p:txBody>
      </p:sp>
    </p:spTree>
    <p:extLst>
      <p:ext uri="{BB962C8B-B14F-4D97-AF65-F5344CB8AC3E}">
        <p14:creationId xmlns:p14="http://schemas.microsoft.com/office/powerpoint/2010/main" val="2725384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21</a:t>
            </a:fld>
            <a:endParaRPr lang="en-GB"/>
          </a:p>
        </p:txBody>
      </p:sp>
    </p:spTree>
    <p:extLst>
      <p:ext uri="{BB962C8B-B14F-4D97-AF65-F5344CB8AC3E}">
        <p14:creationId xmlns:p14="http://schemas.microsoft.com/office/powerpoint/2010/main" val="844890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0EA460-87A8-4EC4-9CF5-107A85B66D77}" type="slidenum">
              <a:rPr lang="en-GB" smtClean="0"/>
              <a:pPr/>
              <a:t>23</a:t>
            </a:fld>
            <a:endParaRPr lang="en-GB"/>
          </a:p>
        </p:txBody>
      </p:sp>
    </p:spTree>
    <p:extLst>
      <p:ext uri="{BB962C8B-B14F-4D97-AF65-F5344CB8AC3E}">
        <p14:creationId xmlns:p14="http://schemas.microsoft.com/office/powerpoint/2010/main" val="25882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9/97/The_Earth_seen_from_Apollo_17.jpg"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bluemarbleresearch.co.uk/" TargetMode="Externa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99CA-5B69-4955-931B-F77D0C11A437}"/>
              </a:ext>
            </a:extLst>
          </p:cNvPr>
          <p:cNvSpPr>
            <a:spLocks noGrp="1"/>
          </p:cNvSpPr>
          <p:nvPr>
            <p:ph type="ctrTitle"/>
          </p:nvPr>
        </p:nvSpPr>
        <p:spPr>
          <a:xfrm>
            <a:off x="1524000" y="1122363"/>
            <a:ext cx="9144000" cy="2387600"/>
          </a:xfrm>
        </p:spPr>
        <p:txBody>
          <a:bodyPr anchor="b"/>
          <a:lstStyle>
            <a:lvl1pPr algn="ctr">
              <a:defRPr sz="6000">
                <a:latin typeface="Century Gothic" panose="020B0502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3B68537-D96C-4460-A9D3-D376AC39A489}"/>
              </a:ext>
            </a:extLst>
          </p:cNvPr>
          <p:cNvSpPr>
            <a:spLocks noGrp="1"/>
          </p:cNvSpPr>
          <p:nvPr>
            <p:ph type="subTitle" idx="1"/>
          </p:nvPr>
        </p:nvSpPr>
        <p:spPr>
          <a:xfrm>
            <a:off x="1524000" y="3602038"/>
            <a:ext cx="9144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545725794"/>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blocks with headings">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3" name="Text Placeholder 2">
            <a:extLst>
              <a:ext uri="{FF2B5EF4-FFF2-40B4-BE49-F238E27FC236}">
                <a16:creationId xmlns:a16="http://schemas.microsoft.com/office/drawing/2014/main" id="{7F871311-E656-4F7D-B834-1DD168A31647}"/>
              </a:ext>
            </a:extLst>
          </p:cNvPr>
          <p:cNvSpPr>
            <a:spLocks noGrp="1"/>
          </p:cNvSpPr>
          <p:nvPr>
            <p:ph type="body" sz="quarter" idx="14"/>
          </p:nvPr>
        </p:nvSpPr>
        <p:spPr>
          <a:xfrm>
            <a:off x="442912" y="1834702"/>
            <a:ext cx="5203343" cy="636732"/>
          </a:xfrm>
        </p:spPr>
        <p:txBody>
          <a:bodyPr>
            <a:noAutofit/>
          </a:bodyPr>
          <a:lstStyle>
            <a:lvl1pPr marL="0" indent="0">
              <a:buNone/>
              <a:defRPr sz="1600"/>
            </a:lvl1pPr>
          </a:lstStyle>
          <a:p>
            <a:pPr lvl="0"/>
            <a:r>
              <a:rPr lang="en-US"/>
              <a:t>Click to edit Master text styles</a:t>
            </a:r>
          </a:p>
        </p:txBody>
      </p:sp>
      <p:sp>
        <p:nvSpPr>
          <p:cNvPr id="9" name="Text Placeholder 2">
            <a:extLst>
              <a:ext uri="{FF2B5EF4-FFF2-40B4-BE49-F238E27FC236}">
                <a16:creationId xmlns:a16="http://schemas.microsoft.com/office/drawing/2014/main" id="{7694B373-CD5E-492B-9D26-31B154FA20F2}"/>
              </a:ext>
            </a:extLst>
          </p:cNvPr>
          <p:cNvSpPr>
            <a:spLocks noGrp="1"/>
          </p:cNvSpPr>
          <p:nvPr>
            <p:ph type="body" sz="quarter" idx="15"/>
          </p:nvPr>
        </p:nvSpPr>
        <p:spPr>
          <a:xfrm>
            <a:off x="6871388" y="1834702"/>
            <a:ext cx="5203343" cy="636732"/>
          </a:xfrm>
        </p:spPr>
        <p:txBody>
          <a:bodyPr>
            <a:noAutofit/>
          </a:bodyPr>
          <a:lstStyle>
            <a:lvl1pPr marL="0" indent="0">
              <a:buNone/>
              <a:defRPr sz="1600"/>
            </a:lvl1pPr>
          </a:lstStyle>
          <a:p>
            <a:pPr lvl="0"/>
            <a:r>
              <a:rPr lang="en-US"/>
              <a:t>Click to edit Master text styles</a:t>
            </a:r>
          </a:p>
        </p:txBody>
      </p:sp>
      <p:sp>
        <p:nvSpPr>
          <p:cNvPr id="21" name="Text Placeholder 2">
            <a:extLst>
              <a:ext uri="{FF2B5EF4-FFF2-40B4-BE49-F238E27FC236}">
                <a16:creationId xmlns:a16="http://schemas.microsoft.com/office/drawing/2014/main" id="{BCBA3DDC-D083-494F-9E1E-9671980A90A2}"/>
              </a:ext>
            </a:extLst>
          </p:cNvPr>
          <p:cNvSpPr>
            <a:spLocks noGrp="1"/>
          </p:cNvSpPr>
          <p:nvPr>
            <p:ph type="body" sz="quarter" idx="16"/>
          </p:nvPr>
        </p:nvSpPr>
        <p:spPr>
          <a:xfrm>
            <a:off x="442912" y="884894"/>
            <a:ext cx="5203343" cy="636732"/>
          </a:xfrm>
          <a:solidFill>
            <a:srgbClr val="B7DEE8"/>
          </a:solidFill>
        </p:spPr>
        <p:txBody>
          <a:bodyPr anchor="ctr">
            <a:noAutofit/>
          </a:bodyPr>
          <a:lstStyle>
            <a:lvl1pPr marL="0" indent="0" algn="ctr">
              <a:buNone/>
              <a:defRPr sz="1600" b="1"/>
            </a:lvl1pPr>
          </a:lstStyle>
          <a:p>
            <a:pPr lvl="0"/>
            <a:r>
              <a:rPr lang="en-US"/>
              <a:t>Click to edit Master text styles</a:t>
            </a:r>
          </a:p>
        </p:txBody>
      </p:sp>
      <p:sp>
        <p:nvSpPr>
          <p:cNvPr id="22" name="Text Placeholder 2">
            <a:extLst>
              <a:ext uri="{FF2B5EF4-FFF2-40B4-BE49-F238E27FC236}">
                <a16:creationId xmlns:a16="http://schemas.microsoft.com/office/drawing/2014/main" id="{EAE78915-7707-496A-A893-F4A9A45F0C08}"/>
              </a:ext>
            </a:extLst>
          </p:cNvPr>
          <p:cNvSpPr>
            <a:spLocks noGrp="1"/>
          </p:cNvSpPr>
          <p:nvPr>
            <p:ph type="body" sz="quarter" idx="17"/>
          </p:nvPr>
        </p:nvSpPr>
        <p:spPr>
          <a:xfrm>
            <a:off x="6871388" y="884894"/>
            <a:ext cx="5203343" cy="636732"/>
          </a:xfrm>
          <a:solidFill>
            <a:srgbClr val="215968"/>
          </a:solidFill>
        </p:spPr>
        <p:txBody>
          <a:bodyPr anchor="ctr">
            <a:noAutofit/>
          </a:bodyPr>
          <a:lstStyle>
            <a:lvl1pPr marL="0" indent="0" algn="ctr">
              <a:buNone/>
              <a:defRPr sz="1600" b="1">
                <a:solidFill>
                  <a:schemeClr val="bg1"/>
                </a:solidFill>
              </a:defRPr>
            </a:lvl1pPr>
          </a:lstStyle>
          <a:p>
            <a:pPr lvl="0"/>
            <a:r>
              <a:rPr lang="en-US"/>
              <a:t>Click to edit Master text styles</a:t>
            </a:r>
          </a:p>
        </p:txBody>
      </p:sp>
      <p:sp>
        <p:nvSpPr>
          <p:cNvPr id="8" name="Text Placeholder 3">
            <a:extLst>
              <a:ext uri="{FF2B5EF4-FFF2-40B4-BE49-F238E27FC236}">
                <a16:creationId xmlns:a16="http://schemas.microsoft.com/office/drawing/2014/main" id="{68A47750-1953-D808-72D9-487A505647F0}"/>
              </a:ext>
            </a:extLst>
          </p:cNvPr>
          <p:cNvSpPr>
            <a:spLocks noGrp="1"/>
          </p:cNvSpPr>
          <p:nvPr>
            <p:ph type="body" sz="quarter" idx="12" hasCustomPrompt="1"/>
          </p:nvPr>
        </p:nvSpPr>
        <p:spPr>
          <a:xfrm>
            <a:off x="0" y="0"/>
            <a:ext cx="12192000" cy="468000"/>
          </a:xfrm>
          <a:solidFill>
            <a:srgbClr val="215968"/>
          </a:solidFill>
        </p:spPr>
        <p:txBody>
          <a:bodyPr lIns="360000" anchor="ctr">
            <a:noAutofit/>
          </a:bodyPr>
          <a:lstStyle>
            <a:lvl1pPr marL="0" indent="0">
              <a:buNone/>
              <a:defRPr sz="1800" b="1">
                <a:solidFill>
                  <a:schemeClr val="bg1"/>
                </a:solidFill>
              </a:defRPr>
            </a:lvl1pPr>
          </a:lstStyle>
          <a:p>
            <a:pPr lvl="0"/>
            <a:r>
              <a:rPr lang="en-US"/>
              <a:t>Slide heading</a:t>
            </a:r>
            <a:endParaRPr lang="en-GB"/>
          </a:p>
        </p:txBody>
      </p:sp>
      <p:sp>
        <p:nvSpPr>
          <p:cNvPr id="11" name="Slide Number Placeholder 3">
            <a:extLst>
              <a:ext uri="{FF2B5EF4-FFF2-40B4-BE49-F238E27FC236}">
                <a16:creationId xmlns:a16="http://schemas.microsoft.com/office/drawing/2014/main" id="{88F88A85-873C-34EF-131B-B1E41B1A11FF}"/>
              </a:ext>
            </a:extLst>
          </p:cNvPr>
          <p:cNvSpPr txBox="1">
            <a:spLocks/>
          </p:cNvSpPr>
          <p:nvPr userDrawn="1"/>
        </p:nvSpPr>
        <p:spPr>
          <a:xfrm>
            <a:off x="11268000" y="-1"/>
            <a:ext cx="756000" cy="46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57128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oured blocks">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35D0133-93C5-4A08-A9E4-C3C05B406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5" name="Text Placeholder 4">
            <a:extLst>
              <a:ext uri="{FF2B5EF4-FFF2-40B4-BE49-F238E27FC236}">
                <a16:creationId xmlns:a16="http://schemas.microsoft.com/office/drawing/2014/main" id="{858383D4-7646-40BE-9550-6B439D52AB41}"/>
              </a:ext>
            </a:extLst>
          </p:cNvPr>
          <p:cNvSpPr>
            <a:spLocks noGrp="1"/>
          </p:cNvSpPr>
          <p:nvPr>
            <p:ph type="body" sz="quarter" idx="11"/>
          </p:nvPr>
        </p:nvSpPr>
        <p:spPr>
          <a:xfrm>
            <a:off x="936000" y="720000"/>
            <a:ext cx="4464000" cy="2452110"/>
          </a:xfrm>
          <a:solidFill>
            <a:srgbClr val="B7DEE8"/>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9F8A6006-983A-4105-9D35-7901514F383C}"/>
              </a:ext>
            </a:extLst>
          </p:cNvPr>
          <p:cNvSpPr>
            <a:spLocks noGrp="1"/>
          </p:cNvSpPr>
          <p:nvPr>
            <p:ph type="body" sz="quarter" idx="12"/>
          </p:nvPr>
        </p:nvSpPr>
        <p:spPr>
          <a:xfrm>
            <a:off x="6588000" y="720000"/>
            <a:ext cx="4464000" cy="2452110"/>
          </a:xfrm>
          <a:solidFill>
            <a:schemeClr val="tx2"/>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a:extLst>
              <a:ext uri="{FF2B5EF4-FFF2-40B4-BE49-F238E27FC236}">
                <a16:creationId xmlns:a16="http://schemas.microsoft.com/office/drawing/2014/main" id="{49893CFD-81AB-47F0-A838-65D3FB7E380E}"/>
              </a:ext>
            </a:extLst>
          </p:cNvPr>
          <p:cNvSpPr>
            <a:spLocks noGrp="1"/>
          </p:cNvSpPr>
          <p:nvPr>
            <p:ph type="body" sz="quarter" idx="13"/>
          </p:nvPr>
        </p:nvSpPr>
        <p:spPr>
          <a:xfrm>
            <a:off x="936000" y="3600000"/>
            <a:ext cx="4464000" cy="2452110"/>
          </a:xfrm>
          <a:solidFill>
            <a:schemeClr val="tx2">
              <a:lumMod val="75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6588000" y="3600000"/>
            <a:ext cx="4464000" cy="2452110"/>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D5B04721-2151-CC0C-4FF4-FAA4342C342D}"/>
              </a:ext>
            </a:extLst>
          </p:cNvPr>
          <p:cNvSpPr>
            <a:spLocks noGrp="1"/>
          </p:cNvSpPr>
          <p:nvPr>
            <p:ph type="body" sz="quarter" idx="15" hasCustomPrompt="1"/>
          </p:nvPr>
        </p:nvSpPr>
        <p:spPr>
          <a:xfrm>
            <a:off x="0" y="0"/>
            <a:ext cx="12192000" cy="468000"/>
          </a:xfrm>
          <a:solidFill>
            <a:srgbClr val="215968"/>
          </a:solidFill>
        </p:spPr>
        <p:txBody>
          <a:bodyPr lIns="360000" anchor="ctr">
            <a:noAutofit/>
          </a:bodyPr>
          <a:lstStyle>
            <a:lvl1pPr marL="0" indent="0">
              <a:buNone/>
              <a:defRPr sz="1800" b="1">
                <a:solidFill>
                  <a:schemeClr val="bg1"/>
                </a:solidFill>
              </a:defRPr>
            </a:lvl1pPr>
          </a:lstStyle>
          <a:p>
            <a:pPr lvl="0"/>
            <a:r>
              <a:rPr lang="en-US"/>
              <a:t>Slide heading</a:t>
            </a:r>
            <a:endParaRPr lang="en-GB"/>
          </a:p>
        </p:txBody>
      </p:sp>
      <p:sp>
        <p:nvSpPr>
          <p:cNvPr id="3" name="Slide Number Placeholder 3">
            <a:extLst>
              <a:ext uri="{FF2B5EF4-FFF2-40B4-BE49-F238E27FC236}">
                <a16:creationId xmlns:a16="http://schemas.microsoft.com/office/drawing/2014/main" id="{1BD5C9E9-0C13-5762-4CED-42CF14061451}"/>
              </a:ext>
            </a:extLst>
          </p:cNvPr>
          <p:cNvSpPr txBox="1">
            <a:spLocks/>
          </p:cNvSpPr>
          <p:nvPr userDrawn="1"/>
        </p:nvSpPr>
        <p:spPr>
          <a:xfrm>
            <a:off x="11268000" y="-1"/>
            <a:ext cx="756000" cy="46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518930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rimary and secondary info">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35D0133-93C5-4A08-A9E4-C3C05B406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263814" y="679304"/>
            <a:ext cx="11706513" cy="1592841"/>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F501649D-3A9F-4DD3-A625-7774FA62EAED}"/>
              </a:ext>
            </a:extLst>
          </p:cNvPr>
          <p:cNvSpPr>
            <a:spLocks noGrp="1"/>
          </p:cNvSpPr>
          <p:nvPr>
            <p:ph type="body" sz="quarter" idx="15"/>
          </p:nvPr>
        </p:nvSpPr>
        <p:spPr>
          <a:xfrm>
            <a:off x="263525" y="2479675"/>
            <a:ext cx="11706225" cy="3616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0886E27A-AB4E-9C37-E01A-2A8A75C98115}"/>
              </a:ext>
            </a:extLst>
          </p:cNvPr>
          <p:cNvSpPr>
            <a:spLocks noGrp="1"/>
          </p:cNvSpPr>
          <p:nvPr>
            <p:ph type="body" sz="quarter" idx="12" hasCustomPrompt="1"/>
          </p:nvPr>
        </p:nvSpPr>
        <p:spPr>
          <a:xfrm>
            <a:off x="0" y="0"/>
            <a:ext cx="12192000" cy="468000"/>
          </a:xfrm>
          <a:solidFill>
            <a:srgbClr val="307F94"/>
          </a:solidFill>
        </p:spPr>
        <p:txBody>
          <a:bodyPr lIns="360000" anchor="ctr">
            <a:noAutofit/>
          </a:bodyPr>
          <a:lstStyle>
            <a:lvl1pPr marL="0" indent="0">
              <a:buNone/>
              <a:defRPr sz="1800" b="1">
                <a:solidFill>
                  <a:schemeClr val="bg1"/>
                </a:solidFill>
              </a:defRPr>
            </a:lvl1pPr>
          </a:lstStyle>
          <a:p>
            <a:pPr lvl="0"/>
            <a:r>
              <a:rPr lang="en-US"/>
              <a:t>Slide heading</a:t>
            </a:r>
            <a:endParaRPr lang="en-GB"/>
          </a:p>
        </p:txBody>
      </p:sp>
      <p:sp>
        <p:nvSpPr>
          <p:cNvPr id="5" name="Slide Number Placeholder 3">
            <a:extLst>
              <a:ext uri="{FF2B5EF4-FFF2-40B4-BE49-F238E27FC236}">
                <a16:creationId xmlns:a16="http://schemas.microsoft.com/office/drawing/2014/main" id="{9324A6AB-9E2B-A910-7DA7-A1B85702E058}"/>
              </a:ext>
            </a:extLst>
          </p:cNvPr>
          <p:cNvSpPr txBox="1">
            <a:spLocks/>
          </p:cNvSpPr>
          <p:nvPr userDrawn="1"/>
        </p:nvSpPr>
        <p:spPr>
          <a:xfrm>
            <a:off x="11268000" y="-1"/>
            <a:ext cx="756000" cy="46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840015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imary and secondary info 2">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35D0133-93C5-4A08-A9E4-C3C05B406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263814" y="4517018"/>
            <a:ext cx="11706513" cy="1592841"/>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F501649D-3A9F-4DD3-A625-7774FA62EAED}"/>
              </a:ext>
            </a:extLst>
          </p:cNvPr>
          <p:cNvSpPr>
            <a:spLocks noGrp="1"/>
          </p:cNvSpPr>
          <p:nvPr>
            <p:ph type="body" sz="quarter" idx="15"/>
          </p:nvPr>
        </p:nvSpPr>
        <p:spPr>
          <a:xfrm>
            <a:off x="263525" y="817131"/>
            <a:ext cx="11706225" cy="3616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AA2767DA-F408-D9B7-CAC3-B0589B0AB9A7}"/>
              </a:ext>
            </a:extLst>
          </p:cNvPr>
          <p:cNvSpPr>
            <a:spLocks noGrp="1"/>
          </p:cNvSpPr>
          <p:nvPr>
            <p:ph type="body" sz="quarter" idx="12" hasCustomPrompt="1"/>
          </p:nvPr>
        </p:nvSpPr>
        <p:spPr>
          <a:xfrm>
            <a:off x="0" y="0"/>
            <a:ext cx="12192000" cy="468000"/>
          </a:xfrm>
          <a:solidFill>
            <a:srgbClr val="307F94"/>
          </a:solidFill>
        </p:spPr>
        <p:txBody>
          <a:bodyPr lIns="360000" anchor="ctr">
            <a:noAutofit/>
          </a:bodyPr>
          <a:lstStyle>
            <a:lvl1pPr marL="0" indent="0">
              <a:buNone/>
              <a:defRPr sz="1800" b="1">
                <a:solidFill>
                  <a:schemeClr val="bg1"/>
                </a:solidFill>
              </a:defRPr>
            </a:lvl1pPr>
          </a:lstStyle>
          <a:p>
            <a:pPr lvl="0"/>
            <a:r>
              <a:rPr lang="en-US"/>
              <a:t>Slide heading</a:t>
            </a:r>
            <a:endParaRPr lang="en-GB"/>
          </a:p>
        </p:txBody>
      </p:sp>
      <p:sp>
        <p:nvSpPr>
          <p:cNvPr id="5" name="Slide Number Placeholder 3">
            <a:extLst>
              <a:ext uri="{FF2B5EF4-FFF2-40B4-BE49-F238E27FC236}">
                <a16:creationId xmlns:a16="http://schemas.microsoft.com/office/drawing/2014/main" id="{BD35B0E9-6C7B-96A7-1FA0-E1507B0195D0}"/>
              </a:ext>
            </a:extLst>
          </p:cNvPr>
          <p:cNvSpPr txBox="1">
            <a:spLocks/>
          </p:cNvSpPr>
          <p:nvPr userDrawn="1"/>
        </p:nvSpPr>
        <p:spPr>
          <a:xfrm>
            <a:off x="11268000" y="-1"/>
            <a:ext cx="756000" cy="46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65055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3" name="Text Placeholder 2">
            <a:extLst>
              <a:ext uri="{FF2B5EF4-FFF2-40B4-BE49-F238E27FC236}">
                <a16:creationId xmlns:a16="http://schemas.microsoft.com/office/drawing/2014/main" id="{7F871311-E656-4F7D-B834-1DD168A31647}"/>
              </a:ext>
            </a:extLst>
          </p:cNvPr>
          <p:cNvSpPr>
            <a:spLocks noGrp="1"/>
          </p:cNvSpPr>
          <p:nvPr>
            <p:ph type="body" sz="quarter" idx="14"/>
          </p:nvPr>
        </p:nvSpPr>
        <p:spPr>
          <a:xfrm>
            <a:off x="972000" y="792000"/>
            <a:ext cx="10682288" cy="636732"/>
          </a:xfrm>
        </p:spPr>
        <p:txBody>
          <a:bodyPr lIns="0" tIns="0" rIns="0" bIns="0">
            <a:noAutofit/>
          </a:bodyPr>
          <a:lstStyle>
            <a:lvl1pPr marL="0" indent="0">
              <a:buNone/>
              <a:defRPr sz="1600"/>
            </a:lvl1pPr>
          </a:lstStyle>
          <a:p>
            <a:pPr lvl="0"/>
            <a:r>
              <a:rPr lang="en-US"/>
              <a:t>Click to edit Master text styles</a:t>
            </a:r>
          </a:p>
        </p:txBody>
      </p:sp>
      <p:sp>
        <p:nvSpPr>
          <p:cNvPr id="9" name="Text Placeholder 2">
            <a:extLst>
              <a:ext uri="{FF2B5EF4-FFF2-40B4-BE49-F238E27FC236}">
                <a16:creationId xmlns:a16="http://schemas.microsoft.com/office/drawing/2014/main" id="{7694B373-CD5E-492B-9D26-31B154FA20F2}"/>
              </a:ext>
            </a:extLst>
          </p:cNvPr>
          <p:cNvSpPr>
            <a:spLocks noGrp="1"/>
          </p:cNvSpPr>
          <p:nvPr>
            <p:ph type="body" sz="quarter" idx="15"/>
          </p:nvPr>
        </p:nvSpPr>
        <p:spPr>
          <a:xfrm>
            <a:off x="972000" y="1809000"/>
            <a:ext cx="10682288" cy="636732"/>
          </a:xfrm>
        </p:spPr>
        <p:txBody>
          <a:bodyPr lIns="0" tIns="0" rIns="0" bIns="0">
            <a:noAutofit/>
          </a:bodyPr>
          <a:lstStyle>
            <a:lvl1pPr marL="0" indent="0">
              <a:buNone/>
              <a:defRPr sz="1600"/>
            </a:lvl1pPr>
          </a:lstStyle>
          <a:p>
            <a:pPr lvl="0"/>
            <a:r>
              <a:rPr lang="en-US"/>
              <a:t>Click to edit Master text styles</a:t>
            </a:r>
          </a:p>
        </p:txBody>
      </p:sp>
      <p:sp>
        <p:nvSpPr>
          <p:cNvPr id="13" name="Text Placeholder 2">
            <a:extLst>
              <a:ext uri="{FF2B5EF4-FFF2-40B4-BE49-F238E27FC236}">
                <a16:creationId xmlns:a16="http://schemas.microsoft.com/office/drawing/2014/main" id="{9B1379BB-F8D7-4C8D-AFB5-F00430E226EA}"/>
              </a:ext>
            </a:extLst>
          </p:cNvPr>
          <p:cNvSpPr>
            <a:spLocks noGrp="1"/>
          </p:cNvSpPr>
          <p:nvPr>
            <p:ph type="body" sz="quarter" idx="16"/>
          </p:nvPr>
        </p:nvSpPr>
        <p:spPr>
          <a:xfrm>
            <a:off x="972000" y="2826000"/>
            <a:ext cx="10682288" cy="636732"/>
          </a:xfrm>
        </p:spPr>
        <p:txBody>
          <a:bodyPr lIns="0" tIns="0" rIns="0" bIns="0">
            <a:noAutofit/>
          </a:bodyPr>
          <a:lstStyle>
            <a:lvl1pPr marL="0" indent="0">
              <a:buNone/>
              <a:defRPr sz="1600"/>
            </a:lvl1pPr>
          </a:lstStyle>
          <a:p>
            <a:pPr lvl="0"/>
            <a:r>
              <a:rPr lang="en-US"/>
              <a:t>Click to edit Master text styles</a:t>
            </a:r>
          </a:p>
        </p:txBody>
      </p:sp>
      <p:sp>
        <p:nvSpPr>
          <p:cNvPr id="14" name="Text Placeholder 2">
            <a:extLst>
              <a:ext uri="{FF2B5EF4-FFF2-40B4-BE49-F238E27FC236}">
                <a16:creationId xmlns:a16="http://schemas.microsoft.com/office/drawing/2014/main" id="{4D4FF195-9F86-4EF8-95E1-F1F358A9ADBD}"/>
              </a:ext>
            </a:extLst>
          </p:cNvPr>
          <p:cNvSpPr>
            <a:spLocks noGrp="1"/>
          </p:cNvSpPr>
          <p:nvPr>
            <p:ph type="body" sz="quarter" idx="17"/>
          </p:nvPr>
        </p:nvSpPr>
        <p:spPr>
          <a:xfrm>
            <a:off x="972000" y="3843000"/>
            <a:ext cx="10682288" cy="636732"/>
          </a:xfrm>
        </p:spPr>
        <p:txBody>
          <a:bodyPr lIns="0" tIns="0" rIns="0" bIns="0">
            <a:noAutofit/>
          </a:bodyPr>
          <a:lstStyle>
            <a:lvl1pPr marL="0" indent="0">
              <a:buNone/>
              <a:defRPr sz="1600"/>
            </a:lvl1pPr>
          </a:lstStyle>
          <a:p>
            <a:pPr lvl="0"/>
            <a:r>
              <a:rPr lang="en-US"/>
              <a:t>Click to edit Master text styles</a:t>
            </a:r>
          </a:p>
        </p:txBody>
      </p:sp>
      <p:sp>
        <p:nvSpPr>
          <p:cNvPr id="15" name="Text Placeholder 2">
            <a:extLst>
              <a:ext uri="{FF2B5EF4-FFF2-40B4-BE49-F238E27FC236}">
                <a16:creationId xmlns:a16="http://schemas.microsoft.com/office/drawing/2014/main" id="{E6611D45-DFD9-4387-AA0B-CB162FA13161}"/>
              </a:ext>
            </a:extLst>
          </p:cNvPr>
          <p:cNvSpPr>
            <a:spLocks noGrp="1"/>
          </p:cNvSpPr>
          <p:nvPr>
            <p:ph type="body" sz="quarter" idx="18"/>
          </p:nvPr>
        </p:nvSpPr>
        <p:spPr>
          <a:xfrm>
            <a:off x="972000" y="4860000"/>
            <a:ext cx="10682288" cy="636732"/>
          </a:xfrm>
        </p:spPr>
        <p:txBody>
          <a:bodyPr lIns="0" tIns="0" rIns="0" bIns="0">
            <a:noAutofit/>
          </a:bodyPr>
          <a:lstStyle>
            <a:lvl1pPr marL="0" indent="0">
              <a:buNone/>
              <a:defRPr sz="1600"/>
            </a:lvl1pPr>
          </a:lstStyle>
          <a:p>
            <a:pPr lvl="0"/>
            <a:r>
              <a:rPr lang="en-US"/>
              <a:t>Click to edit Master text styles</a:t>
            </a:r>
          </a:p>
        </p:txBody>
      </p:sp>
      <p:sp>
        <p:nvSpPr>
          <p:cNvPr id="16" name="Text Placeholder 2">
            <a:extLst>
              <a:ext uri="{FF2B5EF4-FFF2-40B4-BE49-F238E27FC236}">
                <a16:creationId xmlns:a16="http://schemas.microsoft.com/office/drawing/2014/main" id="{CC4091F4-C05F-40EC-A878-FA176EE2CCAE}"/>
              </a:ext>
            </a:extLst>
          </p:cNvPr>
          <p:cNvSpPr>
            <a:spLocks noGrp="1"/>
          </p:cNvSpPr>
          <p:nvPr>
            <p:ph type="body" sz="quarter" idx="19" hasCustomPrompt="1"/>
          </p:nvPr>
        </p:nvSpPr>
        <p:spPr>
          <a:xfrm>
            <a:off x="360000" y="792000"/>
            <a:ext cx="432000" cy="612000"/>
          </a:xfrm>
          <a:solidFill>
            <a:schemeClr val="tx2">
              <a:lumMod val="40000"/>
              <a:lumOff val="60000"/>
            </a:schemeClr>
          </a:solidFill>
        </p:spPr>
        <p:txBody>
          <a:bodyPr anchor="ctr">
            <a:noAutofit/>
          </a:bodyPr>
          <a:lstStyle>
            <a:lvl1pPr marL="0" indent="0" algn="ctr">
              <a:buNone/>
              <a:defRPr sz="1600" b="1"/>
            </a:lvl1pPr>
          </a:lstStyle>
          <a:p>
            <a:pPr lvl="0"/>
            <a:r>
              <a:rPr lang="en-US"/>
              <a:t>1</a:t>
            </a:r>
          </a:p>
        </p:txBody>
      </p:sp>
      <p:sp>
        <p:nvSpPr>
          <p:cNvPr id="17" name="Text Placeholder 2">
            <a:extLst>
              <a:ext uri="{FF2B5EF4-FFF2-40B4-BE49-F238E27FC236}">
                <a16:creationId xmlns:a16="http://schemas.microsoft.com/office/drawing/2014/main" id="{E8A1A080-E7B1-4215-8C88-8CEB410A56D1}"/>
              </a:ext>
            </a:extLst>
          </p:cNvPr>
          <p:cNvSpPr>
            <a:spLocks noGrp="1"/>
          </p:cNvSpPr>
          <p:nvPr>
            <p:ph type="body" sz="quarter" idx="20" hasCustomPrompt="1"/>
          </p:nvPr>
        </p:nvSpPr>
        <p:spPr>
          <a:xfrm>
            <a:off x="360000" y="1809000"/>
            <a:ext cx="432000" cy="612000"/>
          </a:xfrm>
          <a:solidFill>
            <a:schemeClr val="tx2">
              <a:lumMod val="60000"/>
              <a:lumOff val="40000"/>
            </a:schemeClr>
          </a:solidFill>
        </p:spPr>
        <p:txBody>
          <a:bodyPr anchor="ctr">
            <a:noAutofit/>
          </a:bodyPr>
          <a:lstStyle>
            <a:lvl1pPr marL="0" indent="0" algn="ctr">
              <a:buNone/>
              <a:defRPr sz="1600" b="1"/>
            </a:lvl1pPr>
          </a:lstStyle>
          <a:p>
            <a:pPr lvl="0"/>
            <a:r>
              <a:rPr lang="en-US"/>
              <a:t>2</a:t>
            </a:r>
          </a:p>
        </p:txBody>
      </p:sp>
      <p:sp>
        <p:nvSpPr>
          <p:cNvPr id="18" name="Text Placeholder 2">
            <a:extLst>
              <a:ext uri="{FF2B5EF4-FFF2-40B4-BE49-F238E27FC236}">
                <a16:creationId xmlns:a16="http://schemas.microsoft.com/office/drawing/2014/main" id="{6BE59E44-451D-442C-98A9-F4AAF7E6890F}"/>
              </a:ext>
            </a:extLst>
          </p:cNvPr>
          <p:cNvSpPr>
            <a:spLocks noGrp="1"/>
          </p:cNvSpPr>
          <p:nvPr>
            <p:ph type="body" sz="quarter" idx="21" hasCustomPrompt="1"/>
          </p:nvPr>
        </p:nvSpPr>
        <p:spPr>
          <a:xfrm>
            <a:off x="360000" y="2826000"/>
            <a:ext cx="432000" cy="612000"/>
          </a:xfrm>
          <a:solidFill>
            <a:schemeClr val="tx2"/>
          </a:solidFill>
        </p:spPr>
        <p:txBody>
          <a:bodyPr anchor="ctr">
            <a:noAutofit/>
          </a:bodyPr>
          <a:lstStyle>
            <a:lvl1pPr marL="0" indent="0" algn="ctr">
              <a:buNone/>
              <a:defRPr sz="1600" b="1"/>
            </a:lvl1pPr>
          </a:lstStyle>
          <a:p>
            <a:pPr lvl="0"/>
            <a:r>
              <a:rPr lang="en-US"/>
              <a:t>3</a:t>
            </a:r>
          </a:p>
        </p:txBody>
      </p:sp>
      <p:sp>
        <p:nvSpPr>
          <p:cNvPr id="19" name="Text Placeholder 2">
            <a:extLst>
              <a:ext uri="{FF2B5EF4-FFF2-40B4-BE49-F238E27FC236}">
                <a16:creationId xmlns:a16="http://schemas.microsoft.com/office/drawing/2014/main" id="{956E06B2-C8F0-49CC-9108-19BEBF90A195}"/>
              </a:ext>
            </a:extLst>
          </p:cNvPr>
          <p:cNvSpPr>
            <a:spLocks noGrp="1"/>
          </p:cNvSpPr>
          <p:nvPr>
            <p:ph type="body" sz="quarter" idx="22" hasCustomPrompt="1"/>
          </p:nvPr>
        </p:nvSpPr>
        <p:spPr>
          <a:xfrm>
            <a:off x="360000" y="3843000"/>
            <a:ext cx="432000" cy="612000"/>
          </a:xfrm>
          <a:solidFill>
            <a:schemeClr val="tx2">
              <a:lumMod val="75000"/>
            </a:schemeClr>
          </a:solidFill>
        </p:spPr>
        <p:txBody>
          <a:bodyPr anchor="ctr">
            <a:noAutofit/>
          </a:bodyPr>
          <a:lstStyle>
            <a:lvl1pPr marL="0" indent="0" algn="ctr">
              <a:buNone/>
              <a:defRPr sz="1600" b="1"/>
            </a:lvl1pPr>
          </a:lstStyle>
          <a:p>
            <a:pPr lvl="0"/>
            <a:r>
              <a:rPr lang="en-US"/>
              <a:t>4</a:t>
            </a:r>
          </a:p>
        </p:txBody>
      </p:sp>
      <p:sp>
        <p:nvSpPr>
          <p:cNvPr id="20" name="Text Placeholder 2">
            <a:extLst>
              <a:ext uri="{FF2B5EF4-FFF2-40B4-BE49-F238E27FC236}">
                <a16:creationId xmlns:a16="http://schemas.microsoft.com/office/drawing/2014/main" id="{677FAC0A-E608-40F8-9AE2-80DD17D04BCC}"/>
              </a:ext>
            </a:extLst>
          </p:cNvPr>
          <p:cNvSpPr>
            <a:spLocks noGrp="1"/>
          </p:cNvSpPr>
          <p:nvPr>
            <p:ph type="body" sz="quarter" idx="23" hasCustomPrompt="1"/>
          </p:nvPr>
        </p:nvSpPr>
        <p:spPr>
          <a:xfrm>
            <a:off x="360000" y="4860000"/>
            <a:ext cx="432000" cy="612000"/>
          </a:xfrm>
          <a:solidFill>
            <a:schemeClr val="tx2">
              <a:lumMod val="50000"/>
            </a:schemeClr>
          </a:solidFill>
        </p:spPr>
        <p:txBody>
          <a:bodyPr anchor="ctr">
            <a:noAutofit/>
          </a:bodyPr>
          <a:lstStyle>
            <a:lvl1pPr marL="0" indent="0" algn="ctr">
              <a:buNone/>
              <a:defRPr sz="1600" b="1">
                <a:solidFill>
                  <a:srgbClr val="B7DEE8"/>
                </a:solidFill>
              </a:defRPr>
            </a:lvl1pPr>
          </a:lstStyle>
          <a:p>
            <a:pPr lvl="0"/>
            <a:r>
              <a:rPr lang="en-US"/>
              <a:t>5</a:t>
            </a:r>
          </a:p>
        </p:txBody>
      </p:sp>
      <p:sp>
        <p:nvSpPr>
          <p:cNvPr id="2" name="Text Placeholder 3">
            <a:extLst>
              <a:ext uri="{FF2B5EF4-FFF2-40B4-BE49-F238E27FC236}">
                <a16:creationId xmlns:a16="http://schemas.microsoft.com/office/drawing/2014/main" id="{38E3BDE1-50AD-641B-5728-20F2BE623195}"/>
              </a:ext>
            </a:extLst>
          </p:cNvPr>
          <p:cNvSpPr>
            <a:spLocks noGrp="1"/>
          </p:cNvSpPr>
          <p:nvPr>
            <p:ph type="body" sz="quarter" idx="12" hasCustomPrompt="1"/>
          </p:nvPr>
        </p:nvSpPr>
        <p:spPr>
          <a:xfrm>
            <a:off x="0" y="0"/>
            <a:ext cx="12192000" cy="468000"/>
          </a:xfrm>
          <a:solidFill>
            <a:srgbClr val="307F94"/>
          </a:solidFill>
        </p:spPr>
        <p:txBody>
          <a:bodyPr lIns="360000" anchor="ctr">
            <a:noAutofit/>
          </a:bodyPr>
          <a:lstStyle>
            <a:lvl1pPr marL="0" indent="0">
              <a:buNone/>
              <a:defRPr sz="1800" b="1">
                <a:solidFill>
                  <a:schemeClr val="bg1"/>
                </a:solidFill>
              </a:defRPr>
            </a:lvl1pPr>
          </a:lstStyle>
          <a:p>
            <a:pPr lvl="0"/>
            <a:r>
              <a:rPr lang="en-US"/>
              <a:t>Slide heading</a:t>
            </a:r>
            <a:endParaRPr lang="en-GB"/>
          </a:p>
        </p:txBody>
      </p:sp>
      <p:sp>
        <p:nvSpPr>
          <p:cNvPr id="4" name="Slide Number Placeholder 3">
            <a:extLst>
              <a:ext uri="{FF2B5EF4-FFF2-40B4-BE49-F238E27FC236}">
                <a16:creationId xmlns:a16="http://schemas.microsoft.com/office/drawing/2014/main" id="{E7AD999C-5571-2FC6-9869-941B517CF1E2}"/>
              </a:ext>
            </a:extLst>
          </p:cNvPr>
          <p:cNvSpPr txBox="1">
            <a:spLocks/>
          </p:cNvSpPr>
          <p:nvPr userDrawn="1"/>
        </p:nvSpPr>
        <p:spPr>
          <a:xfrm>
            <a:off x="11268000" y="-1"/>
            <a:ext cx="756000" cy="46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8272848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412CC1-A479-4B8C-8190-13D7A0FBB3F9}"/>
              </a:ext>
            </a:extLst>
          </p:cNvPr>
          <p:cNvSpPr/>
          <p:nvPr userDrawn="1"/>
        </p:nvSpPr>
        <p:spPr bwMode="auto">
          <a:xfrm>
            <a:off x="0" y="0"/>
            <a:ext cx="12192000" cy="6858000"/>
          </a:xfrm>
          <a:prstGeom prst="rect">
            <a:avLst/>
          </a:prstGeom>
          <a:solidFill>
            <a:schemeClr val="tx1"/>
          </a:solidFill>
          <a:ln w="9525">
            <a:noFill/>
            <a:round/>
            <a:headEnd/>
            <a:tailEnd/>
          </a:ln>
        </p:spPr>
        <p:txBody>
          <a:bodyPr/>
          <a:lstStyle/>
          <a:p>
            <a:pPr algn="ctr">
              <a:defRPr/>
            </a:pPr>
            <a:endParaRPr lang="en-GB" sz="1400" b="1">
              <a:solidFill>
                <a:prstClr val="black">
                  <a:lumMod val="65000"/>
                  <a:lumOff val="35000"/>
                </a:prstClr>
              </a:solidFill>
              <a:latin typeface="Calibri"/>
            </a:endParaRPr>
          </a:p>
        </p:txBody>
      </p:sp>
      <p:pic>
        <p:nvPicPr>
          <p:cNvPr id="4" name="Picture 2" descr="File:The Earth seen from Apollo 17.jpg">
            <a:hlinkClick r:id="rId2"/>
            <a:extLst>
              <a:ext uri="{FF2B5EF4-FFF2-40B4-BE49-F238E27FC236}">
                <a16:creationId xmlns:a16="http://schemas.microsoft.com/office/drawing/2014/main" id="{A931E426-891F-4C47-B1EF-5C8EAA3E36D6}"/>
              </a:ext>
            </a:extLst>
          </p:cNvPr>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1775520" y="1988840"/>
            <a:ext cx="3141848" cy="3140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10">
            <a:extLst>
              <a:ext uri="{FF2B5EF4-FFF2-40B4-BE49-F238E27FC236}">
                <a16:creationId xmlns:a16="http://schemas.microsoft.com/office/drawing/2014/main" id="{08DC40EA-5C5C-41FF-AE4B-8EEC77A3BEFF}"/>
              </a:ext>
            </a:extLst>
          </p:cNvPr>
          <p:cNvSpPr>
            <a:spLocks noChangeArrowheads="1"/>
          </p:cNvSpPr>
          <p:nvPr userDrawn="1"/>
        </p:nvSpPr>
        <p:spPr bwMode="auto">
          <a:xfrm>
            <a:off x="6916013" y="6202345"/>
            <a:ext cx="3868891" cy="505854"/>
          </a:xfrm>
          <a:prstGeom prst="rect">
            <a:avLst/>
          </a:prstGeom>
          <a:noFill/>
          <a:ln>
            <a:noFill/>
          </a:ln>
        </p:spPr>
        <p:txBody>
          <a:bodyPr wrap="none" anchor="ctr"/>
          <a:lstStyle>
            <a:lvl1pPr>
              <a:defRPr i="1">
                <a:solidFill>
                  <a:schemeClr val="tx1"/>
                </a:solidFill>
                <a:latin typeface="Arial" panose="020B0604020202020204" pitchFamily="34" charset="0"/>
                <a:cs typeface="Arial" panose="020B0604020202020204" pitchFamily="34" charset="0"/>
              </a:defRPr>
            </a:lvl1pPr>
            <a:lvl2pPr marL="742950" indent="-285750">
              <a:defRPr i="1">
                <a:solidFill>
                  <a:schemeClr val="tx1"/>
                </a:solidFill>
                <a:latin typeface="Arial" panose="020B0604020202020204" pitchFamily="34" charset="0"/>
                <a:cs typeface="Arial" panose="020B0604020202020204" pitchFamily="34" charset="0"/>
              </a:defRPr>
            </a:lvl2pPr>
            <a:lvl3pPr marL="1143000" indent="-228600">
              <a:defRPr i="1">
                <a:solidFill>
                  <a:schemeClr val="tx1"/>
                </a:solidFill>
                <a:latin typeface="Arial" panose="020B0604020202020204" pitchFamily="34" charset="0"/>
                <a:cs typeface="Arial" panose="020B0604020202020204" pitchFamily="34" charset="0"/>
              </a:defRPr>
            </a:lvl3pPr>
            <a:lvl4pPr marL="1600200" indent="-228600">
              <a:defRPr i="1">
                <a:solidFill>
                  <a:schemeClr val="tx1"/>
                </a:solidFill>
                <a:latin typeface="Arial" panose="020B0604020202020204" pitchFamily="34" charset="0"/>
                <a:cs typeface="Arial" panose="020B0604020202020204" pitchFamily="34" charset="0"/>
              </a:defRPr>
            </a:lvl4pPr>
            <a:lvl5pPr marL="2057400" indent="-228600">
              <a:defRPr i="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cs typeface="Arial" panose="020B0604020202020204" pitchFamily="34" charset="0"/>
              </a:defRPr>
            </a:lvl9pPr>
          </a:lstStyle>
          <a:p>
            <a:pPr>
              <a:defRPr/>
            </a:pPr>
            <a:r>
              <a:rPr lang="en-US" altLang="en-US" sz="1400" b="0" i="0">
                <a:solidFill>
                  <a:schemeClr val="bg1"/>
                </a:solidFill>
                <a:latin typeface="Century Gothic" panose="020B0502020202020204" pitchFamily="34" charset="0"/>
                <a:hlinkClick r:id="rId4">
                  <a:extLst>
                    <a:ext uri="{A12FA001-AC4F-418D-AE19-62706E023703}">
                      <ahyp:hlinkClr xmlns:ahyp="http://schemas.microsoft.com/office/drawing/2018/hyperlinkcolor" xmlns="" val="tx"/>
                    </a:ext>
                  </a:extLst>
                </a:hlinkClick>
              </a:rPr>
              <a:t>www.bluemarbleresearch.co.uk</a:t>
            </a:r>
            <a:endParaRPr lang="en-US" altLang="en-US" sz="1400" b="0" i="0">
              <a:solidFill>
                <a:schemeClr val="bg1"/>
              </a:solidFill>
              <a:latin typeface="Century Gothic" panose="020B0502020202020204" pitchFamily="34" charset="0"/>
            </a:endParaRPr>
          </a:p>
        </p:txBody>
      </p:sp>
      <p:pic>
        <p:nvPicPr>
          <p:cNvPr id="7" name="Picture 8" descr="Contact">
            <a:extLst>
              <a:ext uri="{FF2B5EF4-FFF2-40B4-BE49-F238E27FC236}">
                <a16:creationId xmlns:a16="http://schemas.microsoft.com/office/drawing/2014/main" id="{317163C0-FE42-4855-B942-44A8F3E0576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705225" y="6021555"/>
            <a:ext cx="1279460" cy="6866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 company name&#10;&#10;Description automatically generated">
            <a:extLst>
              <a:ext uri="{FF2B5EF4-FFF2-40B4-BE49-F238E27FC236}">
                <a16:creationId xmlns:a16="http://schemas.microsoft.com/office/drawing/2014/main" id="{FE61D33C-EC87-4CCA-94C3-90C08976F5C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90304" y="2143044"/>
            <a:ext cx="5234855" cy="2723841"/>
          </a:xfrm>
          <a:prstGeom prst="rect">
            <a:avLst/>
          </a:prstGeom>
        </p:spPr>
      </p:pic>
      <p:sp>
        <p:nvSpPr>
          <p:cNvPr id="9" name="Text Placeholder 8">
            <a:extLst>
              <a:ext uri="{FF2B5EF4-FFF2-40B4-BE49-F238E27FC236}">
                <a16:creationId xmlns:a16="http://schemas.microsoft.com/office/drawing/2014/main" id="{00E9165A-C0B6-4255-B9F6-DA08654B98E9}"/>
              </a:ext>
            </a:extLst>
          </p:cNvPr>
          <p:cNvSpPr>
            <a:spLocks noGrp="1"/>
          </p:cNvSpPr>
          <p:nvPr>
            <p:ph type="body" sz="quarter" idx="10" hasCustomPrompt="1"/>
          </p:nvPr>
        </p:nvSpPr>
        <p:spPr>
          <a:xfrm>
            <a:off x="6916738" y="4408488"/>
            <a:ext cx="4832350" cy="1130300"/>
          </a:xfrm>
        </p:spPr>
        <p:txBody>
          <a:bodyPr>
            <a:noAutofit/>
          </a:bodyPr>
          <a:lstStyle>
            <a:lvl1pPr marL="0" indent="0">
              <a:buNone/>
              <a:defRPr sz="1400" b="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For further information:</a:t>
            </a:r>
          </a:p>
          <a:p>
            <a:pPr lvl="0"/>
            <a:r>
              <a:rPr lang="en-US"/>
              <a:t>Author name (author@bluemarbleresearch.co.uk)</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Author name (author@bluemarbleresearch.co.uk)</a:t>
            </a:r>
          </a:p>
        </p:txBody>
      </p:sp>
    </p:spTree>
    <p:extLst>
      <p:ext uri="{BB962C8B-B14F-4D97-AF65-F5344CB8AC3E}">
        <p14:creationId xmlns:p14="http://schemas.microsoft.com/office/powerpoint/2010/main" val="1630821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p:nvSpPr>
        <p:spPr>
          <a:xfrm>
            <a:off x="0" y="1740664"/>
            <a:ext cx="12192000" cy="5117335"/>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TITLE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3146425" cy="828675"/>
          </a:xfr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Date</a:t>
            </a:r>
          </a:p>
          <a:p>
            <a:pPr lvl="0"/>
            <a:r>
              <a:rPr lang="en-GB"/>
              <a:t>Document Name</a:t>
            </a:r>
            <a:endParaRPr lang="en-US"/>
          </a:p>
        </p:txBody>
      </p:sp>
      <p:pic>
        <p:nvPicPr>
          <p:cNvPr id="8" name="Picture 7" descr="connect graphics@2x copy 9.png">
            <a:extLst>
              <a:ext uri="{FF2B5EF4-FFF2-40B4-BE49-F238E27FC236}">
                <a16:creationId xmlns:a16="http://schemas.microsoft.com/office/drawing/2014/main" id="{1E36F3E7-2B55-D74A-990E-67406C565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7447" y="0"/>
            <a:ext cx="6834554" cy="6852306"/>
          </a:xfrm>
          <a:prstGeom prst="rect">
            <a:avLst/>
          </a:prstGeom>
        </p:spPr>
      </p:pic>
    </p:spTree>
    <p:extLst>
      <p:ext uri="{BB962C8B-B14F-4D97-AF65-F5344CB8AC3E}">
        <p14:creationId xmlns:p14="http://schemas.microsoft.com/office/powerpoint/2010/main" val="3347982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p:nvSpPr>
        <p:spPr>
          <a:xfrm>
            <a:off x="0" y="0"/>
            <a:ext cx="12192000" cy="6857999"/>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p:nvPicPr>
        <p:blipFill>
          <a:blip r:embed="rId2"/>
          <a:stretch>
            <a:fillRect/>
          </a:stretch>
        </p:blipFill>
        <p:spPr>
          <a:xfrm>
            <a:off x="3150947" y="1512630"/>
            <a:ext cx="5647465" cy="1254196"/>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p:nvCxnSpPr>
        <p:spPr>
          <a:xfrm>
            <a:off x="5343635" y="441828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1473496" y="3279577"/>
            <a:ext cx="9036423" cy="977900"/>
          </a:xfrm>
        </p:spPr>
        <p:txBody>
          <a:bodyPr>
            <a:normAutofit/>
          </a:bodyPr>
          <a:lstStyle>
            <a:lvl1pPr marL="0" indent="0" algn="ctr">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TITLE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4418494" y="4770228"/>
            <a:ext cx="3146425" cy="828675"/>
          </a:xfrm>
        </p:spPr>
        <p:txBody>
          <a:bodyPr>
            <a:normAutofit/>
          </a:bodyPr>
          <a:lstStyle>
            <a:lvl1pPr marL="0" indent="0" algn="ctr">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Date</a:t>
            </a:r>
          </a:p>
          <a:p>
            <a:pPr lvl="0"/>
            <a:r>
              <a:rPr lang="en-GB"/>
              <a:t>Document Name</a:t>
            </a:r>
            <a:endParaRPr lang="en-US"/>
          </a:p>
        </p:txBody>
      </p:sp>
    </p:spTree>
    <p:extLst>
      <p:ext uri="{BB962C8B-B14F-4D97-AF65-F5344CB8AC3E}">
        <p14:creationId xmlns:p14="http://schemas.microsoft.com/office/powerpoint/2010/main" val="334986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5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p:nvSpPr>
        <p:spPr>
          <a:xfrm>
            <a:off x="0" y="1740664"/>
            <a:ext cx="12192000" cy="5117335"/>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pic>
        <p:nvPicPr>
          <p:cNvPr id="4" name="Picture 3">
            <a:extLst>
              <a:ext uri="{FF2B5EF4-FFF2-40B4-BE49-F238E27FC236}">
                <a16:creationId xmlns:a16="http://schemas.microsoft.com/office/drawing/2014/main" id="{D5139139-B6CD-8B4A-8AD1-654F822CD53F}"/>
              </a:ext>
            </a:extLst>
          </p:cNvPr>
          <p:cNvPicPr>
            <a:picLocks noChangeAspect="1"/>
          </p:cNvPicPr>
          <p:nvPr/>
        </p:nvPicPr>
        <p:blipFill>
          <a:blip r:embed="rId2"/>
          <a:stretch>
            <a:fillRect/>
          </a:stretch>
        </p:blipFill>
        <p:spPr>
          <a:xfrm>
            <a:off x="708264" y="2224223"/>
            <a:ext cx="4403564" cy="977949"/>
          </a:xfrm>
          <a:prstGeom prst="rect">
            <a:avLst/>
          </a:prstGeom>
        </p:spPr>
      </p:pic>
      <p:cxnSp>
        <p:nvCxnSpPr>
          <p:cNvPr id="10" name="Straight Connector 9">
            <a:extLst>
              <a:ext uri="{FF2B5EF4-FFF2-40B4-BE49-F238E27FC236}">
                <a16:creationId xmlns:a16="http://schemas.microsoft.com/office/drawing/2014/main" id="{63C83E83-6802-A54A-AFE4-6D7BB7E78FED}"/>
              </a:ext>
            </a:extLst>
          </p:cNvPr>
          <p:cNvCxnSpPr>
            <a:cxnSpLocks/>
          </p:cNvCxnSpPr>
          <p:nvPr/>
        </p:nvCxnSpPr>
        <p:spPr>
          <a:xfrm>
            <a:off x="707457" y="469983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3" name="Text Placeholder 2">
            <a:extLst>
              <a:ext uri="{FF2B5EF4-FFF2-40B4-BE49-F238E27FC236}">
                <a16:creationId xmlns:a16="http://schemas.microsoft.com/office/drawing/2014/main" id="{6E2CAC3C-0FC1-C445-ADBE-1F52B32BA7D2}"/>
              </a:ext>
            </a:extLst>
          </p:cNvPr>
          <p:cNvSpPr>
            <a:spLocks noGrp="1"/>
          </p:cNvSpPr>
          <p:nvPr>
            <p:ph type="body" sz="quarter" idx="10" hasCustomPrompt="1"/>
          </p:nvPr>
        </p:nvSpPr>
        <p:spPr>
          <a:xfrm>
            <a:off x="707457" y="3475100"/>
            <a:ext cx="9036423" cy="977900"/>
          </a:xfrm>
        </p:spPr>
        <p:txBody>
          <a:bodyPr>
            <a:normAutofit/>
          </a:bodyPr>
          <a:lstStyle>
            <a:lvl1pPr marL="0" indent="0" algn="l">
              <a:buNone/>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TITLE</a:t>
            </a:r>
            <a:endParaRPr lang="en-US"/>
          </a:p>
        </p:txBody>
      </p:sp>
      <p:sp>
        <p:nvSpPr>
          <p:cNvPr id="16" name="Text Placeholder 15">
            <a:extLst>
              <a:ext uri="{FF2B5EF4-FFF2-40B4-BE49-F238E27FC236}">
                <a16:creationId xmlns:a16="http://schemas.microsoft.com/office/drawing/2014/main" id="{3391162A-0F8B-DF4F-8E73-2B1E1E006A70}"/>
              </a:ext>
            </a:extLst>
          </p:cNvPr>
          <p:cNvSpPr>
            <a:spLocks noGrp="1"/>
          </p:cNvSpPr>
          <p:nvPr>
            <p:ph type="body" sz="quarter" idx="11" hasCustomPrompt="1"/>
          </p:nvPr>
        </p:nvSpPr>
        <p:spPr>
          <a:xfrm>
            <a:off x="707457" y="5117746"/>
            <a:ext cx="3146425" cy="828675"/>
          </a:xfrm>
        </p:spPr>
        <p:txBody>
          <a:bodyPr>
            <a:normAutofit/>
          </a:bodyPr>
          <a:lstStyle>
            <a:lvl1pPr marL="0" indent="0" algn="l">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Date</a:t>
            </a:r>
          </a:p>
          <a:p>
            <a:pPr lvl="0"/>
            <a:r>
              <a:rPr lang="en-GB"/>
              <a:t>Document Name</a:t>
            </a:r>
            <a:endParaRPr lang="en-US"/>
          </a:p>
        </p:txBody>
      </p:sp>
    </p:spTree>
    <p:extLst>
      <p:ext uri="{BB962C8B-B14F-4D97-AF65-F5344CB8AC3E}">
        <p14:creationId xmlns:p14="http://schemas.microsoft.com/office/powerpoint/2010/main" val="19267601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p:nvSpPr>
        <p:spPr>
          <a:xfrm>
            <a:off x="0" y="1828800"/>
            <a:ext cx="12192000" cy="5029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p:nvCxnSpPr>
        <p:spPr>
          <a:xfrm>
            <a:off x="798810" y="4798982"/>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9" name="Picture 8" descr="connect graphics@2x copy 9.png">
            <a:extLst>
              <a:ext uri="{FF2B5EF4-FFF2-40B4-BE49-F238E27FC236}">
                <a16:creationId xmlns:a16="http://schemas.microsoft.com/office/drawing/2014/main" id="{B7F6DBD8-3CBC-D242-8AA1-5B21D2D344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0"/>
            <a:ext cx="6093027" cy="6108853"/>
          </a:xfrm>
          <a:prstGeom prst="rect">
            <a:avLst/>
          </a:prstGeom>
        </p:spPr>
      </p:pic>
      <p:sp>
        <p:nvSpPr>
          <p:cNvPr id="11" name="Text Placeholder 2">
            <a:extLst>
              <a:ext uri="{FF2B5EF4-FFF2-40B4-BE49-F238E27FC236}">
                <a16:creationId xmlns:a16="http://schemas.microsoft.com/office/drawing/2014/main" id="{465156F7-F85E-DE4F-AA03-EA6ED93E2C2D}"/>
              </a:ext>
            </a:extLst>
          </p:cNvPr>
          <p:cNvSpPr>
            <a:spLocks noGrp="1"/>
          </p:cNvSpPr>
          <p:nvPr>
            <p:ph type="body" sz="quarter" idx="10" hasCustomPrompt="1"/>
          </p:nvPr>
        </p:nvSpPr>
        <p:spPr>
          <a:xfrm>
            <a:off x="795593" y="3688876"/>
            <a:ext cx="9036423" cy="977900"/>
          </a:xfrm>
        </p:spPr>
        <p:txBody>
          <a:bodyPr>
            <a:normAutofit/>
          </a:bodyPr>
          <a:lstStyle>
            <a:lvl1pPr marL="0" indent="0" algn="l">
              <a:buNone/>
              <a:defRPr sz="4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TITLE</a:t>
            </a:r>
            <a:endParaRPr lang="en-US"/>
          </a:p>
        </p:txBody>
      </p:sp>
      <p:sp>
        <p:nvSpPr>
          <p:cNvPr id="12" name="Text Placeholder 15">
            <a:extLst>
              <a:ext uri="{FF2B5EF4-FFF2-40B4-BE49-F238E27FC236}">
                <a16:creationId xmlns:a16="http://schemas.microsoft.com/office/drawing/2014/main" id="{6D021A5F-8B6F-3C47-8ABD-A0BCB266056A}"/>
              </a:ext>
            </a:extLst>
          </p:cNvPr>
          <p:cNvSpPr>
            <a:spLocks noGrp="1"/>
          </p:cNvSpPr>
          <p:nvPr>
            <p:ph type="body" sz="quarter" idx="11" hasCustomPrompt="1"/>
          </p:nvPr>
        </p:nvSpPr>
        <p:spPr>
          <a:xfrm>
            <a:off x="795593" y="5016820"/>
            <a:ext cx="3146425" cy="828675"/>
          </a:xfrm>
        </p:spPr>
        <p:txBody>
          <a:bodyPr>
            <a:normAutofit/>
          </a:bodyPr>
          <a:lstStyle>
            <a:lvl1pPr marL="0" indent="0" algn="l">
              <a:buNone/>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Date</a:t>
            </a:r>
          </a:p>
          <a:p>
            <a:pPr lvl="0"/>
            <a:r>
              <a:rPr lang="en-GB"/>
              <a:t>Document Name</a:t>
            </a:r>
            <a:endParaRPr lang="en-US"/>
          </a:p>
        </p:txBody>
      </p:sp>
      <p:pic>
        <p:nvPicPr>
          <p:cNvPr id="13" name="Picture 12">
            <a:extLst>
              <a:ext uri="{FF2B5EF4-FFF2-40B4-BE49-F238E27FC236}">
                <a16:creationId xmlns:a16="http://schemas.microsoft.com/office/drawing/2014/main" id="{161F5D00-9D25-7E47-AA3F-4C049CD4A403}"/>
              </a:ext>
            </a:extLst>
          </p:cNvPr>
          <p:cNvPicPr>
            <a:picLocks noChangeAspect="1"/>
          </p:cNvPicPr>
          <p:nvPr/>
        </p:nvPicPr>
        <p:blipFill>
          <a:blip r:embed="rId3"/>
          <a:srcRect/>
          <a:stretch/>
        </p:blipFill>
        <p:spPr>
          <a:xfrm>
            <a:off x="795593" y="2417731"/>
            <a:ext cx="4403352" cy="977901"/>
          </a:xfrm>
          <a:prstGeom prst="rect">
            <a:avLst/>
          </a:prstGeom>
        </p:spPr>
      </p:pic>
    </p:spTree>
    <p:extLst>
      <p:ext uri="{BB962C8B-B14F-4D97-AF65-F5344CB8AC3E}">
        <p14:creationId xmlns:p14="http://schemas.microsoft.com/office/powerpoint/2010/main" val="507853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descr="Logo, company name&#10;&#10;Description automatically generated">
            <a:extLst>
              <a:ext uri="{FF2B5EF4-FFF2-40B4-BE49-F238E27FC236}">
                <a16:creationId xmlns:a16="http://schemas.microsoft.com/office/drawing/2014/main" id="{A817476A-2F9F-4B4F-AD81-2120D3FCEF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6866" y="50703"/>
            <a:ext cx="2527904" cy="1315339"/>
          </a:xfrm>
          <a:prstGeom prst="rect">
            <a:avLst/>
          </a:prstGeom>
        </p:spPr>
      </p:pic>
      <p:sp>
        <p:nvSpPr>
          <p:cNvPr id="3" name="Rectangle 2">
            <a:extLst>
              <a:ext uri="{FF2B5EF4-FFF2-40B4-BE49-F238E27FC236}">
                <a16:creationId xmlns:a16="http://schemas.microsoft.com/office/drawing/2014/main" id="{B9B89EA7-D3E7-457D-926B-CF5938BB4333}"/>
              </a:ext>
            </a:extLst>
          </p:cNvPr>
          <p:cNvSpPr/>
          <p:nvPr userDrawn="1"/>
        </p:nvSpPr>
        <p:spPr>
          <a:xfrm>
            <a:off x="0" y="1314265"/>
            <a:ext cx="12192000" cy="5543735"/>
          </a:xfrm>
          <a:prstGeom prst="rect">
            <a:avLst/>
          </a:prstGeom>
          <a:solidFill>
            <a:srgbClr val="314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Placeholder 10">
            <a:extLst>
              <a:ext uri="{FF2B5EF4-FFF2-40B4-BE49-F238E27FC236}">
                <a16:creationId xmlns:a16="http://schemas.microsoft.com/office/drawing/2014/main" id="{81B38334-2199-4894-86B6-3708EA720395}"/>
              </a:ext>
            </a:extLst>
          </p:cNvPr>
          <p:cNvSpPr>
            <a:spLocks noGrp="1"/>
          </p:cNvSpPr>
          <p:nvPr>
            <p:ph type="body" sz="quarter" idx="14" hasCustomPrompt="1"/>
          </p:nvPr>
        </p:nvSpPr>
        <p:spPr>
          <a:xfrm>
            <a:off x="9108000" y="6408000"/>
            <a:ext cx="2808000" cy="252000"/>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
        <p:nvSpPr>
          <p:cNvPr id="13" name="Text Placeholder 3">
            <a:extLst>
              <a:ext uri="{FF2B5EF4-FFF2-40B4-BE49-F238E27FC236}">
                <a16:creationId xmlns:a16="http://schemas.microsoft.com/office/drawing/2014/main" id="{48154E07-54A2-4B0E-B170-A92166099700}"/>
              </a:ext>
            </a:extLst>
          </p:cNvPr>
          <p:cNvSpPr>
            <a:spLocks noGrp="1"/>
          </p:cNvSpPr>
          <p:nvPr>
            <p:ph type="body" sz="quarter" idx="10" hasCustomPrompt="1"/>
          </p:nvPr>
        </p:nvSpPr>
        <p:spPr>
          <a:xfrm>
            <a:off x="0" y="1313770"/>
            <a:ext cx="12192000" cy="432000"/>
          </a:xfrm>
          <a:noFill/>
        </p:spPr>
        <p:txBody>
          <a:bodyPr lIns="360000" anchor="ctr">
            <a:noAutofit/>
          </a:bodyPr>
          <a:lstStyle>
            <a:lvl1pPr marL="0" indent="0">
              <a:buNone/>
              <a:defRPr sz="2800" b="1">
                <a:solidFill>
                  <a:schemeClr val="bg1"/>
                </a:solidFill>
              </a:defRPr>
            </a:lvl1pPr>
          </a:lstStyle>
          <a:p>
            <a:pPr lvl="0"/>
            <a:r>
              <a:rPr lang="en-US"/>
              <a:t>Title</a:t>
            </a:r>
          </a:p>
        </p:txBody>
      </p:sp>
      <p:sp>
        <p:nvSpPr>
          <p:cNvPr id="15" name="Text Placeholder 3">
            <a:extLst>
              <a:ext uri="{FF2B5EF4-FFF2-40B4-BE49-F238E27FC236}">
                <a16:creationId xmlns:a16="http://schemas.microsoft.com/office/drawing/2014/main" id="{37F41CA5-D867-4A41-9F8E-28FBB9311BA7}"/>
              </a:ext>
            </a:extLst>
          </p:cNvPr>
          <p:cNvSpPr>
            <a:spLocks noGrp="1"/>
          </p:cNvSpPr>
          <p:nvPr>
            <p:ph type="body" sz="quarter" idx="16" hasCustomPrompt="1"/>
          </p:nvPr>
        </p:nvSpPr>
        <p:spPr>
          <a:xfrm>
            <a:off x="0" y="1836000"/>
            <a:ext cx="12192000" cy="432000"/>
          </a:xfrm>
          <a:noFill/>
        </p:spPr>
        <p:txBody>
          <a:bodyPr lIns="360000" anchor="ctr">
            <a:noAutofit/>
          </a:bodyPr>
          <a:lstStyle>
            <a:lvl1pPr marL="0" indent="0">
              <a:buNone/>
              <a:defRPr sz="2400" b="0">
                <a:solidFill>
                  <a:schemeClr val="bg1"/>
                </a:solidFill>
              </a:defRPr>
            </a:lvl1pPr>
          </a:lstStyle>
          <a:p>
            <a:pPr lvl="0"/>
            <a:r>
              <a:rPr lang="en-US"/>
              <a:t>Subtitle</a:t>
            </a:r>
          </a:p>
        </p:txBody>
      </p:sp>
      <p:sp>
        <p:nvSpPr>
          <p:cNvPr id="16" name="Text Placeholder 3">
            <a:extLst>
              <a:ext uri="{FF2B5EF4-FFF2-40B4-BE49-F238E27FC236}">
                <a16:creationId xmlns:a16="http://schemas.microsoft.com/office/drawing/2014/main" id="{5CA08A8A-9788-4180-A394-63BB2C4264DB}"/>
              </a:ext>
            </a:extLst>
          </p:cNvPr>
          <p:cNvSpPr>
            <a:spLocks noGrp="1"/>
          </p:cNvSpPr>
          <p:nvPr>
            <p:ph type="body" sz="quarter" idx="17" hasCustomPrompt="1"/>
          </p:nvPr>
        </p:nvSpPr>
        <p:spPr>
          <a:xfrm>
            <a:off x="0" y="2376000"/>
            <a:ext cx="12192000" cy="432000"/>
          </a:xfrm>
          <a:noFill/>
        </p:spPr>
        <p:txBody>
          <a:bodyPr lIns="360000" anchor="ctr">
            <a:noAutofit/>
          </a:bodyPr>
          <a:lstStyle>
            <a:lvl1pPr marL="0" indent="0">
              <a:buNone/>
              <a:defRPr sz="1800" b="0">
                <a:solidFill>
                  <a:schemeClr val="bg1"/>
                </a:solidFill>
              </a:defRPr>
            </a:lvl1pPr>
          </a:lstStyle>
          <a:p>
            <a:pPr lvl="0"/>
            <a:r>
              <a:rPr lang="en-US"/>
              <a:t>Date</a:t>
            </a:r>
          </a:p>
        </p:txBody>
      </p:sp>
    </p:spTree>
    <p:extLst>
      <p:ext uri="{BB962C8B-B14F-4D97-AF65-F5344CB8AC3E}">
        <p14:creationId xmlns:p14="http://schemas.microsoft.com/office/powerpoint/2010/main" val="8989132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Title Slide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39B2DA-34A2-CC43-8A97-4F771BEBA501}"/>
              </a:ext>
            </a:extLst>
          </p:cNvPr>
          <p:cNvSpPr/>
          <p:nvPr/>
        </p:nvSpPr>
        <p:spPr>
          <a:xfrm>
            <a:off x="0" y="1828800"/>
            <a:ext cx="12192000" cy="5029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cxnSp>
        <p:nvCxnSpPr>
          <p:cNvPr id="10" name="Straight Connector 9">
            <a:extLst>
              <a:ext uri="{FF2B5EF4-FFF2-40B4-BE49-F238E27FC236}">
                <a16:creationId xmlns:a16="http://schemas.microsoft.com/office/drawing/2014/main" id="{63C83E83-6802-A54A-AFE4-6D7BB7E78FED}"/>
              </a:ext>
            </a:extLst>
          </p:cNvPr>
          <p:cNvCxnSpPr>
            <a:cxnSpLocks/>
          </p:cNvCxnSpPr>
          <p:nvPr/>
        </p:nvCxnSpPr>
        <p:spPr>
          <a:xfrm>
            <a:off x="798810" y="4798982"/>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1" name="Text Placeholder 2">
            <a:extLst>
              <a:ext uri="{FF2B5EF4-FFF2-40B4-BE49-F238E27FC236}">
                <a16:creationId xmlns:a16="http://schemas.microsoft.com/office/drawing/2014/main" id="{465156F7-F85E-DE4F-AA03-EA6ED93E2C2D}"/>
              </a:ext>
            </a:extLst>
          </p:cNvPr>
          <p:cNvSpPr>
            <a:spLocks noGrp="1"/>
          </p:cNvSpPr>
          <p:nvPr>
            <p:ph type="body" sz="quarter" idx="10" hasCustomPrompt="1"/>
          </p:nvPr>
        </p:nvSpPr>
        <p:spPr>
          <a:xfrm>
            <a:off x="795593" y="3688876"/>
            <a:ext cx="9036423" cy="977900"/>
          </a:xfrm>
        </p:spPr>
        <p:txBody>
          <a:bodyPr>
            <a:normAutofit/>
          </a:bodyPr>
          <a:lstStyle>
            <a:lvl1pPr marL="0" indent="0" algn="l">
              <a:buNone/>
              <a:defRPr sz="4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TITLE</a:t>
            </a:r>
            <a:endParaRPr lang="en-US"/>
          </a:p>
        </p:txBody>
      </p:sp>
      <p:sp>
        <p:nvSpPr>
          <p:cNvPr id="12" name="Text Placeholder 15">
            <a:extLst>
              <a:ext uri="{FF2B5EF4-FFF2-40B4-BE49-F238E27FC236}">
                <a16:creationId xmlns:a16="http://schemas.microsoft.com/office/drawing/2014/main" id="{6D021A5F-8B6F-3C47-8ABD-A0BCB266056A}"/>
              </a:ext>
            </a:extLst>
          </p:cNvPr>
          <p:cNvSpPr>
            <a:spLocks noGrp="1"/>
          </p:cNvSpPr>
          <p:nvPr>
            <p:ph type="body" sz="quarter" idx="11" hasCustomPrompt="1"/>
          </p:nvPr>
        </p:nvSpPr>
        <p:spPr>
          <a:xfrm>
            <a:off x="795593" y="5016820"/>
            <a:ext cx="3146425" cy="828675"/>
          </a:xfrm>
        </p:spPr>
        <p:txBody>
          <a:bodyPr>
            <a:normAutofit/>
          </a:bodyPr>
          <a:lstStyle>
            <a:lvl1pPr marL="0" indent="0" algn="l">
              <a:buNone/>
              <a:defRPr sz="2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Date</a:t>
            </a:r>
          </a:p>
          <a:p>
            <a:pPr lvl="0"/>
            <a:r>
              <a:rPr lang="en-GB"/>
              <a:t>Document Name</a:t>
            </a:r>
            <a:endParaRPr lang="en-US"/>
          </a:p>
        </p:txBody>
      </p:sp>
      <p:pic>
        <p:nvPicPr>
          <p:cNvPr id="13" name="Picture 12">
            <a:extLst>
              <a:ext uri="{FF2B5EF4-FFF2-40B4-BE49-F238E27FC236}">
                <a16:creationId xmlns:a16="http://schemas.microsoft.com/office/drawing/2014/main" id="{161F5D00-9D25-7E47-AA3F-4C049CD4A403}"/>
              </a:ext>
            </a:extLst>
          </p:cNvPr>
          <p:cNvPicPr>
            <a:picLocks noChangeAspect="1"/>
          </p:cNvPicPr>
          <p:nvPr/>
        </p:nvPicPr>
        <p:blipFill>
          <a:blip r:embed="rId2"/>
          <a:srcRect/>
          <a:stretch/>
        </p:blipFill>
        <p:spPr>
          <a:xfrm>
            <a:off x="795593" y="2417731"/>
            <a:ext cx="4403352" cy="977901"/>
          </a:xfrm>
          <a:prstGeom prst="rect">
            <a:avLst/>
          </a:prstGeom>
        </p:spPr>
      </p:pic>
    </p:spTree>
    <p:extLst>
      <p:ext uri="{BB962C8B-B14F-4D97-AF65-F5344CB8AC3E}">
        <p14:creationId xmlns:p14="http://schemas.microsoft.com/office/powerpoint/2010/main" val="24468749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slide 1">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ADE3375-4D1E-3F47-A539-B56FF1950EE9}"/>
              </a:ext>
            </a:extLst>
          </p:cNvPr>
          <p:cNvSpPr/>
          <p:nvPr/>
        </p:nvSpPr>
        <p:spPr>
          <a:xfrm>
            <a:off x="-1" y="0"/>
            <a:ext cx="12192000" cy="6858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Text Placeholder 4">
            <a:extLst>
              <a:ext uri="{FF2B5EF4-FFF2-40B4-BE49-F238E27FC236}">
                <a16:creationId xmlns:a16="http://schemas.microsoft.com/office/drawing/2014/main" id="{4DEEA03C-0954-3A49-A452-6B15446AC934}"/>
              </a:ext>
            </a:extLst>
          </p:cNvPr>
          <p:cNvSpPr>
            <a:spLocks noGrp="1"/>
          </p:cNvSpPr>
          <p:nvPr>
            <p:ph type="body" sz="quarter" idx="10"/>
          </p:nvPr>
        </p:nvSpPr>
        <p:spPr>
          <a:xfrm>
            <a:off x="2675883" y="1997569"/>
            <a:ext cx="6840233" cy="1622856"/>
          </a:xfr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8" name="Text Placeholder 4">
            <a:extLst>
              <a:ext uri="{FF2B5EF4-FFF2-40B4-BE49-F238E27FC236}">
                <a16:creationId xmlns:a16="http://schemas.microsoft.com/office/drawing/2014/main" id="{0ACEDB60-0CE1-FB4E-ACA8-B23969DC4DAD}"/>
              </a:ext>
            </a:extLst>
          </p:cNvPr>
          <p:cNvSpPr>
            <a:spLocks noGrp="1"/>
          </p:cNvSpPr>
          <p:nvPr>
            <p:ph type="body" sz="quarter" idx="11"/>
          </p:nvPr>
        </p:nvSpPr>
        <p:spPr>
          <a:xfrm>
            <a:off x="1666483" y="4097712"/>
            <a:ext cx="7849633" cy="1723221"/>
          </a:xfr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5F593646-0D6A-7D43-B06D-E14F66C4A39F}"/>
              </a:ext>
            </a:extLst>
          </p:cNvPr>
          <p:cNvCxnSpPr/>
          <p:nvPr/>
        </p:nvCxnSpPr>
        <p:spPr>
          <a:xfrm>
            <a:off x="1631949" y="373425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4" name="Text Placeholder 17">
            <a:extLst>
              <a:ext uri="{FF2B5EF4-FFF2-40B4-BE49-F238E27FC236}">
                <a16:creationId xmlns:a16="http://schemas.microsoft.com/office/drawing/2014/main" id="{E163EBEA-1241-B94F-8F34-6336A50F48C3}"/>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7" name="Picture 16" descr="connect graphics@2x copy 9.png">
            <a:extLst>
              <a:ext uri="{FF2B5EF4-FFF2-40B4-BE49-F238E27FC236}">
                <a16:creationId xmlns:a16="http://schemas.microsoft.com/office/drawing/2014/main" id="{C8607FD4-06F7-184E-A828-B730545E0D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0" name="Slide Number Placeholder 2">
            <a:extLst>
              <a:ext uri="{FF2B5EF4-FFF2-40B4-BE49-F238E27FC236}">
                <a16:creationId xmlns:a16="http://schemas.microsoft.com/office/drawing/2014/main" id="{5C6A3F29-B0A3-B54C-8E6F-73E1FE4D11BC}"/>
              </a:ext>
            </a:extLst>
          </p:cNvPr>
          <p:cNvSpPr txBox="1">
            <a:spLocks/>
          </p:cNvSpPr>
          <p:nvPr/>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2122918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slid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2413617-F9E0-9347-9C66-29A590E39EB4}"/>
              </a:ext>
            </a:extLst>
          </p:cNvPr>
          <p:cNvSpPr/>
          <p:nvPr/>
        </p:nvSpPr>
        <p:spPr>
          <a:xfrm>
            <a:off x="0" y="0"/>
            <a:ext cx="12192000" cy="6858000"/>
          </a:xfrm>
          <a:prstGeom prst="rect">
            <a:avLst/>
          </a:prstGeom>
          <a:solidFill>
            <a:srgbClr val="99C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 Placeholder 4">
            <a:extLst>
              <a:ext uri="{FF2B5EF4-FFF2-40B4-BE49-F238E27FC236}">
                <a16:creationId xmlns:a16="http://schemas.microsoft.com/office/drawing/2014/main" id="{B8F2DCE3-266B-9546-864A-9D48392E2AE6}"/>
              </a:ext>
            </a:extLst>
          </p:cNvPr>
          <p:cNvSpPr>
            <a:spLocks noGrp="1"/>
          </p:cNvSpPr>
          <p:nvPr>
            <p:ph type="body" sz="quarter" idx="11"/>
          </p:nvPr>
        </p:nvSpPr>
        <p:spPr>
          <a:xfrm>
            <a:off x="1666482" y="4097712"/>
            <a:ext cx="7849634" cy="1868190"/>
          </a:xfr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74F618E2-F1B2-084F-9EAB-46EFD45AE7F1}"/>
              </a:ext>
            </a:extLst>
          </p:cNvPr>
          <p:cNvCxnSpPr/>
          <p:nvPr/>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8AA3BA7F-BA13-E149-AB7F-B3612BCF1DA9}"/>
              </a:ext>
            </a:extLst>
          </p:cNvPr>
          <p:cNvSpPr>
            <a:spLocks noGrp="1"/>
          </p:cNvSpPr>
          <p:nvPr>
            <p:ph type="body" sz="quarter" idx="10"/>
          </p:nvPr>
        </p:nvSpPr>
        <p:spPr>
          <a:xfrm>
            <a:off x="2675883" y="1997569"/>
            <a:ext cx="6840233" cy="1622856"/>
          </a:xfr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B79E175C-1FA5-7E43-A6F8-1B84949712E8}"/>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pic>
        <p:nvPicPr>
          <p:cNvPr id="11" name="Picture 10" descr="connect graphics@2x copy 9.png">
            <a:extLst>
              <a:ext uri="{FF2B5EF4-FFF2-40B4-BE49-F238E27FC236}">
                <a16:creationId xmlns:a16="http://schemas.microsoft.com/office/drawing/2014/main" id="{2108C037-9037-EC4D-B912-A1538E0F9D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4" name="Slide Number Placeholder 2">
            <a:extLst>
              <a:ext uri="{FF2B5EF4-FFF2-40B4-BE49-F238E27FC236}">
                <a16:creationId xmlns:a16="http://schemas.microsoft.com/office/drawing/2014/main" id="{14DFC619-1B8B-D644-8CB1-B38F800CBF4D}"/>
              </a:ext>
            </a:extLst>
          </p:cNvPr>
          <p:cNvSpPr txBox="1">
            <a:spLocks/>
          </p:cNvSpPr>
          <p:nvPr/>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3302871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slide 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1BD82C7-EDE7-9248-A697-4FA5039F2C3B}"/>
              </a:ext>
            </a:extLst>
          </p:cNvPr>
          <p:cNvSpPr/>
          <p:nvPr/>
        </p:nvSpPr>
        <p:spPr>
          <a:xfrm>
            <a:off x="0" y="0"/>
            <a:ext cx="12192000" cy="6984776"/>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21" name="Picture 20" descr="connect graphics@2x copy 9.png">
            <a:extLst>
              <a:ext uri="{FF2B5EF4-FFF2-40B4-BE49-F238E27FC236}">
                <a16:creationId xmlns:a16="http://schemas.microsoft.com/office/drawing/2014/main" id="{E0AD615D-351E-FF42-BF32-9066B10A36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8118" y="0"/>
            <a:ext cx="2533881" cy="2540463"/>
          </a:xfrm>
          <a:prstGeom prst="rect">
            <a:avLst/>
          </a:prstGeom>
        </p:spPr>
      </p:pic>
      <p:sp>
        <p:nvSpPr>
          <p:cNvPr id="12" name="Text Placeholder 4">
            <a:extLst>
              <a:ext uri="{FF2B5EF4-FFF2-40B4-BE49-F238E27FC236}">
                <a16:creationId xmlns:a16="http://schemas.microsoft.com/office/drawing/2014/main" id="{455E0DF7-F775-BD4F-A506-BC5D8303E26D}"/>
              </a:ext>
            </a:extLst>
          </p:cNvPr>
          <p:cNvSpPr>
            <a:spLocks noGrp="1"/>
          </p:cNvSpPr>
          <p:nvPr>
            <p:ph type="body" sz="quarter" idx="11"/>
          </p:nvPr>
        </p:nvSpPr>
        <p:spPr>
          <a:xfrm>
            <a:off x="1666483" y="4097712"/>
            <a:ext cx="7849633" cy="2035456"/>
          </a:xfrm>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3" name="Straight Connector 12">
            <a:extLst>
              <a:ext uri="{FF2B5EF4-FFF2-40B4-BE49-F238E27FC236}">
                <a16:creationId xmlns:a16="http://schemas.microsoft.com/office/drawing/2014/main" id="{2D58ED01-F47C-9147-86D3-D8EBD4CCB88E}"/>
              </a:ext>
            </a:extLst>
          </p:cNvPr>
          <p:cNvCxnSpPr/>
          <p:nvPr/>
        </p:nvCxnSpPr>
        <p:spPr>
          <a:xfrm>
            <a:off x="1631949" y="392153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9" name="Text Placeholder 4">
            <a:extLst>
              <a:ext uri="{FF2B5EF4-FFF2-40B4-BE49-F238E27FC236}">
                <a16:creationId xmlns:a16="http://schemas.microsoft.com/office/drawing/2014/main" id="{A0773B17-0E41-AD41-AE7B-F8ACB0AFBA0A}"/>
              </a:ext>
            </a:extLst>
          </p:cNvPr>
          <p:cNvSpPr>
            <a:spLocks noGrp="1"/>
          </p:cNvSpPr>
          <p:nvPr>
            <p:ph type="body" sz="quarter" idx="10"/>
          </p:nvPr>
        </p:nvSpPr>
        <p:spPr>
          <a:xfrm>
            <a:off x="2675883" y="1997569"/>
            <a:ext cx="6840233" cy="1622856"/>
          </a:xfrm>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7">
            <a:extLst>
              <a:ext uri="{FF2B5EF4-FFF2-40B4-BE49-F238E27FC236}">
                <a16:creationId xmlns:a16="http://schemas.microsoft.com/office/drawing/2014/main" id="{A762CBF4-7BA4-4746-80E1-B55E4C9A39FA}"/>
              </a:ext>
            </a:extLst>
          </p:cNvPr>
          <p:cNvSpPr>
            <a:spLocks noGrp="1"/>
          </p:cNvSpPr>
          <p:nvPr>
            <p:ph type="body" sz="quarter" idx="12" hasCustomPrompt="1"/>
          </p:nvPr>
        </p:nvSpPr>
        <p:spPr>
          <a:xfrm>
            <a:off x="1753135" y="1997570"/>
            <a:ext cx="780745" cy="1622861"/>
          </a:xfrm>
          <a:prstGeom prst="rect">
            <a:avLst/>
          </a:prstGeom>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sp>
        <p:nvSpPr>
          <p:cNvPr id="11" name="Slide Number Placeholder 2">
            <a:extLst>
              <a:ext uri="{FF2B5EF4-FFF2-40B4-BE49-F238E27FC236}">
                <a16:creationId xmlns:a16="http://schemas.microsoft.com/office/drawing/2014/main" id="{DC91AB08-050D-CB43-88B4-84F103735BB6}"/>
              </a:ext>
            </a:extLst>
          </p:cNvPr>
          <p:cNvSpPr txBox="1">
            <a:spLocks/>
          </p:cNvSpPr>
          <p:nvPr/>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26163905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Full Image without Header &amp;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B048964-CBDF-49F3-BCB8-E055D360FBBE}"/>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3">
            <a:extLst>
              <a:ext uri="{FF2B5EF4-FFF2-40B4-BE49-F238E27FC236}">
                <a16:creationId xmlns:a16="http://schemas.microsoft.com/office/drawing/2014/main" id="{29CBC331-4DD0-48E4-B7D8-6882652576A9}"/>
              </a:ext>
            </a:extLst>
          </p:cNvPr>
          <p:cNvSpPr>
            <a:spLocks noGrp="1"/>
          </p:cNvSpPr>
          <p:nvPr>
            <p:ph type="pic" sz="quarter" idx="11"/>
          </p:nvPr>
        </p:nvSpPr>
        <p:spPr>
          <a:xfrm>
            <a:off x="0" y="23345"/>
            <a:ext cx="12192000" cy="6858000"/>
          </a:xfrm>
          <a:prstGeom prst="rect">
            <a:avLst/>
          </a:prstGeom>
        </p:spPr>
        <p:txBody>
          <a:bodyPr anchor="ctr"/>
          <a:lstStyle>
            <a:lvl1pPr algn="ctr">
              <a:defRPr/>
            </a:lvl1pPr>
          </a:lstStyle>
          <a:p>
            <a:r>
              <a:rPr lang="en-GB"/>
              <a:t>Click icon to add picture</a:t>
            </a:r>
            <a:endParaRPr lang="en-US"/>
          </a:p>
        </p:txBody>
      </p:sp>
      <p:sp>
        <p:nvSpPr>
          <p:cNvPr id="6" name="Text Placeholder 4">
            <a:extLst>
              <a:ext uri="{FF2B5EF4-FFF2-40B4-BE49-F238E27FC236}">
                <a16:creationId xmlns:a16="http://schemas.microsoft.com/office/drawing/2014/main" id="{37CFA57C-02EF-7D42-85E9-763EA8A5C471}"/>
              </a:ext>
            </a:extLst>
          </p:cNvPr>
          <p:cNvSpPr>
            <a:spLocks noGrp="1"/>
          </p:cNvSpPr>
          <p:nvPr>
            <p:ph type="body" sz="quarter" idx="12"/>
          </p:nvPr>
        </p:nvSpPr>
        <p:spPr>
          <a:xfrm>
            <a:off x="1762936" y="3749804"/>
            <a:ext cx="7656486" cy="1868190"/>
          </a:xfrm>
          <a:solidFill>
            <a:schemeClr val="bg1">
              <a:lumMod val="85000"/>
              <a:alpha val="48000"/>
            </a:schemeClr>
          </a:solidFill>
        </p:spPr>
        <p:txBody>
          <a:bodyPr lIns="0" rIns="90000">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8" name="Text Placeholder 4">
            <a:extLst>
              <a:ext uri="{FF2B5EF4-FFF2-40B4-BE49-F238E27FC236}">
                <a16:creationId xmlns:a16="http://schemas.microsoft.com/office/drawing/2014/main" id="{A10F0AEB-4F53-DD4C-9176-2D8A29D681B7}"/>
              </a:ext>
            </a:extLst>
          </p:cNvPr>
          <p:cNvSpPr>
            <a:spLocks noGrp="1"/>
          </p:cNvSpPr>
          <p:nvPr>
            <p:ph type="body" sz="quarter" idx="10"/>
          </p:nvPr>
        </p:nvSpPr>
        <p:spPr>
          <a:xfrm>
            <a:off x="2708934" y="1966546"/>
            <a:ext cx="6710488" cy="1622856"/>
          </a:xfrm>
          <a:solidFill>
            <a:schemeClr val="bg1">
              <a:lumMod val="85000"/>
              <a:alpha val="48000"/>
            </a:schemeClr>
          </a:solidFill>
        </p:spPr>
        <p:txBody>
          <a:bodyPr lIns="0" rIns="90000">
            <a:noAutofit/>
          </a:bodyPr>
          <a:lstStyle>
            <a:lvl1pPr marL="0" indent="0">
              <a:buNone/>
              <a:defRPr sz="54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1" name="Text Placeholder 17">
            <a:extLst>
              <a:ext uri="{FF2B5EF4-FFF2-40B4-BE49-F238E27FC236}">
                <a16:creationId xmlns:a16="http://schemas.microsoft.com/office/drawing/2014/main" id="{96781470-501B-174C-93D0-06CECFFF0377}"/>
              </a:ext>
            </a:extLst>
          </p:cNvPr>
          <p:cNvSpPr>
            <a:spLocks noGrp="1"/>
          </p:cNvSpPr>
          <p:nvPr>
            <p:ph type="body" sz="quarter" idx="13" hasCustomPrompt="1"/>
          </p:nvPr>
        </p:nvSpPr>
        <p:spPr>
          <a:xfrm>
            <a:off x="1753135" y="1997570"/>
            <a:ext cx="780745" cy="1622861"/>
          </a:xfrm>
          <a:prstGeom prst="rect">
            <a:avLst/>
          </a:prstGeom>
          <a:solidFill>
            <a:schemeClr val="bg1">
              <a:lumMod val="85000"/>
              <a:alpha val="48000"/>
            </a:schemeClr>
          </a:solidFill>
        </p:spPr>
        <p:txBody>
          <a:bodyPr>
            <a:normAutofit/>
          </a:bodyPr>
          <a:lstStyle>
            <a:lvl1pPr marL="0" indent="0">
              <a:buNone/>
              <a:defRPr sz="5400" b="1">
                <a:solidFill>
                  <a:schemeClr val="tx1"/>
                </a:solidFill>
                <a:latin typeface="Arial" charset="0"/>
                <a:ea typeface="Arial" charset="0"/>
                <a:cs typeface="Arial" charset="0"/>
              </a:defRPr>
            </a:lvl1pPr>
          </a:lstStyle>
          <a:p>
            <a:pPr lvl="0"/>
            <a:r>
              <a:rPr lang="en-US"/>
              <a:t>#</a:t>
            </a:r>
          </a:p>
        </p:txBody>
      </p:sp>
      <p:sp>
        <p:nvSpPr>
          <p:cNvPr id="13" name="Slide Number Placeholder 2">
            <a:extLst>
              <a:ext uri="{FF2B5EF4-FFF2-40B4-BE49-F238E27FC236}">
                <a16:creationId xmlns:a16="http://schemas.microsoft.com/office/drawing/2014/main" id="{07B6FC21-8C67-D24E-BF17-333BC8D3A5E1}"/>
              </a:ext>
            </a:extLst>
          </p:cNvPr>
          <p:cNvSpPr txBox="1">
            <a:spLocks/>
          </p:cNvSpPr>
          <p:nvPr/>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472680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Section slid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B949EEB-5549-2D43-9B76-171FE7793A67}"/>
              </a:ext>
            </a:extLst>
          </p:cNvPr>
          <p:cNvSpPr/>
          <p:nvPr/>
        </p:nvSpPr>
        <p:spPr>
          <a:xfrm>
            <a:off x="-21480" y="-99392"/>
            <a:ext cx="12213479" cy="7245874"/>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7" name="Text Placeholder 4">
            <a:extLst>
              <a:ext uri="{FF2B5EF4-FFF2-40B4-BE49-F238E27FC236}">
                <a16:creationId xmlns:a16="http://schemas.microsoft.com/office/drawing/2014/main" id="{DCF86875-CEDC-5E45-B1C7-38BD377CC08F}"/>
              </a:ext>
            </a:extLst>
          </p:cNvPr>
          <p:cNvSpPr>
            <a:spLocks noGrp="1"/>
          </p:cNvSpPr>
          <p:nvPr>
            <p:ph type="body" sz="quarter" idx="10"/>
          </p:nvPr>
        </p:nvSpPr>
        <p:spPr>
          <a:xfrm>
            <a:off x="1631949" y="2277569"/>
            <a:ext cx="7216215" cy="1515953"/>
          </a:xfrm>
        </p:spPr>
        <p:txBody>
          <a:bodyPr lIns="0" rIns="90000">
            <a:noAutofit/>
          </a:bodyPr>
          <a:lstStyle>
            <a:lvl1pPr marL="0" indent="0">
              <a:buNone/>
              <a:defRPr sz="54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8" name="Text Placeholder 4">
            <a:extLst>
              <a:ext uri="{FF2B5EF4-FFF2-40B4-BE49-F238E27FC236}">
                <a16:creationId xmlns:a16="http://schemas.microsoft.com/office/drawing/2014/main" id="{C0A22066-1719-A740-BF8F-551E98C329DC}"/>
              </a:ext>
            </a:extLst>
          </p:cNvPr>
          <p:cNvSpPr>
            <a:spLocks noGrp="1"/>
          </p:cNvSpPr>
          <p:nvPr>
            <p:ph type="body" sz="quarter" idx="11"/>
          </p:nvPr>
        </p:nvSpPr>
        <p:spPr>
          <a:xfrm>
            <a:off x="1631948" y="4080754"/>
            <a:ext cx="7216215" cy="2241987"/>
          </a:xfrm>
        </p:spPr>
        <p:txBody>
          <a:bodyPr lIns="0" rIns="90000">
            <a:noAutofit/>
          </a:bodyPr>
          <a:lstStyle>
            <a:lvl1pPr marL="0" indent="0">
              <a:buNone/>
              <a:defRPr sz="18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2" name="Straight Connector 11">
            <a:extLst>
              <a:ext uri="{FF2B5EF4-FFF2-40B4-BE49-F238E27FC236}">
                <a16:creationId xmlns:a16="http://schemas.microsoft.com/office/drawing/2014/main" id="{E25365FA-4EBD-F64E-A9E1-B2F1A6DC05A4}"/>
              </a:ext>
            </a:extLst>
          </p:cNvPr>
          <p:cNvCxnSpPr/>
          <p:nvPr/>
        </p:nvCxnSpPr>
        <p:spPr>
          <a:xfrm>
            <a:off x="1631949" y="390044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3" name="Slide Number Placeholder 2">
            <a:extLst>
              <a:ext uri="{FF2B5EF4-FFF2-40B4-BE49-F238E27FC236}">
                <a16:creationId xmlns:a16="http://schemas.microsoft.com/office/drawing/2014/main" id="{A025AE2D-EDD7-1745-B02C-F39A14D100A8}"/>
              </a:ext>
            </a:extLst>
          </p:cNvPr>
          <p:cNvSpPr txBox="1">
            <a:spLocks/>
          </p:cNvSpPr>
          <p:nvPr/>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33196678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Key Finding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p:nvPr>
        </p:nvSpPr>
        <p:spPr>
          <a:xfrm>
            <a:off x="1677525" y="1618000"/>
            <a:ext cx="9846507" cy="593723"/>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p:nvPr>
        </p:nvSpPr>
        <p:spPr>
          <a:xfrm>
            <a:off x="1674530" y="2456348"/>
            <a:ext cx="9846506" cy="593723"/>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p:nvPr>
        </p:nvSpPr>
        <p:spPr>
          <a:xfrm>
            <a:off x="1674530" y="3259279"/>
            <a:ext cx="9846506" cy="593723"/>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p:nvPr>
        </p:nvSpPr>
        <p:spPr>
          <a:xfrm>
            <a:off x="1686888" y="4076456"/>
            <a:ext cx="9846506" cy="593723"/>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p:nvPr>
        </p:nvSpPr>
        <p:spPr>
          <a:xfrm>
            <a:off x="1686888" y="4893604"/>
            <a:ext cx="9846506" cy="593723"/>
          </a:xfrm>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Click to edit Master text styles</a:t>
            </a:r>
          </a:p>
        </p:txBody>
      </p:sp>
      <p:sp>
        <p:nvSpPr>
          <p:cNvPr id="2" name="TextBox 1">
            <a:extLst>
              <a:ext uri="{FF2B5EF4-FFF2-40B4-BE49-F238E27FC236}">
                <a16:creationId xmlns:a16="http://schemas.microsoft.com/office/drawing/2014/main" id="{24E3838C-7603-6642-A71C-32B259461B8C}"/>
              </a:ext>
            </a:extLst>
          </p:cNvPr>
          <p:cNvSpPr txBox="1"/>
          <p:nvPr/>
        </p:nvSpPr>
        <p:spPr>
          <a:xfrm>
            <a:off x="813063" y="1595966"/>
            <a:ext cx="712545" cy="646331"/>
          </a:xfrm>
          <a:prstGeom prst="rect">
            <a:avLst/>
          </a:prstGeom>
          <a:solidFill>
            <a:schemeClr val="accent3"/>
          </a:solidFill>
          <a:ln>
            <a:noFill/>
          </a:ln>
        </p:spPr>
        <p:txBody>
          <a:bodyPr wrap="square" rtlCol="0">
            <a:spAutoFit/>
          </a:bodyPr>
          <a:lstStyle/>
          <a:p>
            <a:pPr algn="ctr"/>
            <a:r>
              <a:rPr lang="en-US" sz="3600">
                <a:solidFill>
                  <a:schemeClr val="bg1"/>
                </a:solidFill>
              </a:rPr>
              <a:t>1.</a:t>
            </a:r>
          </a:p>
        </p:txBody>
      </p:sp>
      <p:sp>
        <p:nvSpPr>
          <p:cNvPr id="26" name="TextBox 25">
            <a:extLst>
              <a:ext uri="{FF2B5EF4-FFF2-40B4-BE49-F238E27FC236}">
                <a16:creationId xmlns:a16="http://schemas.microsoft.com/office/drawing/2014/main" id="{2FCFDC48-B866-304D-BD6D-986CC2392BE6}"/>
              </a:ext>
            </a:extLst>
          </p:cNvPr>
          <p:cNvSpPr txBox="1"/>
          <p:nvPr/>
        </p:nvSpPr>
        <p:spPr>
          <a:xfrm>
            <a:off x="920016" y="4678005"/>
            <a:ext cx="556164" cy="523220"/>
          </a:xfrm>
          <a:prstGeom prst="rect">
            <a:avLst/>
          </a:prstGeom>
          <a:noFill/>
        </p:spPr>
        <p:txBody>
          <a:bodyPr wrap="square" rtlCol="0">
            <a:spAutoFit/>
          </a:bodyPr>
          <a:lstStyle/>
          <a:p>
            <a:r>
              <a:rPr lang="en-US" sz="2800">
                <a:solidFill>
                  <a:schemeClr val="bg1"/>
                </a:solidFill>
              </a:rPr>
              <a:t>5.</a:t>
            </a:r>
          </a:p>
        </p:txBody>
      </p:sp>
      <p:sp>
        <p:nvSpPr>
          <p:cNvPr id="23" name="TextBox 22">
            <a:extLst>
              <a:ext uri="{FF2B5EF4-FFF2-40B4-BE49-F238E27FC236}">
                <a16:creationId xmlns:a16="http://schemas.microsoft.com/office/drawing/2014/main" id="{103D5659-0314-3C4F-89B6-9C64BC01AF57}"/>
              </a:ext>
            </a:extLst>
          </p:cNvPr>
          <p:cNvSpPr txBox="1"/>
          <p:nvPr/>
        </p:nvSpPr>
        <p:spPr>
          <a:xfrm>
            <a:off x="827922" y="2415451"/>
            <a:ext cx="712545" cy="646331"/>
          </a:xfrm>
          <a:prstGeom prst="rect">
            <a:avLst/>
          </a:prstGeom>
          <a:solidFill>
            <a:schemeClr val="accent5">
              <a:lumMod val="60000"/>
              <a:lumOff val="40000"/>
            </a:schemeClr>
          </a:solidFill>
          <a:ln>
            <a:noFill/>
          </a:ln>
        </p:spPr>
        <p:txBody>
          <a:bodyPr wrap="square" rtlCol="0">
            <a:spAutoFit/>
          </a:bodyPr>
          <a:lstStyle/>
          <a:p>
            <a:pPr algn="ctr"/>
            <a:r>
              <a:rPr lang="en-US" sz="3600">
                <a:solidFill>
                  <a:schemeClr val="bg1"/>
                </a:solidFill>
              </a:rPr>
              <a:t>2.</a:t>
            </a:r>
          </a:p>
        </p:txBody>
      </p:sp>
      <p:sp>
        <p:nvSpPr>
          <p:cNvPr id="28" name="TextBox 27">
            <a:extLst>
              <a:ext uri="{FF2B5EF4-FFF2-40B4-BE49-F238E27FC236}">
                <a16:creationId xmlns:a16="http://schemas.microsoft.com/office/drawing/2014/main" id="{B314032F-B4F0-F845-907E-B75EAD495187}"/>
              </a:ext>
            </a:extLst>
          </p:cNvPr>
          <p:cNvSpPr txBox="1"/>
          <p:nvPr/>
        </p:nvSpPr>
        <p:spPr>
          <a:xfrm>
            <a:off x="827922" y="3222128"/>
            <a:ext cx="712545" cy="646331"/>
          </a:xfrm>
          <a:prstGeom prst="rect">
            <a:avLst/>
          </a:prstGeom>
          <a:solidFill>
            <a:schemeClr val="accent6"/>
          </a:solidFill>
          <a:ln>
            <a:noFill/>
          </a:ln>
        </p:spPr>
        <p:txBody>
          <a:bodyPr wrap="square" rtlCol="0">
            <a:spAutoFit/>
          </a:bodyPr>
          <a:lstStyle/>
          <a:p>
            <a:pPr algn="ctr"/>
            <a:r>
              <a:rPr lang="en-US" sz="3600">
                <a:solidFill>
                  <a:schemeClr val="bg1"/>
                </a:solidFill>
              </a:rPr>
              <a:t>3.</a:t>
            </a:r>
          </a:p>
        </p:txBody>
      </p:sp>
      <p:sp>
        <p:nvSpPr>
          <p:cNvPr id="29" name="TextBox 28">
            <a:extLst>
              <a:ext uri="{FF2B5EF4-FFF2-40B4-BE49-F238E27FC236}">
                <a16:creationId xmlns:a16="http://schemas.microsoft.com/office/drawing/2014/main" id="{57D88515-842C-1049-ACB3-7B836686F214}"/>
              </a:ext>
            </a:extLst>
          </p:cNvPr>
          <p:cNvSpPr txBox="1"/>
          <p:nvPr/>
        </p:nvSpPr>
        <p:spPr>
          <a:xfrm>
            <a:off x="813062" y="4061206"/>
            <a:ext cx="712545" cy="646331"/>
          </a:xfrm>
          <a:prstGeom prst="rect">
            <a:avLst/>
          </a:prstGeom>
          <a:solidFill>
            <a:schemeClr val="accent1">
              <a:lumMod val="60000"/>
              <a:lumOff val="40000"/>
            </a:schemeClr>
          </a:solidFill>
          <a:ln>
            <a:noFill/>
          </a:ln>
        </p:spPr>
        <p:txBody>
          <a:bodyPr wrap="square" rtlCol="0">
            <a:spAutoFit/>
          </a:bodyPr>
          <a:lstStyle/>
          <a:p>
            <a:pPr algn="ctr"/>
            <a:r>
              <a:rPr lang="en-US" sz="3600">
                <a:solidFill>
                  <a:schemeClr val="bg1"/>
                </a:solidFill>
              </a:rPr>
              <a:t>4.</a:t>
            </a:r>
          </a:p>
        </p:txBody>
      </p:sp>
      <p:sp>
        <p:nvSpPr>
          <p:cNvPr id="35" name="TextBox 34">
            <a:extLst>
              <a:ext uri="{FF2B5EF4-FFF2-40B4-BE49-F238E27FC236}">
                <a16:creationId xmlns:a16="http://schemas.microsoft.com/office/drawing/2014/main" id="{EA2F3641-2D4A-1847-9BE3-8FB98C7EBE05}"/>
              </a:ext>
            </a:extLst>
          </p:cNvPr>
          <p:cNvSpPr txBox="1"/>
          <p:nvPr/>
        </p:nvSpPr>
        <p:spPr>
          <a:xfrm>
            <a:off x="827922" y="4856425"/>
            <a:ext cx="712545" cy="646331"/>
          </a:xfrm>
          <a:prstGeom prst="rect">
            <a:avLst/>
          </a:prstGeom>
          <a:solidFill>
            <a:schemeClr val="accent4"/>
          </a:solidFill>
          <a:ln>
            <a:noFill/>
          </a:ln>
        </p:spPr>
        <p:txBody>
          <a:bodyPr wrap="square" rtlCol="0">
            <a:spAutoFit/>
          </a:bodyPr>
          <a:lstStyle/>
          <a:p>
            <a:pPr algn="ctr"/>
            <a:r>
              <a:rPr lang="en-US" sz="3600">
                <a:solidFill>
                  <a:schemeClr val="bg1"/>
                </a:solidFill>
              </a:rPr>
              <a:t>5.</a:t>
            </a:r>
          </a:p>
        </p:txBody>
      </p:sp>
      <p:pic>
        <p:nvPicPr>
          <p:cNvPr id="36" name="Picture 35">
            <a:extLst>
              <a:ext uri="{FF2B5EF4-FFF2-40B4-BE49-F238E27FC236}">
                <a16:creationId xmlns:a16="http://schemas.microsoft.com/office/drawing/2014/main" id="{18C246C5-ABD9-B349-BDA5-4BD49E33FD1D}"/>
              </a:ext>
            </a:extLst>
          </p:cNvPr>
          <p:cNvPicPr>
            <a:picLocks noChangeAspect="1"/>
          </p:cNvPicPr>
          <p:nvPr/>
        </p:nvPicPr>
        <p:blipFill>
          <a:blip r:embed="rId2"/>
          <a:srcRect/>
          <a:stretch/>
        </p:blipFill>
        <p:spPr>
          <a:xfrm>
            <a:off x="10675962" y="6287585"/>
            <a:ext cx="1133415" cy="251710"/>
          </a:xfrm>
          <a:prstGeom prst="rect">
            <a:avLst/>
          </a:prstGeom>
        </p:spPr>
      </p:pic>
      <p:sp>
        <p:nvSpPr>
          <p:cNvPr id="37" name="Rectangle 36">
            <a:extLst>
              <a:ext uri="{FF2B5EF4-FFF2-40B4-BE49-F238E27FC236}">
                <a16:creationId xmlns:a16="http://schemas.microsoft.com/office/drawing/2014/main" id="{0B1AFCB9-E3B0-0949-B5A0-9D932A7FFA13}"/>
              </a:ext>
            </a:extLst>
          </p:cNvPr>
          <p:cNvSpPr/>
          <p:nvPr/>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38" name="Text Placeholder 12">
            <a:extLst>
              <a:ext uri="{FF2B5EF4-FFF2-40B4-BE49-F238E27FC236}">
                <a16:creationId xmlns:a16="http://schemas.microsoft.com/office/drawing/2014/main" id="{3D4FBB27-6312-0B41-8E34-45674E934F52}"/>
              </a:ext>
            </a:extLst>
          </p:cNvPr>
          <p:cNvSpPr>
            <a:spLocks noGrp="1"/>
          </p:cNvSpPr>
          <p:nvPr>
            <p:ph type="body" sz="quarter" idx="20" hasCustomPrompt="1"/>
          </p:nvPr>
        </p:nvSpPr>
        <p:spPr>
          <a:xfrm>
            <a:off x="793791" y="761543"/>
            <a:ext cx="10689032" cy="538265"/>
          </a:xfr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cxnSp>
        <p:nvCxnSpPr>
          <p:cNvPr id="39" name="Straight Connector 38">
            <a:extLst>
              <a:ext uri="{FF2B5EF4-FFF2-40B4-BE49-F238E27FC236}">
                <a16:creationId xmlns:a16="http://schemas.microsoft.com/office/drawing/2014/main" id="{C2B6A306-F101-674E-98C2-ED50DD8B8A91}"/>
              </a:ext>
            </a:extLst>
          </p:cNvPr>
          <p:cNvCxnSpPr/>
          <p:nvPr/>
        </p:nvCxnSpPr>
        <p:spPr>
          <a:xfrm>
            <a:off x="804285"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9420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Key Findings">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F2707B9-B210-A445-85C9-F04E03E671A3}"/>
              </a:ext>
            </a:extLst>
          </p:cNvPr>
          <p:cNvSpPr>
            <a:spLocks noGrp="1"/>
          </p:cNvSpPr>
          <p:nvPr>
            <p:ph type="body" sz="quarter" idx="11" hasCustomPrompt="1"/>
          </p:nvPr>
        </p:nvSpPr>
        <p:spPr>
          <a:xfrm>
            <a:off x="778409" y="1621166"/>
            <a:ext cx="10704414" cy="593723"/>
          </a:xfrm>
          <a:solidFill>
            <a:schemeClr val="accent3"/>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1. Click to edit Master text styles</a:t>
            </a:r>
          </a:p>
        </p:txBody>
      </p:sp>
      <p:sp>
        <p:nvSpPr>
          <p:cNvPr id="43" name="Text Placeholder 15">
            <a:extLst>
              <a:ext uri="{FF2B5EF4-FFF2-40B4-BE49-F238E27FC236}">
                <a16:creationId xmlns:a16="http://schemas.microsoft.com/office/drawing/2014/main" id="{6DD42DFD-B61A-C647-AC3E-B925DFB8B247}"/>
              </a:ext>
            </a:extLst>
          </p:cNvPr>
          <p:cNvSpPr>
            <a:spLocks noGrp="1"/>
          </p:cNvSpPr>
          <p:nvPr>
            <p:ph type="body" sz="quarter" idx="26" hasCustomPrompt="1"/>
          </p:nvPr>
        </p:nvSpPr>
        <p:spPr>
          <a:xfrm>
            <a:off x="791910" y="2494736"/>
            <a:ext cx="10707408" cy="593723"/>
          </a:xfrm>
          <a:solidFill>
            <a:schemeClr val="accent5">
              <a:lumMod val="60000"/>
              <a:lumOff val="40000"/>
            </a:schemeClr>
          </a:solidFill>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2. Click to edit Master text styles</a:t>
            </a:r>
          </a:p>
        </p:txBody>
      </p:sp>
      <p:sp>
        <p:nvSpPr>
          <p:cNvPr id="44" name="Text Placeholder 15">
            <a:extLst>
              <a:ext uri="{FF2B5EF4-FFF2-40B4-BE49-F238E27FC236}">
                <a16:creationId xmlns:a16="http://schemas.microsoft.com/office/drawing/2014/main" id="{4A1684D6-1376-5E42-AA28-9E5B8AE37638}"/>
              </a:ext>
            </a:extLst>
          </p:cNvPr>
          <p:cNvSpPr>
            <a:spLocks noGrp="1"/>
          </p:cNvSpPr>
          <p:nvPr>
            <p:ph type="body" sz="quarter" idx="27" hasCustomPrompt="1"/>
          </p:nvPr>
        </p:nvSpPr>
        <p:spPr>
          <a:xfrm>
            <a:off x="791910" y="3307983"/>
            <a:ext cx="10707408" cy="593723"/>
          </a:xfrm>
          <a:solidFill>
            <a:schemeClr val="accent6"/>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3. Click to edit Master text styles</a:t>
            </a:r>
          </a:p>
        </p:txBody>
      </p:sp>
      <p:sp>
        <p:nvSpPr>
          <p:cNvPr id="45" name="Text Placeholder 15">
            <a:extLst>
              <a:ext uri="{FF2B5EF4-FFF2-40B4-BE49-F238E27FC236}">
                <a16:creationId xmlns:a16="http://schemas.microsoft.com/office/drawing/2014/main" id="{F3C20B42-9C92-354F-B2F2-5A81F72B2204}"/>
              </a:ext>
            </a:extLst>
          </p:cNvPr>
          <p:cNvSpPr>
            <a:spLocks noGrp="1"/>
          </p:cNvSpPr>
          <p:nvPr>
            <p:ph type="body" sz="quarter" idx="28" hasCustomPrompt="1"/>
          </p:nvPr>
        </p:nvSpPr>
        <p:spPr>
          <a:xfrm>
            <a:off x="791910" y="4126637"/>
            <a:ext cx="10707408" cy="593723"/>
          </a:xfrm>
          <a:solidFill>
            <a:schemeClr val="accent1">
              <a:lumMod val="60000"/>
              <a:lumOff val="40000"/>
            </a:schemeClr>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4. Click to edit Master text styles</a:t>
            </a:r>
          </a:p>
        </p:txBody>
      </p:sp>
      <p:sp>
        <p:nvSpPr>
          <p:cNvPr id="46" name="Text Placeholder 15">
            <a:extLst>
              <a:ext uri="{FF2B5EF4-FFF2-40B4-BE49-F238E27FC236}">
                <a16:creationId xmlns:a16="http://schemas.microsoft.com/office/drawing/2014/main" id="{FA707FF9-CC68-D649-9D5D-B863A810D3E2}"/>
              </a:ext>
            </a:extLst>
          </p:cNvPr>
          <p:cNvSpPr>
            <a:spLocks noGrp="1"/>
          </p:cNvSpPr>
          <p:nvPr>
            <p:ph type="body" sz="quarter" idx="29" hasCustomPrompt="1"/>
          </p:nvPr>
        </p:nvSpPr>
        <p:spPr>
          <a:xfrm>
            <a:off x="791910" y="4954206"/>
            <a:ext cx="10707408" cy="593723"/>
          </a:xfrm>
          <a:solidFill>
            <a:schemeClr val="accent4"/>
          </a:solidFill>
          <a:ln>
            <a:noFill/>
          </a:ln>
        </p:spPr>
        <p:txBody>
          <a:bodyPr anchor="ctr">
            <a:noAutofit/>
          </a:bodyPr>
          <a:lstStyle>
            <a:lvl1pPr marL="0" indent="0">
              <a:buNone/>
              <a:defRPr sz="1800">
                <a:solidFill>
                  <a:srgbClr val="4A4A4A"/>
                </a:solidFill>
                <a:latin typeface="Arial" panose="020B0604020202020204" pitchFamily="34" charset="0"/>
                <a:cs typeface="Arial" panose="020B0604020202020204" pitchFamily="34" charset="0"/>
              </a:defRPr>
            </a:lvl1pPr>
            <a:lvl2pPr marL="457200" indent="0">
              <a:buNone/>
              <a:defRPr sz="1800">
                <a:latin typeface="Arial" panose="020B0604020202020204" pitchFamily="34" charset="0"/>
                <a:cs typeface="Arial" panose="020B0604020202020204" pitchFamily="34" charset="0"/>
              </a:defRPr>
            </a:lvl2pPr>
            <a:lvl3pPr marL="914400" indent="0">
              <a:buNone/>
              <a:defRPr sz="1800">
                <a:latin typeface="Arial" panose="020B0604020202020204" pitchFamily="34" charset="0"/>
                <a:cs typeface="Arial" panose="020B0604020202020204" pitchFamily="34" charset="0"/>
              </a:defRPr>
            </a:lvl3pPr>
            <a:lvl4pPr marL="1371600" indent="0">
              <a:buNone/>
              <a:defRPr sz="1800">
                <a:latin typeface="Arial" panose="020B0604020202020204" pitchFamily="34" charset="0"/>
                <a:cs typeface="Arial" panose="020B0604020202020204" pitchFamily="34" charset="0"/>
              </a:defRPr>
            </a:lvl4pPr>
            <a:lvl5pPr marL="1828800" indent="0">
              <a:buNone/>
              <a:defRPr sz="1800">
                <a:latin typeface="Arial" panose="020B0604020202020204" pitchFamily="34" charset="0"/>
                <a:cs typeface="Arial" panose="020B0604020202020204" pitchFamily="34" charset="0"/>
              </a:defRPr>
            </a:lvl5pPr>
          </a:lstStyle>
          <a:p>
            <a:pPr lvl="0"/>
            <a:r>
              <a:rPr lang="en-GB"/>
              <a:t>5. Click to edit Master text styles</a:t>
            </a:r>
          </a:p>
        </p:txBody>
      </p:sp>
      <p:pic>
        <p:nvPicPr>
          <p:cNvPr id="17" name="Picture 16">
            <a:extLst>
              <a:ext uri="{FF2B5EF4-FFF2-40B4-BE49-F238E27FC236}">
                <a16:creationId xmlns:a16="http://schemas.microsoft.com/office/drawing/2014/main" id="{3F9D9586-2209-0342-89C2-34C157E64024}"/>
              </a:ext>
            </a:extLst>
          </p:cNvPr>
          <p:cNvPicPr>
            <a:picLocks noChangeAspect="1"/>
          </p:cNvPicPr>
          <p:nvPr/>
        </p:nvPicPr>
        <p:blipFill>
          <a:blip r:embed="rId2"/>
          <a:srcRect/>
          <a:stretch/>
        </p:blipFill>
        <p:spPr>
          <a:xfrm>
            <a:off x="10675962" y="6287585"/>
            <a:ext cx="1133415" cy="251710"/>
          </a:xfrm>
          <a:prstGeom prst="rect">
            <a:avLst/>
          </a:prstGeom>
        </p:spPr>
      </p:pic>
      <p:sp>
        <p:nvSpPr>
          <p:cNvPr id="18" name="Rectangle 17">
            <a:extLst>
              <a:ext uri="{FF2B5EF4-FFF2-40B4-BE49-F238E27FC236}">
                <a16:creationId xmlns:a16="http://schemas.microsoft.com/office/drawing/2014/main" id="{D30B17FC-2D54-9F44-99D8-2A5B579D778F}"/>
              </a:ext>
            </a:extLst>
          </p:cNvPr>
          <p:cNvSpPr/>
          <p:nvPr/>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9" name="Text Placeholder 12">
            <a:extLst>
              <a:ext uri="{FF2B5EF4-FFF2-40B4-BE49-F238E27FC236}">
                <a16:creationId xmlns:a16="http://schemas.microsoft.com/office/drawing/2014/main" id="{5097D2E4-2D83-DC4C-9033-13663A6D8572}"/>
              </a:ext>
            </a:extLst>
          </p:cNvPr>
          <p:cNvSpPr>
            <a:spLocks noGrp="1"/>
          </p:cNvSpPr>
          <p:nvPr>
            <p:ph type="body" sz="quarter" idx="20" hasCustomPrompt="1"/>
          </p:nvPr>
        </p:nvSpPr>
        <p:spPr>
          <a:xfrm>
            <a:off x="793791" y="761543"/>
            <a:ext cx="10689032" cy="538265"/>
          </a:xfr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cxnSp>
        <p:nvCxnSpPr>
          <p:cNvPr id="30" name="Straight Connector 29">
            <a:extLst>
              <a:ext uri="{FF2B5EF4-FFF2-40B4-BE49-F238E27FC236}">
                <a16:creationId xmlns:a16="http://schemas.microsoft.com/office/drawing/2014/main" id="{783FA9B7-570A-3A4C-8BAD-D1A4D8DDB0E2}"/>
              </a:ext>
            </a:extLst>
          </p:cNvPr>
          <p:cNvCxnSpPr/>
          <p:nvPr/>
        </p:nvCxnSpPr>
        <p:spPr>
          <a:xfrm>
            <a:off x="804285" y="1379607"/>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05330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4_Custom Layout">
    <p:spTree>
      <p:nvGrpSpPr>
        <p:cNvPr id="1" name=""/>
        <p:cNvGrpSpPr/>
        <p:nvPr/>
      </p:nvGrpSpPr>
      <p:grpSpPr>
        <a:xfrm>
          <a:off x="0" y="0"/>
          <a:ext cx="0" cy="0"/>
          <a:chOff x="0" y="0"/>
          <a:chExt cx="0" cy="0"/>
        </a:xfrm>
      </p:grpSpPr>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791701" y="1542697"/>
            <a:ext cx="10782472" cy="916925"/>
          </a:xfr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791701" y="2655076"/>
            <a:ext cx="10782471" cy="916925"/>
          </a:xfr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779001" y="3767455"/>
            <a:ext cx="10782471" cy="916925"/>
          </a:xfr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12">
            <a:extLst>
              <a:ext uri="{FF2B5EF4-FFF2-40B4-BE49-F238E27FC236}">
                <a16:creationId xmlns:a16="http://schemas.microsoft.com/office/drawing/2014/main" id="{27E263A3-896D-704F-8F8A-9E6499B6BEDC}"/>
              </a:ext>
            </a:extLst>
          </p:cNvPr>
          <p:cNvSpPr>
            <a:spLocks noGrp="1"/>
          </p:cNvSpPr>
          <p:nvPr>
            <p:ph type="body" sz="quarter" idx="20" hasCustomPrompt="1"/>
          </p:nvPr>
        </p:nvSpPr>
        <p:spPr>
          <a:xfrm>
            <a:off x="793791" y="761543"/>
            <a:ext cx="10782472" cy="538265"/>
          </a:xfr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Key findings </a:t>
            </a:r>
          </a:p>
        </p:txBody>
      </p:sp>
      <p:sp>
        <p:nvSpPr>
          <p:cNvPr id="25" name="Text Placeholder 4">
            <a:extLst>
              <a:ext uri="{FF2B5EF4-FFF2-40B4-BE49-F238E27FC236}">
                <a16:creationId xmlns:a16="http://schemas.microsoft.com/office/drawing/2014/main" id="{FE7875DA-6129-0040-ABCF-E4B580E0A56F}"/>
              </a:ext>
            </a:extLst>
          </p:cNvPr>
          <p:cNvSpPr>
            <a:spLocks noGrp="1"/>
          </p:cNvSpPr>
          <p:nvPr>
            <p:ph type="body" sz="quarter" idx="21"/>
          </p:nvPr>
        </p:nvSpPr>
        <p:spPr>
          <a:xfrm>
            <a:off x="782251" y="4879834"/>
            <a:ext cx="10782471" cy="916925"/>
          </a:xfrm>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2" name="Straight Connector 11">
            <a:extLst>
              <a:ext uri="{FF2B5EF4-FFF2-40B4-BE49-F238E27FC236}">
                <a16:creationId xmlns:a16="http://schemas.microsoft.com/office/drawing/2014/main" id="{734E8F32-1750-7B4B-8644-795BAB8BCE71}"/>
              </a:ext>
            </a:extLst>
          </p:cNvPr>
          <p:cNvCxnSpPr/>
          <p:nvPr/>
        </p:nvCxnSpPr>
        <p:spPr>
          <a:xfrm>
            <a:off x="793268" y="136859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0215EDF-8A88-8244-8B42-E20F22B8CCE7}"/>
              </a:ext>
            </a:extLst>
          </p:cNvPr>
          <p:cNvPicPr>
            <a:picLocks noChangeAspect="1"/>
          </p:cNvPicPr>
          <p:nvPr/>
        </p:nvPicPr>
        <p:blipFill>
          <a:blip r:embed="rId2"/>
          <a:srcRect/>
          <a:stretch/>
        </p:blipFill>
        <p:spPr>
          <a:xfrm>
            <a:off x="10675962" y="6287585"/>
            <a:ext cx="1133415" cy="251710"/>
          </a:xfrm>
          <a:prstGeom prst="rect">
            <a:avLst/>
          </a:prstGeom>
        </p:spPr>
      </p:pic>
      <p:sp>
        <p:nvSpPr>
          <p:cNvPr id="16" name="Rectangle 15">
            <a:extLst>
              <a:ext uri="{FF2B5EF4-FFF2-40B4-BE49-F238E27FC236}">
                <a16:creationId xmlns:a16="http://schemas.microsoft.com/office/drawing/2014/main" id="{EE689726-1E43-8B4F-B3FB-9C1978648CB3}"/>
              </a:ext>
            </a:extLst>
          </p:cNvPr>
          <p:cNvSpPr/>
          <p:nvPr/>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Tree>
    <p:extLst>
      <p:ext uri="{BB962C8B-B14F-4D97-AF65-F5344CB8AC3E}">
        <p14:creationId xmlns:p14="http://schemas.microsoft.com/office/powerpoint/2010/main" val="1398160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9" name="Text Placeholder 4">
            <a:extLst>
              <a:ext uri="{FF2B5EF4-FFF2-40B4-BE49-F238E27FC236}">
                <a16:creationId xmlns:a16="http://schemas.microsoft.com/office/drawing/2014/main" id="{477258F1-E97B-8B42-82AA-F9069C8FD028}"/>
              </a:ext>
            </a:extLst>
          </p:cNvPr>
          <p:cNvSpPr>
            <a:spLocks noGrp="1"/>
          </p:cNvSpPr>
          <p:nvPr>
            <p:ph type="body" sz="quarter" idx="11"/>
          </p:nvPr>
        </p:nvSpPr>
        <p:spPr>
          <a:xfrm>
            <a:off x="767408" y="1656983"/>
            <a:ext cx="10736733" cy="3950455"/>
          </a:xfrm>
        </p:spPr>
        <p:txBody>
          <a:bodyPr lIns="0">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0" name="Text Placeholder 12">
            <a:extLst>
              <a:ext uri="{FF2B5EF4-FFF2-40B4-BE49-F238E27FC236}">
                <a16:creationId xmlns:a16="http://schemas.microsoft.com/office/drawing/2014/main" id="{7308CFFF-35F0-0544-898F-92858AFCC5D4}"/>
              </a:ext>
            </a:extLst>
          </p:cNvPr>
          <p:cNvSpPr>
            <a:spLocks noGrp="1"/>
          </p:cNvSpPr>
          <p:nvPr>
            <p:ph type="body" sz="quarter" idx="12" hasCustomPrompt="1"/>
          </p:nvPr>
        </p:nvSpPr>
        <p:spPr>
          <a:xfrm>
            <a:off x="759173" y="686924"/>
            <a:ext cx="10744968" cy="792960"/>
          </a:xfr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21" name="Straight Connector 20">
            <a:extLst>
              <a:ext uri="{FF2B5EF4-FFF2-40B4-BE49-F238E27FC236}">
                <a16:creationId xmlns:a16="http://schemas.microsoft.com/office/drawing/2014/main" id="{0EA1B7C0-D3FB-154F-8F01-B6AF3CBA948A}"/>
              </a:ext>
            </a:extLst>
          </p:cNvPr>
          <p:cNvCxnSpPr>
            <a:cxnSpLocks/>
          </p:cNvCxnSpPr>
          <p:nvPr/>
        </p:nvCxnSpPr>
        <p:spPr>
          <a:xfrm>
            <a:off x="748156" y="1557416"/>
            <a:ext cx="130105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22" name="Text Placeholder 4">
            <a:extLst>
              <a:ext uri="{FF2B5EF4-FFF2-40B4-BE49-F238E27FC236}">
                <a16:creationId xmlns:a16="http://schemas.microsoft.com/office/drawing/2014/main" id="{D76D481F-ED51-E74A-A1FB-41014E8BB247}"/>
              </a:ext>
            </a:extLst>
          </p:cNvPr>
          <p:cNvSpPr>
            <a:spLocks noGrp="1"/>
          </p:cNvSpPr>
          <p:nvPr>
            <p:ph type="body" sz="quarter" idx="13"/>
          </p:nvPr>
        </p:nvSpPr>
        <p:spPr>
          <a:xfrm>
            <a:off x="779765" y="5978123"/>
            <a:ext cx="9566315" cy="550736"/>
          </a:xfr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92943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07C424-49F5-4136-804A-FEFC43E529C7}"/>
              </a:ext>
            </a:extLst>
          </p:cNvPr>
          <p:cNvSpPr>
            <a:spLocks noGrp="1"/>
          </p:cNvSpPr>
          <p:nvPr>
            <p:ph type="pic" sz="quarter" idx="14"/>
          </p:nvPr>
        </p:nvSpPr>
        <p:spPr>
          <a:xfrm>
            <a:off x="0" y="0"/>
            <a:ext cx="12192000" cy="6858000"/>
          </a:xfrm>
        </p:spPr>
        <p:txBody>
          <a:bodyPr/>
          <a:lstStyle/>
          <a:p>
            <a:r>
              <a:rPr lang="en-US"/>
              <a:t>Click icon to add picture</a:t>
            </a:r>
            <a:endParaRPr lang="en-GB"/>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
        <p:nvSpPr>
          <p:cNvPr id="9" name="Text Placeholder 3">
            <a:extLst>
              <a:ext uri="{FF2B5EF4-FFF2-40B4-BE49-F238E27FC236}">
                <a16:creationId xmlns:a16="http://schemas.microsoft.com/office/drawing/2014/main" id="{A858E36F-843C-4BCC-9A42-9EAD8AC44F3B}"/>
              </a:ext>
            </a:extLst>
          </p:cNvPr>
          <p:cNvSpPr>
            <a:spLocks noGrp="1"/>
          </p:cNvSpPr>
          <p:nvPr>
            <p:ph type="body" sz="quarter" idx="13" hasCustomPrompt="1"/>
          </p:nvPr>
        </p:nvSpPr>
        <p:spPr>
          <a:xfrm>
            <a:off x="0" y="1978424"/>
            <a:ext cx="12192000" cy="972000"/>
          </a:xfrm>
          <a:solidFill>
            <a:srgbClr val="B7DEE8"/>
          </a:solidFill>
        </p:spPr>
        <p:txBody>
          <a:bodyPr lIns="360000" anchor="ctr">
            <a:noAutofit/>
          </a:bodyPr>
          <a:lstStyle>
            <a:lvl1pPr marL="0" indent="0">
              <a:buNone/>
              <a:defRPr sz="4000" b="1">
                <a:solidFill>
                  <a:schemeClr val="accent4"/>
                </a:solidFill>
              </a:defRPr>
            </a:lvl1pPr>
          </a:lstStyle>
          <a:p>
            <a:pPr lvl="0"/>
            <a:r>
              <a:rPr lang="en-US"/>
              <a:t>Subsection heading</a:t>
            </a:r>
            <a:endParaRPr lang="en-GB"/>
          </a:p>
        </p:txBody>
      </p:sp>
    </p:spTree>
    <p:extLst>
      <p:ext uri="{BB962C8B-B14F-4D97-AF65-F5344CB8AC3E}">
        <p14:creationId xmlns:p14="http://schemas.microsoft.com/office/powerpoint/2010/main" val="26667909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AE969E1-E0CD-CC4B-A1F1-A8142E1DC765}"/>
              </a:ext>
            </a:extLst>
          </p:cNvPr>
          <p:cNvPicPr>
            <a:picLocks noChangeAspect="1"/>
          </p:cNvPicPr>
          <p:nvPr/>
        </p:nvPicPr>
        <p:blipFill>
          <a:blip r:embed="rId2"/>
          <a:srcRect/>
          <a:stretch/>
        </p:blipFill>
        <p:spPr>
          <a:xfrm>
            <a:off x="10675962" y="6287585"/>
            <a:ext cx="1133415" cy="251710"/>
          </a:xfrm>
          <a:prstGeom prst="rect">
            <a:avLst/>
          </a:prstGeom>
        </p:spPr>
      </p:pic>
      <p:sp>
        <p:nvSpPr>
          <p:cNvPr id="14" name="Rectangle 13">
            <a:extLst>
              <a:ext uri="{FF2B5EF4-FFF2-40B4-BE49-F238E27FC236}">
                <a16:creationId xmlns:a16="http://schemas.microsoft.com/office/drawing/2014/main" id="{ED1A3067-B131-414A-927A-CF488C655CE9}"/>
              </a:ext>
            </a:extLst>
          </p:cNvPr>
          <p:cNvSpPr/>
          <p:nvPr/>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9" name="Straight Connector 8">
            <a:extLst>
              <a:ext uri="{FF2B5EF4-FFF2-40B4-BE49-F238E27FC236}">
                <a16:creationId xmlns:a16="http://schemas.microsoft.com/office/drawing/2014/main" id="{7C756C6C-6F6D-8E4C-B204-873571A8EB50}"/>
              </a:ext>
            </a:extLst>
          </p:cNvPr>
          <p:cNvCxnSpPr>
            <a:cxnSpLocks/>
          </p:cNvCxnSpPr>
          <p:nvPr/>
        </p:nvCxnSpPr>
        <p:spPr>
          <a:xfrm flipH="1">
            <a:off x="6733055" y="1102710"/>
            <a:ext cx="7937"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
        <p:nvSpPr>
          <p:cNvPr id="12" name="Text Placeholder 43">
            <a:extLst>
              <a:ext uri="{FF2B5EF4-FFF2-40B4-BE49-F238E27FC236}">
                <a16:creationId xmlns:a16="http://schemas.microsoft.com/office/drawing/2014/main" id="{41050532-57A9-E544-A64D-4E21A06907D6}"/>
              </a:ext>
            </a:extLst>
          </p:cNvPr>
          <p:cNvSpPr>
            <a:spLocks noGrp="1"/>
          </p:cNvSpPr>
          <p:nvPr>
            <p:ph type="body" sz="quarter" idx="10"/>
          </p:nvPr>
        </p:nvSpPr>
        <p:spPr>
          <a:xfrm>
            <a:off x="3537113" y="448270"/>
            <a:ext cx="5149112" cy="405910"/>
          </a:xfrm>
        </p:spPr>
        <p:txBody>
          <a:bodyPr/>
          <a:lstStyle>
            <a:lvl1pPr marL="0" indent="0" algn="ctr">
              <a:buNone/>
              <a:defRPr>
                <a:solidFill>
                  <a:srgbClr val="4A4A4A"/>
                </a:solidFill>
                <a:latin typeface="Arial" panose="020B0604020202020204" pitchFamily="34" charset="0"/>
                <a:cs typeface="Arial" panose="020B0604020202020204" pitchFamily="34" charset="0"/>
              </a:defRPr>
            </a:lvl1pPr>
            <a:lvl2pPr marL="457200" indent="0">
              <a:buNone/>
              <a:defRPr>
                <a:solidFill>
                  <a:srgbClr val="4A4A4A"/>
                </a:solidFill>
                <a:latin typeface="Arial" panose="020B0604020202020204" pitchFamily="34" charset="0"/>
                <a:cs typeface="Arial" panose="020B0604020202020204" pitchFamily="34" charset="0"/>
              </a:defRPr>
            </a:lvl2pPr>
            <a:lvl3pPr marL="914400" indent="0">
              <a:buNone/>
              <a:defRPr>
                <a:solidFill>
                  <a:srgbClr val="4A4A4A"/>
                </a:solidFill>
                <a:latin typeface="Arial" panose="020B0604020202020204" pitchFamily="34" charset="0"/>
                <a:cs typeface="Arial" panose="020B0604020202020204" pitchFamily="34" charset="0"/>
              </a:defRPr>
            </a:lvl3pPr>
            <a:lvl4pPr marL="1371600" indent="0">
              <a:buNone/>
              <a:defRPr>
                <a:solidFill>
                  <a:srgbClr val="4A4A4A"/>
                </a:solidFill>
                <a:latin typeface="Arial" panose="020B0604020202020204" pitchFamily="34" charset="0"/>
                <a:cs typeface="Arial" panose="020B0604020202020204" pitchFamily="34" charset="0"/>
              </a:defRPr>
            </a:lvl4pPr>
            <a:lvl5pPr marL="1828800" indent="0">
              <a:buNone/>
              <a:defRPr>
                <a:solidFill>
                  <a:srgbClr val="4A4A4A"/>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5" name="Text Placeholder 43">
            <a:extLst>
              <a:ext uri="{FF2B5EF4-FFF2-40B4-BE49-F238E27FC236}">
                <a16:creationId xmlns:a16="http://schemas.microsoft.com/office/drawing/2014/main" id="{0EF9AAFE-8E3C-9045-A6DB-85A1825237A4}"/>
              </a:ext>
            </a:extLst>
          </p:cNvPr>
          <p:cNvSpPr>
            <a:spLocks noGrp="1"/>
          </p:cNvSpPr>
          <p:nvPr>
            <p:ph type="body" sz="quarter" idx="11"/>
          </p:nvPr>
        </p:nvSpPr>
        <p:spPr>
          <a:xfrm>
            <a:off x="1653900" y="1278931"/>
            <a:ext cx="8938602" cy="405910"/>
          </a:xfrm>
        </p:spPr>
        <p:txBody>
          <a:bodyPr>
            <a:normAutofit/>
          </a:bodyPr>
          <a:lstStyle>
            <a:lvl1pPr marL="0" indent="0" algn="ctr">
              <a:buNone/>
              <a:defRPr sz="1600">
                <a:solidFill>
                  <a:srgbClr val="4A4A4A"/>
                </a:solidFill>
                <a:latin typeface="Arial" panose="020B0604020202020204" pitchFamily="34" charset="0"/>
                <a:cs typeface="Arial" panose="020B0604020202020204" pitchFamily="34" charset="0"/>
              </a:defRPr>
            </a:lvl1pPr>
            <a:lvl2pPr marL="457200" indent="0">
              <a:buNone/>
              <a:defRPr>
                <a:solidFill>
                  <a:srgbClr val="4A4A4A"/>
                </a:solidFill>
                <a:latin typeface="Arial" panose="020B0604020202020204" pitchFamily="34" charset="0"/>
                <a:cs typeface="Arial" panose="020B0604020202020204" pitchFamily="34" charset="0"/>
              </a:defRPr>
            </a:lvl2pPr>
            <a:lvl3pPr marL="914400" indent="0">
              <a:buNone/>
              <a:defRPr>
                <a:solidFill>
                  <a:srgbClr val="4A4A4A"/>
                </a:solidFill>
                <a:latin typeface="Arial" panose="020B0604020202020204" pitchFamily="34" charset="0"/>
                <a:cs typeface="Arial" panose="020B0604020202020204" pitchFamily="34" charset="0"/>
              </a:defRPr>
            </a:lvl3pPr>
            <a:lvl4pPr marL="1371600" indent="0">
              <a:buNone/>
              <a:defRPr>
                <a:solidFill>
                  <a:srgbClr val="4A4A4A"/>
                </a:solidFill>
                <a:latin typeface="Arial" panose="020B0604020202020204" pitchFamily="34" charset="0"/>
                <a:cs typeface="Arial" panose="020B0604020202020204" pitchFamily="34" charset="0"/>
              </a:defRPr>
            </a:lvl4pPr>
            <a:lvl5pPr marL="1828800" indent="0">
              <a:buNone/>
              <a:defRPr>
                <a:solidFill>
                  <a:srgbClr val="4A4A4A"/>
                </a:solidFill>
                <a:latin typeface="Arial" panose="020B0604020202020204" pitchFamily="34" charset="0"/>
                <a:cs typeface="Arial" panose="020B0604020202020204" pitchFamily="34" charset="0"/>
              </a:defRPr>
            </a:lvl5pPr>
          </a:lstStyle>
          <a:p>
            <a:pPr lvl="0"/>
            <a:r>
              <a:rPr lang="en-GB"/>
              <a:t>Click to edit Master text styles</a:t>
            </a:r>
          </a:p>
        </p:txBody>
      </p:sp>
      <p:pic>
        <p:nvPicPr>
          <p:cNvPr id="17" name="Picture 16" descr="connect graphics@2x.png">
            <a:extLst>
              <a:ext uri="{FF2B5EF4-FFF2-40B4-BE49-F238E27FC236}">
                <a16:creationId xmlns:a16="http://schemas.microsoft.com/office/drawing/2014/main" id="{EB4D667B-FB3F-A243-B31B-3AA5CC8B8697}"/>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91" t="207" r="11013" b="-207"/>
          <a:stretch/>
        </p:blipFill>
        <p:spPr>
          <a:xfrm flipH="1">
            <a:off x="-1" y="2492895"/>
            <a:ext cx="3723701" cy="5651017"/>
          </a:xfrm>
          <a:prstGeom prst="rect">
            <a:avLst/>
          </a:prstGeom>
        </p:spPr>
      </p:pic>
      <p:pic>
        <p:nvPicPr>
          <p:cNvPr id="18" name="Picture 17" descr="connect graphics@2x.png">
            <a:extLst>
              <a:ext uri="{FF2B5EF4-FFF2-40B4-BE49-F238E27FC236}">
                <a16:creationId xmlns:a16="http://schemas.microsoft.com/office/drawing/2014/main" id="{2D081C20-F107-144A-A91B-D0688F6519F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91" t="207" r="11013" b="-207"/>
          <a:stretch/>
        </p:blipFill>
        <p:spPr>
          <a:xfrm rot="5400000">
            <a:off x="8355801" y="2244524"/>
            <a:ext cx="3723701" cy="5651017"/>
          </a:xfrm>
          <a:prstGeom prst="rect">
            <a:avLst/>
          </a:prstGeom>
        </p:spPr>
      </p:pic>
      <p:sp>
        <p:nvSpPr>
          <p:cNvPr id="19" name="Text Placeholder 43">
            <a:extLst>
              <a:ext uri="{FF2B5EF4-FFF2-40B4-BE49-F238E27FC236}">
                <a16:creationId xmlns:a16="http://schemas.microsoft.com/office/drawing/2014/main" id="{6F6C9343-DF66-C549-A783-92764D19CDB0}"/>
              </a:ext>
            </a:extLst>
          </p:cNvPr>
          <p:cNvSpPr>
            <a:spLocks noGrp="1"/>
          </p:cNvSpPr>
          <p:nvPr>
            <p:ph type="body" sz="quarter" idx="12"/>
          </p:nvPr>
        </p:nvSpPr>
        <p:spPr>
          <a:xfrm>
            <a:off x="1653900" y="2270565"/>
            <a:ext cx="8938602" cy="405910"/>
          </a:xfrm>
        </p:spPr>
        <p:txBody>
          <a:bodyPr>
            <a:normAutofit/>
          </a:bodyPr>
          <a:lstStyle>
            <a:lvl1pPr marL="0" indent="0" algn="ctr">
              <a:buNone/>
              <a:defRPr sz="1400">
                <a:solidFill>
                  <a:srgbClr val="4A4A4A"/>
                </a:solidFill>
                <a:latin typeface="Arial" panose="020B0604020202020204" pitchFamily="34" charset="0"/>
                <a:cs typeface="Arial" panose="020B0604020202020204" pitchFamily="34" charset="0"/>
              </a:defRPr>
            </a:lvl1pPr>
            <a:lvl2pPr marL="457200" indent="0">
              <a:buNone/>
              <a:defRPr>
                <a:solidFill>
                  <a:srgbClr val="4A4A4A"/>
                </a:solidFill>
                <a:latin typeface="Arial" panose="020B0604020202020204" pitchFamily="34" charset="0"/>
                <a:cs typeface="Arial" panose="020B0604020202020204" pitchFamily="34" charset="0"/>
              </a:defRPr>
            </a:lvl2pPr>
            <a:lvl3pPr marL="914400" indent="0">
              <a:buNone/>
              <a:defRPr>
                <a:solidFill>
                  <a:srgbClr val="4A4A4A"/>
                </a:solidFill>
                <a:latin typeface="Arial" panose="020B0604020202020204" pitchFamily="34" charset="0"/>
                <a:cs typeface="Arial" panose="020B0604020202020204" pitchFamily="34" charset="0"/>
              </a:defRPr>
            </a:lvl3pPr>
            <a:lvl4pPr marL="1371600" indent="0">
              <a:buNone/>
              <a:defRPr>
                <a:solidFill>
                  <a:srgbClr val="4A4A4A"/>
                </a:solidFill>
                <a:latin typeface="Arial" panose="020B0604020202020204" pitchFamily="34" charset="0"/>
                <a:cs typeface="Arial" panose="020B0604020202020204" pitchFamily="34" charset="0"/>
              </a:defRPr>
            </a:lvl4pPr>
            <a:lvl5pPr marL="1828800" indent="0">
              <a:buNone/>
              <a:defRPr>
                <a:solidFill>
                  <a:srgbClr val="4A4A4A"/>
                </a:solidFill>
                <a:latin typeface="Arial" panose="020B0604020202020204" pitchFamily="34" charset="0"/>
                <a:cs typeface="Arial" panose="020B0604020202020204" pitchFamily="34" charset="0"/>
              </a:defRPr>
            </a:lvl5pPr>
          </a:lstStyle>
          <a:p>
            <a:pPr lvl="0"/>
            <a:r>
              <a:rPr lang="en-GB"/>
              <a:t>Click to edit Master text styles</a:t>
            </a:r>
          </a:p>
        </p:txBody>
      </p:sp>
      <p:cxnSp>
        <p:nvCxnSpPr>
          <p:cNvPr id="20" name="Straight Connector 19">
            <a:extLst>
              <a:ext uri="{FF2B5EF4-FFF2-40B4-BE49-F238E27FC236}">
                <a16:creationId xmlns:a16="http://schemas.microsoft.com/office/drawing/2014/main" id="{DC381561-5225-A345-A4FB-0B43597AC6A7}"/>
              </a:ext>
            </a:extLst>
          </p:cNvPr>
          <p:cNvCxnSpPr/>
          <p:nvPr/>
        </p:nvCxnSpPr>
        <p:spPr>
          <a:xfrm>
            <a:off x="5436911" y="1018031"/>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16413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0B02E9-573C-E446-9BB3-03930350ADA4}"/>
              </a:ext>
            </a:extLst>
          </p:cNvPr>
          <p:cNvPicPr>
            <a:picLocks noChangeAspect="1"/>
          </p:cNvPicPr>
          <p:nvPr/>
        </p:nvPicPr>
        <p:blipFill>
          <a:blip r:embed="rId2"/>
          <a:srcRect/>
          <a:stretch/>
        </p:blipFill>
        <p:spPr>
          <a:xfrm>
            <a:off x="10675962" y="6287585"/>
            <a:ext cx="1133415" cy="251710"/>
          </a:xfrm>
          <a:prstGeom prst="rect">
            <a:avLst/>
          </a:prstGeom>
        </p:spPr>
      </p:pic>
      <p:sp>
        <p:nvSpPr>
          <p:cNvPr id="11" name="Rectangle 10">
            <a:extLst>
              <a:ext uri="{FF2B5EF4-FFF2-40B4-BE49-F238E27FC236}">
                <a16:creationId xmlns:a16="http://schemas.microsoft.com/office/drawing/2014/main" id="{F3563CE4-0803-3840-981E-9C94F79B8FBC}"/>
              </a:ext>
            </a:extLst>
          </p:cNvPr>
          <p:cNvSpPr/>
          <p:nvPr/>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21" name="Text Placeholder 4">
            <a:extLst>
              <a:ext uri="{FF2B5EF4-FFF2-40B4-BE49-F238E27FC236}">
                <a16:creationId xmlns:a16="http://schemas.microsoft.com/office/drawing/2014/main" id="{B425E85F-23EA-5847-A5AC-3580EF566B11}"/>
              </a:ext>
            </a:extLst>
          </p:cNvPr>
          <p:cNvSpPr>
            <a:spLocks noGrp="1"/>
          </p:cNvSpPr>
          <p:nvPr>
            <p:ph type="body" sz="quarter" idx="13"/>
          </p:nvPr>
        </p:nvSpPr>
        <p:spPr>
          <a:xfrm>
            <a:off x="767408" y="5977542"/>
            <a:ext cx="9566315" cy="550736"/>
          </a:xfrm>
        </p:spPr>
        <p:txBody>
          <a:bodyPr lIns="0">
            <a:noAutofit/>
          </a:bodyPr>
          <a:lstStyle>
            <a:lvl1pPr marL="0" indent="0" algn="l">
              <a:buNone/>
              <a:defRPr sz="9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4">
            <a:extLst>
              <a:ext uri="{FF2B5EF4-FFF2-40B4-BE49-F238E27FC236}">
                <a16:creationId xmlns:a16="http://schemas.microsoft.com/office/drawing/2014/main" id="{EDB60A81-4E05-8241-98E8-AAB609692B9F}"/>
              </a:ext>
            </a:extLst>
          </p:cNvPr>
          <p:cNvSpPr>
            <a:spLocks noGrp="1"/>
          </p:cNvSpPr>
          <p:nvPr>
            <p:ph type="body" sz="quarter" idx="11"/>
          </p:nvPr>
        </p:nvSpPr>
        <p:spPr>
          <a:xfrm>
            <a:off x="767408" y="1656983"/>
            <a:ext cx="10736733" cy="3950455"/>
          </a:xfrm>
        </p:spPr>
        <p:txBody>
          <a:bodyPr lIns="0">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8" name="Text Placeholder 12">
            <a:extLst>
              <a:ext uri="{FF2B5EF4-FFF2-40B4-BE49-F238E27FC236}">
                <a16:creationId xmlns:a16="http://schemas.microsoft.com/office/drawing/2014/main" id="{DB08901F-735E-A44C-8AD4-D49632E8673A}"/>
              </a:ext>
            </a:extLst>
          </p:cNvPr>
          <p:cNvSpPr>
            <a:spLocks noGrp="1"/>
          </p:cNvSpPr>
          <p:nvPr>
            <p:ph type="body" sz="quarter" idx="12" hasCustomPrompt="1"/>
          </p:nvPr>
        </p:nvSpPr>
        <p:spPr>
          <a:xfrm>
            <a:off x="759173" y="686924"/>
            <a:ext cx="10744968" cy="792960"/>
          </a:xfr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spTree>
    <p:extLst>
      <p:ext uri="{BB962C8B-B14F-4D97-AF65-F5344CB8AC3E}">
        <p14:creationId xmlns:p14="http://schemas.microsoft.com/office/powerpoint/2010/main" val="39110858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p:nvSpPr>
        <p:spPr>
          <a:xfrm>
            <a:off x="420" y="-3593"/>
            <a:ext cx="12191580" cy="108377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a:extLst>
              <a:ext uri="{FF2B5EF4-FFF2-40B4-BE49-F238E27FC236}">
                <a16:creationId xmlns:a16="http://schemas.microsoft.com/office/drawing/2014/main" id="{E3CF9A04-8614-7F46-8040-7D153BE1B160}"/>
              </a:ext>
            </a:extLst>
          </p:cNvPr>
          <p:cNvSpPr>
            <a:spLocks noGrp="1"/>
          </p:cNvSpPr>
          <p:nvPr>
            <p:ph type="body" sz="quarter" idx="11"/>
          </p:nvPr>
        </p:nvSpPr>
        <p:spPr>
          <a:xfrm>
            <a:off x="704581" y="1491162"/>
            <a:ext cx="10848082" cy="4319262"/>
          </a:xfrm>
        </p:spPr>
        <p:txBody>
          <a:bodyPr lIns="0">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04581" y="230330"/>
            <a:ext cx="10129811" cy="656893"/>
          </a:xfrm>
        </p:spPr>
        <p:txBody>
          <a:bodyPr>
            <a:noAutofit/>
          </a:bodyPr>
          <a:lstStyle>
            <a:lvl1pPr marL="0" indent="0" algn="l">
              <a:buNone/>
              <a:defRPr sz="320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7" name="Straight Connector 16">
            <a:extLst>
              <a:ext uri="{FF2B5EF4-FFF2-40B4-BE49-F238E27FC236}">
                <a16:creationId xmlns:a16="http://schemas.microsoft.com/office/drawing/2014/main" id="{D81E6F32-7A91-2B46-8361-B15E8E4FF2C9}"/>
              </a:ext>
            </a:extLst>
          </p:cNvPr>
          <p:cNvCxnSpPr/>
          <p:nvPr/>
        </p:nvCxnSpPr>
        <p:spPr>
          <a:xfrm>
            <a:off x="704581" y="896845"/>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7A71B78E-F5C4-BA45-B3A3-AD6B3EC1B109}"/>
              </a:ext>
            </a:extLst>
          </p:cNvPr>
          <p:cNvPicPr>
            <a:picLocks noChangeAspect="1"/>
          </p:cNvPicPr>
          <p:nvPr/>
        </p:nvPicPr>
        <p:blipFill>
          <a:blip r:embed="rId2"/>
          <a:srcRect/>
          <a:stretch/>
        </p:blipFill>
        <p:spPr>
          <a:xfrm>
            <a:off x="10675962" y="6287585"/>
            <a:ext cx="1133415" cy="251710"/>
          </a:xfrm>
          <a:prstGeom prst="rect">
            <a:avLst/>
          </a:prstGeom>
        </p:spPr>
      </p:pic>
    </p:spTree>
    <p:extLst>
      <p:ext uri="{BB962C8B-B14F-4D97-AF65-F5344CB8AC3E}">
        <p14:creationId xmlns:p14="http://schemas.microsoft.com/office/powerpoint/2010/main" val="187678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p:nvSpPr>
        <p:spPr>
          <a:xfrm>
            <a:off x="420" y="-3593"/>
            <a:ext cx="12191580" cy="108377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a:extLst>
              <a:ext uri="{FF2B5EF4-FFF2-40B4-BE49-F238E27FC236}">
                <a16:creationId xmlns:a16="http://schemas.microsoft.com/office/drawing/2014/main" id="{E3CF9A04-8614-7F46-8040-7D153BE1B160}"/>
              </a:ext>
            </a:extLst>
          </p:cNvPr>
          <p:cNvSpPr>
            <a:spLocks noGrp="1"/>
          </p:cNvSpPr>
          <p:nvPr>
            <p:ph type="body" sz="quarter" idx="11"/>
          </p:nvPr>
        </p:nvSpPr>
        <p:spPr>
          <a:xfrm>
            <a:off x="704580" y="1491162"/>
            <a:ext cx="10836931" cy="4226592"/>
          </a:xfrm>
        </p:spPr>
        <p:txBody>
          <a:bodyPr lIns="0">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04581" y="230330"/>
            <a:ext cx="10129811" cy="656893"/>
          </a:xfrm>
        </p:spPr>
        <p:txBody>
          <a:bodyPr>
            <a:noAutofit/>
          </a:bodyPr>
          <a:lstStyle>
            <a:lvl1pPr marL="0" indent="0" algn="l">
              <a:buNone/>
              <a:defRPr sz="320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F9F5F536-F072-7A4D-A50D-62FA21DD7F14}"/>
              </a:ext>
            </a:extLst>
          </p:cNvPr>
          <p:cNvCxnSpPr/>
          <p:nvPr/>
        </p:nvCxnSpPr>
        <p:spPr>
          <a:xfrm>
            <a:off x="704581" y="887223"/>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FE61D9AF-9390-174B-9C23-BC7B3E5CAEA9}"/>
              </a:ext>
            </a:extLst>
          </p:cNvPr>
          <p:cNvPicPr>
            <a:picLocks noChangeAspect="1"/>
          </p:cNvPicPr>
          <p:nvPr/>
        </p:nvPicPr>
        <p:blipFill>
          <a:blip r:embed="rId2"/>
          <a:srcRect/>
          <a:stretch/>
        </p:blipFill>
        <p:spPr>
          <a:xfrm>
            <a:off x="10675962" y="6287585"/>
            <a:ext cx="1133415" cy="251710"/>
          </a:xfrm>
          <a:prstGeom prst="rect">
            <a:avLst/>
          </a:prstGeom>
        </p:spPr>
      </p:pic>
    </p:spTree>
    <p:extLst>
      <p:ext uri="{BB962C8B-B14F-4D97-AF65-F5344CB8AC3E}">
        <p14:creationId xmlns:p14="http://schemas.microsoft.com/office/powerpoint/2010/main" val="11905627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p:nvSpPr>
        <p:spPr>
          <a:xfrm>
            <a:off x="420" y="-3593"/>
            <a:ext cx="12191580" cy="108377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4">
            <a:extLst>
              <a:ext uri="{FF2B5EF4-FFF2-40B4-BE49-F238E27FC236}">
                <a16:creationId xmlns:a16="http://schemas.microsoft.com/office/drawing/2014/main" id="{E3CF9A04-8614-7F46-8040-7D153BE1B160}"/>
              </a:ext>
            </a:extLst>
          </p:cNvPr>
          <p:cNvSpPr>
            <a:spLocks noGrp="1"/>
          </p:cNvSpPr>
          <p:nvPr>
            <p:ph type="body" sz="quarter" idx="11"/>
          </p:nvPr>
        </p:nvSpPr>
        <p:spPr>
          <a:xfrm>
            <a:off x="704580" y="1491161"/>
            <a:ext cx="10892687" cy="4329775"/>
          </a:xfrm>
        </p:spPr>
        <p:txBody>
          <a:bodyPr lIns="0">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04581" y="230330"/>
            <a:ext cx="10129811" cy="656893"/>
          </a:xfrm>
        </p:spPr>
        <p:txBody>
          <a:bodyPr>
            <a:noAutofit/>
          </a:bodyPr>
          <a:lstStyle>
            <a:lvl1pPr marL="0" indent="0" algn="l">
              <a:buNone/>
              <a:defRPr sz="320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1676E7CD-8A03-874F-B225-63E44B7BE4C2}"/>
              </a:ext>
            </a:extLst>
          </p:cNvPr>
          <p:cNvCxnSpPr/>
          <p:nvPr/>
        </p:nvCxnSpPr>
        <p:spPr>
          <a:xfrm>
            <a:off x="570097" y="887223"/>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53DE8A04-7113-194D-93EF-D1C2457E0275}"/>
              </a:ext>
            </a:extLst>
          </p:cNvPr>
          <p:cNvPicPr>
            <a:picLocks noChangeAspect="1"/>
          </p:cNvPicPr>
          <p:nvPr/>
        </p:nvPicPr>
        <p:blipFill>
          <a:blip r:embed="rId2"/>
          <a:srcRect/>
          <a:stretch/>
        </p:blipFill>
        <p:spPr>
          <a:xfrm>
            <a:off x="10675962" y="6287585"/>
            <a:ext cx="1133415" cy="251710"/>
          </a:xfrm>
          <a:prstGeom prst="rect">
            <a:avLst/>
          </a:prstGeom>
        </p:spPr>
      </p:pic>
    </p:spTree>
    <p:extLst>
      <p:ext uri="{BB962C8B-B14F-4D97-AF65-F5344CB8AC3E}">
        <p14:creationId xmlns:p14="http://schemas.microsoft.com/office/powerpoint/2010/main" val="22680113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EDAE84-8D32-4342-86A4-0368075AE710}"/>
              </a:ext>
            </a:extLst>
          </p:cNvPr>
          <p:cNvSpPr/>
          <p:nvPr/>
        </p:nvSpPr>
        <p:spPr>
          <a:xfrm>
            <a:off x="420" y="-3593"/>
            <a:ext cx="12191580" cy="10837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Text Placeholder 4">
            <a:extLst>
              <a:ext uri="{FF2B5EF4-FFF2-40B4-BE49-F238E27FC236}">
                <a16:creationId xmlns:a16="http://schemas.microsoft.com/office/drawing/2014/main" id="{E3CF9A04-8614-7F46-8040-7D153BE1B160}"/>
              </a:ext>
            </a:extLst>
          </p:cNvPr>
          <p:cNvSpPr>
            <a:spLocks noGrp="1"/>
          </p:cNvSpPr>
          <p:nvPr>
            <p:ph type="body" sz="quarter" idx="11"/>
          </p:nvPr>
        </p:nvSpPr>
        <p:spPr>
          <a:xfrm>
            <a:off x="704580" y="1491162"/>
            <a:ext cx="10892687" cy="4270660"/>
          </a:xfrm>
        </p:spPr>
        <p:txBody>
          <a:bodyPr lIns="0">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04581" y="230330"/>
            <a:ext cx="10129811" cy="656893"/>
          </a:xfrm>
        </p:spPr>
        <p:txBody>
          <a:bodyPr>
            <a:noAutofit/>
          </a:bodyPr>
          <a:lstStyle>
            <a:lvl1pPr marL="0" indent="0" algn="l">
              <a:buNone/>
              <a:defRPr sz="3200"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7" name="Straight Connector 6">
            <a:extLst>
              <a:ext uri="{FF2B5EF4-FFF2-40B4-BE49-F238E27FC236}">
                <a16:creationId xmlns:a16="http://schemas.microsoft.com/office/drawing/2014/main" id="{1676E7CD-8A03-874F-B225-63E44B7BE4C2}"/>
              </a:ext>
            </a:extLst>
          </p:cNvPr>
          <p:cNvCxnSpPr>
            <a:cxnSpLocks/>
          </p:cNvCxnSpPr>
          <p:nvPr/>
        </p:nvCxnSpPr>
        <p:spPr>
          <a:xfrm>
            <a:off x="767408" y="887223"/>
            <a:ext cx="1098833"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F8C1D96A-62AF-6946-A75A-8E3253E1EC4E}"/>
              </a:ext>
            </a:extLst>
          </p:cNvPr>
          <p:cNvPicPr>
            <a:picLocks noChangeAspect="1"/>
          </p:cNvPicPr>
          <p:nvPr/>
        </p:nvPicPr>
        <p:blipFill>
          <a:blip r:embed="rId2"/>
          <a:srcRect/>
          <a:stretch/>
        </p:blipFill>
        <p:spPr>
          <a:xfrm>
            <a:off x="10675962" y="6287585"/>
            <a:ext cx="1133415" cy="251710"/>
          </a:xfrm>
          <a:prstGeom prst="rect">
            <a:avLst/>
          </a:prstGeom>
        </p:spPr>
      </p:pic>
    </p:spTree>
    <p:extLst>
      <p:ext uri="{BB962C8B-B14F-4D97-AF65-F5344CB8AC3E}">
        <p14:creationId xmlns:p14="http://schemas.microsoft.com/office/powerpoint/2010/main" val="17673631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685A5532-E6B5-384A-B4FB-CCC595F875F2}"/>
              </a:ext>
            </a:extLst>
          </p:cNvPr>
          <p:cNvSpPr>
            <a:spLocks noGrp="1"/>
          </p:cNvSpPr>
          <p:nvPr>
            <p:ph type="body" sz="quarter" idx="10" hasCustomPrompt="1"/>
          </p:nvPr>
        </p:nvSpPr>
        <p:spPr>
          <a:xfrm>
            <a:off x="1200840" y="1522488"/>
            <a:ext cx="9838868" cy="2804183"/>
          </a:xfrm>
        </p:spPr>
        <p:txBody>
          <a:bodyPr lIns="0">
            <a:normAutofit/>
          </a:bodyPr>
          <a:lstStyle>
            <a:lvl1pPr marL="0" indent="0" algn="ctr">
              <a:buNone/>
              <a:defRPr sz="3200" b="1">
                <a:solidFill>
                  <a:srgbClr val="4A4A4A"/>
                </a:solidFill>
                <a:latin typeface="Arial" panose="020B0604020202020204" pitchFamily="34" charset="0"/>
                <a:cs typeface="Arial" panose="020B0604020202020204" pitchFamily="34" charset="0"/>
              </a:defRPr>
            </a:lvl1pPr>
          </a:lstStyle>
          <a:p>
            <a:pPr lvl="0"/>
            <a:r>
              <a:rPr lang="en-GB"/>
              <a:t>Statement page </a:t>
            </a:r>
          </a:p>
          <a:p>
            <a:pPr lvl="0"/>
            <a:endParaRPr lang="en-GB"/>
          </a:p>
          <a:p>
            <a:pPr lvl="0"/>
            <a:endParaRPr lang="en-GB"/>
          </a:p>
          <a:p>
            <a:pPr lvl="0"/>
            <a:endParaRPr lang="en-GB"/>
          </a:p>
          <a:p>
            <a:pPr lvl="0"/>
            <a:endParaRPr lang="en-US"/>
          </a:p>
        </p:txBody>
      </p:sp>
      <p:pic>
        <p:nvPicPr>
          <p:cNvPr id="6" name="Picture 5">
            <a:extLst>
              <a:ext uri="{FF2B5EF4-FFF2-40B4-BE49-F238E27FC236}">
                <a16:creationId xmlns:a16="http://schemas.microsoft.com/office/drawing/2014/main" id="{62050CC1-53BE-624A-A77D-443CEBB41B0F}"/>
              </a:ext>
            </a:extLst>
          </p:cNvPr>
          <p:cNvPicPr>
            <a:picLocks noChangeAspect="1"/>
          </p:cNvPicPr>
          <p:nvPr/>
        </p:nvPicPr>
        <p:blipFill>
          <a:blip r:embed="rId2"/>
          <a:srcRect/>
          <a:stretch/>
        </p:blipFill>
        <p:spPr>
          <a:xfrm>
            <a:off x="10675962" y="6287585"/>
            <a:ext cx="1133415" cy="251710"/>
          </a:xfrm>
          <a:prstGeom prst="rect">
            <a:avLst/>
          </a:prstGeom>
        </p:spPr>
      </p:pic>
      <p:sp>
        <p:nvSpPr>
          <p:cNvPr id="7" name="Rectangle 6">
            <a:extLst>
              <a:ext uri="{FF2B5EF4-FFF2-40B4-BE49-F238E27FC236}">
                <a16:creationId xmlns:a16="http://schemas.microsoft.com/office/drawing/2014/main" id="{ED975CC3-18B3-E243-AB85-A3ACB281301A}"/>
              </a:ext>
            </a:extLst>
          </p:cNvPr>
          <p:cNvSpPr/>
          <p:nvPr/>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cxnSp>
        <p:nvCxnSpPr>
          <p:cNvPr id="5" name="Straight Connector 4">
            <a:extLst>
              <a:ext uri="{FF2B5EF4-FFF2-40B4-BE49-F238E27FC236}">
                <a16:creationId xmlns:a16="http://schemas.microsoft.com/office/drawing/2014/main" id="{D0A913E3-D10B-5748-A0B7-4332EB86057A}"/>
              </a:ext>
            </a:extLst>
          </p:cNvPr>
          <p:cNvCxnSpPr>
            <a:cxnSpLocks/>
          </p:cNvCxnSpPr>
          <p:nvPr/>
        </p:nvCxnSpPr>
        <p:spPr>
          <a:xfrm>
            <a:off x="5445473" y="1281995"/>
            <a:ext cx="130105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2480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2_Custom Layout">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0F3684D1-5871-A848-85E5-D6E4BF8C03ED}"/>
              </a:ext>
            </a:extLst>
          </p:cNvPr>
          <p:cNvSpPr>
            <a:spLocks noGrp="1"/>
          </p:cNvSpPr>
          <p:nvPr>
            <p:ph type="pic" sz="quarter" idx="12"/>
          </p:nvPr>
        </p:nvSpPr>
        <p:spPr>
          <a:xfrm>
            <a:off x="7256462" y="0"/>
            <a:ext cx="4935538" cy="6858000"/>
          </a:xfrm>
        </p:spPr>
        <p:txBody>
          <a:bodyPr/>
          <a:lstStyle/>
          <a:p>
            <a:r>
              <a:rPr lang="en-GB"/>
              <a:t>Click icon to add picture</a:t>
            </a:r>
            <a:endParaRPr lang="en-US"/>
          </a:p>
        </p:txBody>
      </p:sp>
      <p:sp>
        <p:nvSpPr>
          <p:cNvPr id="7" name="Text Placeholder 12">
            <a:extLst>
              <a:ext uri="{FF2B5EF4-FFF2-40B4-BE49-F238E27FC236}">
                <a16:creationId xmlns:a16="http://schemas.microsoft.com/office/drawing/2014/main" id="{AD40021E-7A8C-D943-A4D6-6B29E58767F0}"/>
              </a:ext>
            </a:extLst>
          </p:cNvPr>
          <p:cNvSpPr>
            <a:spLocks noGrp="1"/>
          </p:cNvSpPr>
          <p:nvPr>
            <p:ph type="body" sz="quarter" idx="10" hasCustomPrompt="1"/>
          </p:nvPr>
        </p:nvSpPr>
        <p:spPr>
          <a:xfrm>
            <a:off x="911196" y="819315"/>
            <a:ext cx="4384675" cy="869501"/>
          </a:xfr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GB"/>
              <a:t>Title</a:t>
            </a:r>
            <a:endParaRPr lang="en-US"/>
          </a:p>
        </p:txBody>
      </p:sp>
      <p:sp>
        <p:nvSpPr>
          <p:cNvPr id="8" name="Text Placeholder 4">
            <a:extLst>
              <a:ext uri="{FF2B5EF4-FFF2-40B4-BE49-F238E27FC236}">
                <a16:creationId xmlns:a16="http://schemas.microsoft.com/office/drawing/2014/main" id="{188B80A3-A08F-7A47-AF9F-176908A06A2A}"/>
              </a:ext>
            </a:extLst>
          </p:cNvPr>
          <p:cNvSpPr>
            <a:spLocks noGrp="1"/>
          </p:cNvSpPr>
          <p:nvPr>
            <p:ph type="body" sz="quarter" idx="11"/>
          </p:nvPr>
        </p:nvSpPr>
        <p:spPr>
          <a:xfrm>
            <a:off x="888945" y="2009490"/>
            <a:ext cx="5333365" cy="3785652"/>
          </a:xfrm>
        </p:spPr>
        <p:txBody>
          <a:bodyPr lIns="0">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cxnSp>
        <p:nvCxnSpPr>
          <p:cNvPr id="15" name="Straight Connector 14">
            <a:extLst>
              <a:ext uri="{FF2B5EF4-FFF2-40B4-BE49-F238E27FC236}">
                <a16:creationId xmlns:a16="http://schemas.microsoft.com/office/drawing/2014/main" id="{4CFDE117-D5FF-CC4E-8C63-1AF242B9E409}"/>
              </a:ext>
            </a:extLst>
          </p:cNvPr>
          <p:cNvCxnSpPr/>
          <p:nvPr/>
        </p:nvCxnSpPr>
        <p:spPr>
          <a:xfrm>
            <a:off x="889527" y="1770935"/>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2553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7_Custom Layout">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D532AFCD-ADE7-1041-9575-9E42A20C2FB6}"/>
              </a:ext>
            </a:extLst>
          </p:cNvPr>
          <p:cNvCxnSpPr>
            <a:cxnSpLocks/>
          </p:cNvCxnSpPr>
          <p:nvPr/>
        </p:nvCxnSpPr>
        <p:spPr>
          <a:xfrm>
            <a:off x="5436911" y="1102710"/>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30" name="Picture 29">
            <a:extLst>
              <a:ext uri="{FF2B5EF4-FFF2-40B4-BE49-F238E27FC236}">
                <a16:creationId xmlns:a16="http://schemas.microsoft.com/office/drawing/2014/main" id="{DDDAAF8A-6B12-9F44-B0FB-D6D528AD55FD}"/>
              </a:ext>
            </a:extLst>
          </p:cNvPr>
          <p:cNvPicPr>
            <a:picLocks noChangeAspect="1"/>
          </p:cNvPicPr>
          <p:nvPr/>
        </p:nvPicPr>
        <p:blipFill>
          <a:blip r:embed="rId2"/>
          <a:srcRect/>
          <a:stretch/>
        </p:blipFill>
        <p:spPr>
          <a:xfrm>
            <a:off x="570097" y="6387111"/>
            <a:ext cx="1133415" cy="251710"/>
          </a:xfrm>
          <a:prstGeom prst="rect">
            <a:avLst/>
          </a:prstGeom>
        </p:spPr>
      </p:pic>
      <p:sp>
        <p:nvSpPr>
          <p:cNvPr id="31" name="Rectangle 30">
            <a:extLst>
              <a:ext uri="{FF2B5EF4-FFF2-40B4-BE49-F238E27FC236}">
                <a16:creationId xmlns:a16="http://schemas.microsoft.com/office/drawing/2014/main" id="{59356BD0-E8D3-084E-BB97-9726695E31D5}"/>
              </a:ext>
            </a:extLst>
          </p:cNvPr>
          <p:cNvSpPr/>
          <p:nvPr/>
        </p:nvSpPr>
        <p:spPr>
          <a:xfrm>
            <a:off x="10128448" y="6311183"/>
            <a:ext cx="1654774" cy="2680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44" name="Text Placeholder 43">
            <a:extLst>
              <a:ext uri="{FF2B5EF4-FFF2-40B4-BE49-F238E27FC236}">
                <a16:creationId xmlns:a16="http://schemas.microsoft.com/office/drawing/2014/main" id="{58D6C732-5F78-CB44-BF5E-5E5835E934B2}"/>
              </a:ext>
            </a:extLst>
          </p:cNvPr>
          <p:cNvSpPr>
            <a:spLocks noGrp="1"/>
          </p:cNvSpPr>
          <p:nvPr>
            <p:ph type="body" sz="quarter" idx="10"/>
          </p:nvPr>
        </p:nvSpPr>
        <p:spPr>
          <a:xfrm>
            <a:off x="3537113" y="448270"/>
            <a:ext cx="5117774" cy="522288"/>
          </a:xfrm>
        </p:spPr>
        <p:txBody>
          <a:bodyPr/>
          <a:lstStyle>
            <a:lvl1pPr marL="0" indent="0" algn="ctr">
              <a:buNone/>
              <a:defRPr>
                <a:solidFill>
                  <a:srgbClr val="4A4A4A"/>
                </a:solidFill>
                <a:latin typeface="Arial" panose="020B0604020202020204" pitchFamily="34" charset="0"/>
                <a:cs typeface="Arial" panose="020B0604020202020204" pitchFamily="34" charset="0"/>
              </a:defRPr>
            </a:lvl1pPr>
            <a:lvl2pPr marL="457200" indent="0">
              <a:buNone/>
              <a:defRPr>
                <a:solidFill>
                  <a:srgbClr val="4A4A4A"/>
                </a:solidFill>
                <a:latin typeface="Arial" panose="020B0604020202020204" pitchFamily="34" charset="0"/>
                <a:cs typeface="Arial" panose="020B0604020202020204" pitchFamily="34" charset="0"/>
              </a:defRPr>
            </a:lvl2pPr>
            <a:lvl3pPr marL="914400" indent="0">
              <a:buNone/>
              <a:defRPr>
                <a:solidFill>
                  <a:srgbClr val="4A4A4A"/>
                </a:solidFill>
                <a:latin typeface="Arial" panose="020B0604020202020204" pitchFamily="34" charset="0"/>
                <a:cs typeface="Arial" panose="020B0604020202020204" pitchFamily="34" charset="0"/>
              </a:defRPr>
            </a:lvl3pPr>
            <a:lvl4pPr marL="1371600" indent="0">
              <a:buNone/>
              <a:defRPr>
                <a:solidFill>
                  <a:srgbClr val="4A4A4A"/>
                </a:solidFill>
                <a:latin typeface="Arial" panose="020B0604020202020204" pitchFamily="34" charset="0"/>
                <a:cs typeface="Arial" panose="020B0604020202020204" pitchFamily="34" charset="0"/>
              </a:defRPr>
            </a:lvl4pPr>
            <a:lvl5pPr marL="1828800" indent="0">
              <a:buNone/>
              <a:defRPr>
                <a:solidFill>
                  <a:srgbClr val="4A4A4A"/>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5" name="Text Placeholder 43">
            <a:extLst>
              <a:ext uri="{FF2B5EF4-FFF2-40B4-BE49-F238E27FC236}">
                <a16:creationId xmlns:a16="http://schemas.microsoft.com/office/drawing/2014/main" id="{60BC0FC0-5E19-3C49-B147-7C85A690EC0A}"/>
              </a:ext>
            </a:extLst>
          </p:cNvPr>
          <p:cNvSpPr>
            <a:spLocks noGrp="1"/>
          </p:cNvSpPr>
          <p:nvPr>
            <p:ph type="body" sz="quarter" idx="11"/>
          </p:nvPr>
        </p:nvSpPr>
        <p:spPr>
          <a:xfrm>
            <a:off x="1653900" y="1278931"/>
            <a:ext cx="8884200" cy="522288"/>
          </a:xfrm>
        </p:spPr>
        <p:txBody>
          <a:bodyPr>
            <a:normAutofit/>
          </a:bodyPr>
          <a:lstStyle>
            <a:lvl1pPr marL="0" indent="0" algn="ctr">
              <a:buNone/>
              <a:defRPr sz="1600">
                <a:solidFill>
                  <a:srgbClr val="4A4A4A"/>
                </a:solidFill>
                <a:latin typeface="Arial" panose="020B0604020202020204" pitchFamily="34" charset="0"/>
                <a:cs typeface="Arial" panose="020B0604020202020204" pitchFamily="34" charset="0"/>
              </a:defRPr>
            </a:lvl1pPr>
            <a:lvl2pPr marL="457200" indent="0">
              <a:buNone/>
              <a:defRPr>
                <a:solidFill>
                  <a:srgbClr val="4A4A4A"/>
                </a:solidFill>
                <a:latin typeface="Arial" panose="020B0604020202020204" pitchFamily="34" charset="0"/>
                <a:cs typeface="Arial" panose="020B0604020202020204" pitchFamily="34" charset="0"/>
              </a:defRPr>
            </a:lvl2pPr>
            <a:lvl3pPr marL="914400" indent="0">
              <a:buNone/>
              <a:defRPr>
                <a:solidFill>
                  <a:srgbClr val="4A4A4A"/>
                </a:solidFill>
                <a:latin typeface="Arial" panose="020B0604020202020204" pitchFamily="34" charset="0"/>
                <a:cs typeface="Arial" panose="020B0604020202020204" pitchFamily="34" charset="0"/>
              </a:defRPr>
            </a:lvl3pPr>
            <a:lvl4pPr marL="1371600" indent="0">
              <a:buNone/>
              <a:defRPr>
                <a:solidFill>
                  <a:srgbClr val="4A4A4A"/>
                </a:solidFill>
                <a:latin typeface="Arial" panose="020B0604020202020204" pitchFamily="34" charset="0"/>
                <a:cs typeface="Arial" panose="020B0604020202020204" pitchFamily="34" charset="0"/>
              </a:defRPr>
            </a:lvl4pPr>
            <a:lvl5pPr marL="1828800" indent="0">
              <a:buNone/>
              <a:defRPr>
                <a:solidFill>
                  <a:srgbClr val="4A4A4A"/>
                </a:solidFill>
                <a:latin typeface="Arial" panose="020B0604020202020204" pitchFamily="34" charset="0"/>
                <a:cs typeface="Arial" panose="020B0604020202020204" pitchFamily="34" charset="0"/>
              </a:defRPr>
            </a:lvl5pPr>
          </a:lstStyle>
          <a:p>
            <a:pPr lvl="0"/>
            <a:r>
              <a:rPr lang="en-GB"/>
              <a:t>Click to edit Master text styles</a:t>
            </a:r>
          </a:p>
        </p:txBody>
      </p:sp>
      <p:pic>
        <p:nvPicPr>
          <p:cNvPr id="8" name="Picture 7" descr="connect graphics@2x.png">
            <a:extLst>
              <a:ext uri="{FF2B5EF4-FFF2-40B4-BE49-F238E27FC236}">
                <a16:creationId xmlns:a16="http://schemas.microsoft.com/office/drawing/2014/main" id="{26EE5C66-888D-7748-ABFA-5F480AABFF58}"/>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91" t="207" r="11013" b="-207"/>
          <a:stretch/>
        </p:blipFill>
        <p:spPr>
          <a:xfrm flipH="1">
            <a:off x="0" y="2492896"/>
            <a:ext cx="3701038" cy="5616624"/>
          </a:xfrm>
          <a:prstGeom prst="rect">
            <a:avLst/>
          </a:prstGeom>
        </p:spPr>
      </p:pic>
      <p:pic>
        <p:nvPicPr>
          <p:cNvPr id="9" name="Picture 8" descr="connect graphics@2x.png">
            <a:extLst>
              <a:ext uri="{FF2B5EF4-FFF2-40B4-BE49-F238E27FC236}">
                <a16:creationId xmlns:a16="http://schemas.microsoft.com/office/drawing/2014/main" id="{C2B07067-0DD8-A449-A599-2878B5B80F5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191" t="207" r="11013" b="-207"/>
          <a:stretch/>
        </p:blipFill>
        <p:spPr>
          <a:xfrm rot="5400000">
            <a:off x="8349937" y="2250390"/>
            <a:ext cx="3701038" cy="5616624"/>
          </a:xfrm>
          <a:prstGeom prst="rect">
            <a:avLst/>
          </a:prstGeom>
        </p:spPr>
      </p:pic>
      <p:sp>
        <p:nvSpPr>
          <p:cNvPr id="11" name="Text Placeholder 43">
            <a:extLst>
              <a:ext uri="{FF2B5EF4-FFF2-40B4-BE49-F238E27FC236}">
                <a16:creationId xmlns:a16="http://schemas.microsoft.com/office/drawing/2014/main" id="{75FCE585-0D48-A346-9915-8EC3F6356A81}"/>
              </a:ext>
            </a:extLst>
          </p:cNvPr>
          <p:cNvSpPr>
            <a:spLocks noGrp="1"/>
          </p:cNvSpPr>
          <p:nvPr>
            <p:ph type="body" sz="quarter" idx="12"/>
          </p:nvPr>
        </p:nvSpPr>
        <p:spPr>
          <a:xfrm>
            <a:off x="1653900" y="2270565"/>
            <a:ext cx="8884200" cy="522288"/>
          </a:xfrm>
        </p:spPr>
        <p:txBody>
          <a:bodyPr>
            <a:normAutofit/>
          </a:bodyPr>
          <a:lstStyle>
            <a:lvl1pPr marL="0" indent="0" algn="ctr">
              <a:buNone/>
              <a:defRPr sz="1400">
                <a:solidFill>
                  <a:srgbClr val="4A4A4A"/>
                </a:solidFill>
                <a:latin typeface="Arial" panose="020B0604020202020204" pitchFamily="34" charset="0"/>
                <a:cs typeface="Arial" panose="020B0604020202020204" pitchFamily="34" charset="0"/>
              </a:defRPr>
            </a:lvl1pPr>
            <a:lvl2pPr marL="457200" indent="0">
              <a:buNone/>
              <a:defRPr>
                <a:solidFill>
                  <a:srgbClr val="4A4A4A"/>
                </a:solidFill>
                <a:latin typeface="Arial" panose="020B0604020202020204" pitchFamily="34" charset="0"/>
                <a:cs typeface="Arial" panose="020B0604020202020204" pitchFamily="34" charset="0"/>
              </a:defRPr>
            </a:lvl2pPr>
            <a:lvl3pPr marL="914400" indent="0">
              <a:buNone/>
              <a:defRPr>
                <a:solidFill>
                  <a:srgbClr val="4A4A4A"/>
                </a:solidFill>
                <a:latin typeface="Arial" panose="020B0604020202020204" pitchFamily="34" charset="0"/>
                <a:cs typeface="Arial" panose="020B0604020202020204" pitchFamily="34" charset="0"/>
              </a:defRPr>
            </a:lvl3pPr>
            <a:lvl4pPr marL="1371600" indent="0">
              <a:buNone/>
              <a:defRPr>
                <a:solidFill>
                  <a:srgbClr val="4A4A4A"/>
                </a:solidFill>
                <a:latin typeface="Arial" panose="020B0604020202020204" pitchFamily="34" charset="0"/>
                <a:cs typeface="Arial" panose="020B0604020202020204" pitchFamily="34" charset="0"/>
              </a:defRPr>
            </a:lvl4pPr>
            <a:lvl5pPr marL="1828800" indent="0">
              <a:buNone/>
              <a:defRPr>
                <a:solidFill>
                  <a:srgbClr val="4A4A4A"/>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1517972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64C6EC7-6012-B747-9121-263E81DC2C4A}"/>
              </a:ext>
            </a:extLst>
          </p:cNvPr>
          <p:cNvSpPr>
            <a:spLocks noGrp="1"/>
          </p:cNvSpPr>
          <p:nvPr>
            <p:ph type="pic" sz="quarter" idx="12"/>
          </p:nvPr>
        </p:nvSpPr>
        <p:spPr>
          <a:xfrm>
            <a:off x="0" y="0"/>
            <a:ext cx="4935538" cy="6858000"/>
          </a:xfrm>
        </p:spPr>
        <p:txBody>
          <a:bodyPr/>
          <a:lstStyle/>
          <a:p>
            <a:r>
              <a:rPr lang="en-GB"/>
              <a:t>Click icon to add picture</a:t>
            </a:r>
            <a:endParaRPr lang="en-US"/>
          </a:p>
        </p:txBody>
      </p:sp>
      <p:sp>
        <p:nvSpPr>
          <p:cNvPr id="14" name="Text Placeholder 12">
            <a:extLst>
              <a:ext uri="{FF2B5EF4-FFF2-40B4-BE49-F238E27FC236}">
                <a16:creationId xmlns:a16="http://schemas.microsoft.com/office/drawing/2014/main" id="{685A5532-E6B5-384A-B4FB-CCC595F875F2}"/>
              </a:ext>
            </a:extLst>
          </p:cNvPr>
          <p:cNvSpPr>
            <a:spLocks noGrp="1"/>
          </p:cNvSpPr>
          <p:nvPr>
            <p:ph type="body" sz="quarter" idx="10" hasCustomPrompt="1"/>
          </p:nvPr>
        </p:nvSpPr>
        <p:spPr>
          <a:xfrm>
            <a:off x="5594402" y="1174229"/>
            <a:ext cx="4384675" cy="869501"/>
          </a:xfr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GB"/>
              <a:t>Title</a:t>
            </a:r>
            <a:endParaRPr lang="en-US"/>
          </a:p>
        </p:txBody>
      </p:sp>
      <p:sp>
        <p:nvSpPr>
          <p:cNvPr id="15" name="Text Placeholder 4">
            <a:extLst>
              <a:ext uri="{FF2B5EF4-FFF2-40B4-BE49-F238E27FC236}">
                <a16:creationId xmlns:a16="http://schemas.microsoft.com/office/drawing/2014/main" id="{E3CF9A04-8614-7F46-8040-7D153BE1B160}"/>
              </a:ext>
            </a:extLst>
          </p:cNvPr>
          <p:cNvSpPr>
            <a:spLocks noGrp="1"/>
          </p:cNvSpPr>
          <p:nvPr>
            <p:ph type="body" sz="quarter" idx="11"/>
          </p:nvPr>
        </p:nvSpPr>
        <p:spPr>
          <a:xfrm>
            <a:off x="5572151" y="2364404"/>
            <a:ext cx="5333365" cy="3785652"/>
          </a:xfrm>
        </p:spPr>
        <p:txBody>
          <a:bodyPr lIns="0">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8" name="Picture 7" descr="connect graphics@2x.png">
            <a:extLst>
              <a:ext uri="{FF2B5EF4-FFF2-40B4-BE49-F238E27FC236}">
                <a16:creationId xmlns:a16="http://schemas.microsoft.com/office/drawing/2014/main" id="{0CEDD445-A56E-CB4B-848B-60E5646B9994}"/>
              </a:ext>
            </a:extLst>
          </p:cNvPr>
          <p:cNvPicPr>
            <a:picLocks noChangeAspect="1"/>
          </p:cNvPicPr>
          <p:nvPr/>
        </p:nvPicPr>
        <p:blipFill rotWithShape="1">
          <a:blip r:embed="rId2" cstate="print">
            <a:alphaModFix/>
            <a:extLst>
              <a:ext uri="{28A0092B-C50C-407E-A947-70E740481C1C}">
                <a14:useLocalDpi xmlns:a14="http://schemas.microsoft.com/office/drawing/2010/main" val="0"/>
              </a:ext>
            </a:extLst>
          </a:blip>
          <a:srcRect l="-191" t="207" r="11013" b="-207"/>
          <a:stretch/>
        </p:blipFill>
        <p:spPr>
          <a:xfrm>
            <a:off x="9683728" y="-616199"/>
            <a:ext cx="2544213" cy="3861048"/>
          </a:xfrm>
          <a:prstGeom prst="rect">
            <a:avLst/>
          </a:prstGeom>
        </p:spPr>
      </p:pic>
      <p:cxnSp>
        <p:nvCxnSpPr>
          <p:cNvPr id="16" name="Straight Connector 15">
            <a:extLst>
              <a:ext uri="{FF2B5EF4-FFF2-40B4-BE49-F238E27FC236}">
                <a16:creationId xmlns:a16="http://schemas.microsoft.com/office/drawing/2014/main" id="{DCCD555D-67E4-C442-8FCC-4AC50D1E956C}"/>
              </a:ext>
            </a:extLst>
          </p:cNvPr>
          <p:cNvCxnSpPr/>
          <p:nvPr/>
        </p:nvCxnSpPr>
        <p:spPr>
          <a:xfrm>
            <a:off x="5572151" y="2138762"/>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D6A265A4-D8EA-B94A-B73D-5CA6B8992662}"/>
              </a:ext>
            </a:extLst>
          </p:cNvPr>
          <p:cNvPicPr>
            <a:picLocks noChangeAspect="1"/>
          </p:cNvPicPr>
          <p:nvPr/>
        </p:nvPicPr>
        <p:blipFill>
          <a:blip r:embed="rId3"/>
          <a:srcRect/>
          <a:stretch/>
        </p:blipFill>
        <p:spPr>
          <a:xfrm>
            <a:off x="10675962" y="6287585"/>
            <a:ext cx="1133415" cy="251710"/>
          </a:xfrm>
          <a:prstGeom prst="rect">
            <a:avLst/>
          </a:prstGeom>
        </p:spPr>
      </p:pic>
    </p:spTree>
    <p:extLst>
      <p:ext uri="{BB962C8B-B14F-4D97-AF65-F5344CB8AC3E}">
        <p14:creationId xmlns:p14="http://schemas.microsoft.com/office/powerpoint/2010/main" val="117595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C7E4B0-D688-4E4A-9392-6BD38D910E07}"/>
              </a:ext>
            </a:extLst>
          </p:cNvPr>
          <p:cNvSpPr>
            <a:spLocks noGrp="1"/>
          </p:cNvSpPr>
          <p:nvPr>
            <p:ph type="pic" sz="quarter" idx="11"/>
          </p:nvPr>
        </p:nvSpPr>
        <p:spPr>
          <a:xfrm>
            <a:off x="0" y="0"/>
            <a:ext cx="7694613" cy="6858000"/>
          </a:xfrm>
        </p:spPr>
        <p:txBody>
          <a:bodyPr/>
          <a:lstStyle/>
          <a:p>
            <a:r>
              <a:rPr lang="en-US"/>
              <a:t>Click icon to add picture</a:t>
            </a:r>
            <a:endParaRPr lang="en-GB"/>
          </a:p>
        </p:txBody>
      </p:sp>
      <p:sp>
        <p:nvSpPr>
          <p:cNvPr id="8" name="Rectangle 7">
            <a:extLst>
              <a:ext uri="{FF2B5EF4-FFF2-40B4-BE49-F238E27FC236}">
                <a16:creationId xmlns:a16="http://schemas.microsoft.com/office/drawing/2014/main" id="{CF80B7F7-BF06-4EB2-9749-8F6DBFD2C0BC}"/>
              </a:ext>
            </a:extLst>
          </p:cNvPr>
          <p:cNvSpPr/>
          <p:nvPr userDrawn="1"/>
        </p:nvSpPr>
        <p:spPr>
          <a:xfrm>
            <a:off x="0" y="0"/>
            <a:ext cx="12191999" cy="6857999"/>
          </a:xfrm>
          <a:prstGeom prst="rect">
            <a:avLst/>
          </a:prstGeom>
          <a:solidFill>
            <a:srgbClr val="314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F824A364-085C-4E6E-9F35-EB293E140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4582" y="5735041"/>
            <a:ext cx="2087418" cy="1086142"/>
          </a:xfrm>
          <a:prstGeom prst="rect">
            <a:avLst/>
          </a:prstGeom>
        </p:spPr>
      </p:pic>
      <p:sp>
        <p:nvSpPr>
          <p:cNvPr id="4" name="Text Placeholder 3">
            <a:extLst>
              <a:ext uri="{FF2B5EF4-FFF2-40B4-BE49-F238E27FC236}">
                <a16:creationId xmlns:a16="http://schemas.microsoft.com/office/drawing/2014/main" id="{1B60A7B9-540D-47B2-8F00-97D551519D44}"/>
              </a:ext>
            </a:extLst>
          </p:cNvPr>
          <p:cNvSpPr>
            <a:spLocks noGrp="1"/>
          </p:cNvSpPr>
          <p:nvPr>
            <p:ph type="body" sz="quarter" idx="10"/>
          </p:nvPr>
        </p:nvSpPr>
        <p:spPr>
          <a:xfrm>
            <a:off x="1419637" y="1974272"/>
            <a:ext cx="9352723" cy="2909454"/>
          </a:xfrm>
        </p:spPr>
        <p:txBody>
          <a:bodyPr anchor="ctr">
            <a:noAutofit/>
          </a:bodyPr>
          <a:lstStyle>
            <a:lvl1pPr marL="0" indent="0" algn="ctr">
              <a:buNone/>
              <a:defRPr sz="5400" b="1">
                <a:solidFill>
                  <a:schemeClr val="bg1"/>
                </a:solidFill>
                <a:latin typeface="Century Gothic" panose="020B0502020202020204" pitchFamily="34" charset="0"/>
              </a:defRPr>
            </a:lvl1pPr>
            <a:lvl2pPr>
              <a:defRPr sz="1800">
                <a:solidFill>
                  <a:schemeClr val="bg1"/>
                </a:solidFill>
                <a:latin typeface="Century Gothic" panose="020B0502020202020204" pitchFamily="34" charset="0"/>
              </a:defRPr>
            </a:lvl2pPr>
            <a:lvl3pPr>
              <a:defRPr sz="1600">
                <a:solidFill>
                  <a:schemeClr val="bg1"/>
                </a:solidFill>
                <a:latin typeface="Century Gothic" panose="020B0502020202020204" pitchFamily="34" charset="0"/>
              </a:defRPr>
            </a:lvl3pPr>
            <a:lvl4pPr>
              <a:defRPr sz="1400">
                <a:solidFill>
                  <a:schemeClr val="bg1"/>
                </a:solidFill>
                <a:latin typeface="Century Gothic" panose="020B0502020202020204" pitchFamily="34" charset="0"/>
              </a:defRPr>
            </a:lvl4pPr>
            <a:lvl5pPr>
              <a:defRPr sz="1400">
                <a:solidFill>
                  <a:schemeClr val="bg1"/>
                </a:solidFill>
                <a:latin typeface="Century Gothic" panose="020B0502020202020204" pitchFamily="34" charset="0"/>
              </a:defRPr>
            </a:lvl5pPr>
          </a:lstStyle>
          <a:p>
            <a:pPr lvl="0"/>
            <a:r>
              <a:rPr lang="en-US"/>
              <a:t>Click to edit Master text styles</a:t>
            </a:r>
          </a:p>
        </p:txBody>
      </p:sp>
      <p:sp>
        <p:nvSpPr>
          <p:cNvPr id="10" name="Text Placeholder 10">
            <a:extLst>
              <a:ext uri="{FF2B5EF4-FFF2-40B4-BE49-F238E27FC236}">
                <a16:creationId xmlns:a16="http://schemas.microsoft.com/office/drawing/2014/main" id="{89DC6C8E-4E40-4F47-9A18-5DB55462CEC1}"/>
              </a:ext>
            </a:extLst>
          </p:cNvPr>
          <p:cNvSpPr>
            <a:spLocks noGrp="1"/>
          </p:cNvSpPr>
          <p:nvPr>
            <p:ph type="body" sz="quarter" idx="14" hasCustomPrompt="1"/>
          </p:nvPr>
        </p:nvSpPr>
        <p:spPr>
          <a:xfrm>
            <a:off x="190500" y="6365875"/>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Tree>
    <p:extLst>
      <p:ext uri="{BB962C8B-B14F-4D97-AF65-F5344CB8AC3E}">
        <p14:creationId xmlns:p14="http://schemas.microsoft.com/office/powerpoint/2010/main" val="3308352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6" name="Text Placeholder 4">
            <a:extLst>
              <a:ext uri="{FF2B5EF4-FFF2-40B4-BE49-F238E27FC236}">
                <a16:creationId xmlns:a16="http://schemas.microsoft.com/office/drawing/2014/main" id="{D3C9E8A2-39D2-3F43-9863-3722E671D0C8}"/>
              </a:ext>
            </a:extLst>
          </p:cNvPr>
          <p:cNvSpPr>
            <a:spLocks noGrp="1"/>
          </p:cNvSpPr>
          <p:nvPr>
            <p:ph type="body" sz="quarter" idx="12"/>
          </p:nvPr>
        </p:nvSpPr>
        <p:spPr>
          <a:xfrm>
            <a:off x="7683136" y="1669662"/>
            <a:ext cx="3836476" cy="1083770"/>
          </a:xfrm>
          <a:solidFill>
            <a:schemeClr val="accent3"/>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4" name="Text Placeholder 4">
            <a:extLst>
              <a:ext uri="{FF2B5EF4-FFF2-40B4-BE49-F238E27FC236}">
                <a16:creationId xmlns:a16="http://schemas.microsoft.com/office/drawing/2014/main" id="{FDA9CC42-1F3C-C049-872B-EFDB962549AA}"/>
              </a:ext>
            </a:extLst>
          </p:cNvPr>
          <p:cNvSpPr>
            <a:spLocks noGrp="1"/>
          </p:cNvSpPr>
          <p:nvPr>
            <p:ph type="body" sz="quarter" idx="13"/>
          </p:nvPr>
        </p:nvSpPr>
        <p:spPr>
          <a:xfrm>
            <a:off x="7691109" y="3098942"/>
            <a:ext cx="3820530" cy="1083770"/>
          </a:xfrm>
          <a:solidFill>
            <a:schemeClr val="accent5"/>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4">
            <a:extLst>
              <a:ext uri="{FF2B5EF4-FFF2-40B4-BE49-F238E27FC236}">
                <a16:creationId xmlns:a16="http://schemas.microsoft.com/office/drawing/2014/main" id="{AD97F220-F25A-0941-A9E2-0B14CBF0F65D}"/>
              </a:ext>
            </a:extLst>
          </p:cNvPr>
          <p:cNvSpPr>
            <a:spLocks noGrp="1"/>
          </p:cNvSpPr>
          <p:nvPr>
            <p:ph type="body" sz="quarter" idx="14"/>
          </p:nvPr>
        </p:nvSpPr>
        <p:spPr>
          <a:xfrm>
            <a:off x="7699082" y="4483733"/>
            <a:ext cx="3820530" cy="1083770"/>
          </a:xfrm>
          <a:solidFill>
            <a:schemeClr val="accent6"/>
          </a:solidFill>
        </p:spPr>
        <p:txBody>
          <a:bodyPr>
            <a:noAutofit/>
          </a:bodyPr>
          <a:lstStyle>
            <a:lvl1pPr marL="0" indent="0" algn="l">
              <a:buNone/>
              <a:defRPr sz="1800" i="1">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32" name="Picture 31">
            <a:extLst>
              <a:ext uri="{FF2B5EF4-FFF2-40B4-BE49-F238E27FC236}">
                <a16:creationId xmlns:a16="http://schemas.microsoft.com/office/drawing/2014/main" id="{AABD5FD8-6E6F-0040-9D4F-2037B117C3CB}"/>
              </a:ext>
            </a:extLst>
          </p:cNvPr>
          <p:cNvPicPr>
            <a:picLocks noChangeAspect="1"/>
          </p:cNvPicPr>
          <p:nvPr/>
        </p:nvPicPr>
        <p:blipFill>
          <a:blip r:embed="rId2"/>
          <a:srcRect/>
          <a:stretch/>
        </p:blipFill>
        <p:spPr>
          <a:xfrm>
            <a:off x="10675962" y="6287585"/>
            <a:ext cx="1133415" cy="251710"/>
          </a:xfrm>
          <a:prstGeom prst="rect">
            <a:avLst/>
          </a:prstGeom>
        </p:spPr>
      </p:pic>
      <p:sp>
        <p:nvSpPr>
          <p:cNvPr id="33" name="Rectangle 32">
            <a:extLst>
              <a:ext uri="{FF2B5EF4-FFF2-40B4-BE49-F238E27FC236}">
                <a16:creationId xmlns:a16="http://schemas.microsoft.com/office/drawing/2014/main" id="{98D3D10E-408C-6E4B-B630-FB115BB8C5DD}"/>
              </a:ext>
            </a:extLst>
          </p:cNvPr>
          <p:cNvSpPr/>
          <p:nvPr/>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9" name="Text Placeholder 4">
            <a:extLst>
              <a:ext uri="{FF2B5EF4-FFF2-40B4-BE49-F238E27FC236}">
                <a16:creationId xmlns:a16="http://schemas.microsoft.com/office/drawing/2014/main" id="{4AEB245A-9224-3444-A239-C8834748D6FD}"/>
              </a:ext>
            </a:extLst>
          </p:cNvPr>
          <p:cNvSpPr>
            <a:spLocks noGrp="1"/>
          </p:cNvSpPr>
          <p:nvPr>
            <p:ph type="body" sz="quarter" idx="11"/>
          </p:nvPr>
        </p:nvSpPr>
        <p:spPr>
          <a:xfrm>
            <a:off x="767408" y="1656983"/>
            <a:ext cx="6558809" cy="3950455"/>
          </a:xfrm>
        </p:spPr>
        <p:txBody>
          <a:bodyPr lIns="0">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0" name="Text Placeholder 12">
            <a:extLst>
              <a:ext uri="{FF2B5EF4-FFF2-40B4-BE49-F238E27FC236}">
                <a16:creationId xmlns:a16="http://schemas.microsoft.com/office/drawing/2014/main" id="{DDEAAA9D-E912-8140-8AE2-968ACDD03BA3}"/>
              </a:ext>
            </a:extLst>
          </p:cNvPr>
          <p:cNvSpPr>
            <a:spLocks noGrp="1"/>
          </p:cNvSpPr>
          <p:nvPr>
            <p:ph type="body" sz="quarter" idx="15" hasCustomPrompt="1"/>
          </p:nvPr>
        </p:nvSpPr>
        <p:spPr>
          <a:xfrm>
            <a:off x="759173" y="686924"/>
            <a:ext cx="10744968" cy="792960"/>
          </a:xfr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1" name="Straight Connector 10">
            <a:extLst>
              <a:ext uri="{FF2B5EF4-FFF2-40B4-BE49-F238E27FC236}">
                <a16:creationId xmlns:a16="http://schemas.microsoft.com/office/drawing/2014/main" id="{016CCCB6-2D38-7948-BEE5-E195C99A368E}"/>
              </a:ext>
            </a:extLst>
          </p:cNvPr>
          <p:cNvCxnSpPr>
            <a:cxnSpLocks/>
          </p:cNvCxnSpPr>
          <p:nvPr/>
        </p:nvCxnSpPr>
        <p:spPr>
          <a:xfrm>
            <a:off x="748156" y="1555733"/>
            <a:ext cx="130105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8357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5_Custom Layou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010227FB-4E90-E647-BE9F-162B3129E73F}"/>
              </a:ext>
            </a:extLst>
          </p:cNvPr>
          <p:cNvSpPr>
            <a:spLocks noGrp="1"/>
          </p:cNvSpPr>
          <p:nvPr>
            <p:ph type="pic" sz="quarter" idx="23"/>
          </p:nvPr>
        </p:nvSpPr>
        <p:spPr>
          <a:xfrm>
            <a:off x="4064000" y="0"/>
            <a:ext cx="4064000" cy="3422904"/>
          </a:xfrm>
        </p:spPr>
        <p:txBody>
          <a:bodyPr/>
          <a:lstStyle/>
          <a:p>
            <a:r>
              <a:rPr lang="en-GB"/>
              <a:t>Click icon to add picture</a:t>
            </a:r>
            <a:endParaRPr lang="en-US"/>
          </a:p>
        </p:txBody>
      </p:sp>
      <p:sp>
        <p:nvSpPr>
          <p:cNvPr id="3" name="Rectangle 2">
            <a:extLst>
              <a:ext uri="{FF2B5EF4-FFF2-40B4-BE49-F238E27FC236}">
                <a16:creationId xmlns:a16="http://schemas.microsoft.com/office/drawing/2014/main" id="{630E8E3E-A412-624C-B6E8-4CE671C9415F}"/>
              </a:ext>
            </a:extLst>
          </p:cNvPr>
          <p:cNvSpPr/>
          <p:nvPr/>
        </p:nvSpPr>
        <p:spPr>
          <a:xfrm>
            <a:off x="0" y="0"/>
            <a:ext cx="4064000" cy="3429000"/>
          </a:xfrm>
          <a:prstGeom prst="rect">
            <a:avLst/>
          </a:prstGeom>
          <a:solidFill>
            <a:srgbClr val="F9C5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546D9A95-235C-4847-BC5F-D4D75D6EE518}"/>
              </a:ext>
            </a:extLst>
          </p:cNvPr>
          <p:cNvSpPr/>
          <p:nvPr/>
        </p:nvSpPr>
        <p:spPr>
          <a:xfrm>
            <a:off x="4064000" y="3429000"/>
            <a:ext cx="4064000" cy="3429000"/>
          </a:xfrm>
          <a:prstGeom prst="rect">
            <a:avLst/>
          </a:prstGeom>
          <a:solidFill>
            <a:srgbClr val="99C7EC"/>
          </a:solidFill>
          <a:ln>
            <a:solidFill>
              <a:srgbClr val="99C7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B2DBBF5-DBE7-2B44-80DB-EE3E67B822E7}"/>
              </a:ext>
            </a:extLst>
          </p:cNvPr>
          <p:cNvSpPr/>
          <p:nvPr/>
        </p:nvSpPr>
        <p:spPr>
          <a:xfrm>
            <a:off x="8128000" y="0"/>
            <a:ext cx="4064000" cy="3429000"/>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2">
            <a:extLst>
              <a:ext uri="{FF2B5EF4-FFF2-40B4-BE49-F238E27FC236}">
                <a16:creationId xmlns:a16="http://schemas.microsoft.com/office/drawing/2014/main" id="{8ED5E6EE-6343-9541-91D5-23C555DBA47C}"/>
              </a:ext>
            </a:extLst>
          </p:cNvPr>
          <p:cNvSpPr>
            <a:spLocks noGrp="1"/>
          </p:cNvSpPr>
          <p:nvPr>
            <p:ph type="body" sz="quarter" idx="17" hasCustomPrompt="1"/>
          </p:nvPr>
        </p:nvSpPr>
        <p:spPr>
          <a:xfrm>
            <a:off x="751546" y="782408"/>
            <a:ext cx="921871" cy="760365"/>
          </a:xfr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01</a:t>
            </a:r>
            <a:endParaRPr lang="en-US"/>
          </a:p>
        </p:txBody>
      </p:sp>
      <p:sp>
        <p:nvSpPr>
          <p:cNvPr id="19" name="Text Placeholder 22">
            <a:extLst>
              <a:ext uri="{FF2B5EF4-FFF2-40B4-BE49-F238E27FC236}">
                <a16:creationId xmlns:a16="http://schemas.microsoft.com/office/drawing/2014/main" id="{FEFC8E48-CE25-A04A-AB28-8560B5BC9C3B}"/>
              </a:ext>
            </a:extLst>
          </p:cNvPr>
          <p:cNvSpPr>
            <a:spLocks noGrp="1"/>
          </p:cNvSpPr>
          <p:nvPr>
            <p:ph type="body" sz="quarter" idx="18" hasCustomPrompt="1"/>
          </p:nvPr>
        </p:nvSpPr>
        <p:spPr>
          <a:xfrm>
            <a:off x="4745908" y="4311591"/>
            <a:ext cx="921871" cy="760365"/>
          </a:xfr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02</a:t>
            </a:r>
            <a:endParaRPr lang="en-US"/>
          </a:p>
        </p:txBody>
      </p:sp>
      <p:sp>
        <p:nvSpPr>
          <p:cNvPr id="20" name="Text Placeholder 22">
            <a:extLst>
              <a:ext uri="{FF2B5EF4-FFF2-40B4-BE49-F238E27FC236}">
                <a16:creationId xmlns:a16="http://schemas.microsoft.com/office/drawing/2014/main" id="{D77CDBE5-00FF-4945-8AEB-8DD0E43FF422}"/>
              </a:ext>
            </a:extLst>
          </p:cNvPr>
          <p:cNvSpPr>
            <a:spLocks noGrp="1"/>
          </p:cNvSpPr>
          <p:nvPr>
            <p:ph type="body" sz="quarter" idx="19" hasCustomPrompt="1"/>
          </p:nvPr>
        </p:nvSpPr>
        <p:spPr>
          <a:xfrm>
            <a:off x="8759678" y="913733"/>
            <a:ext cx="921871" cy="760365"/>
          </a:xfrm>
        </p:spPr>
        <p:txBody>
          <a:bodyPr anchor="ctr">
            <a:noAutofit/>
          </a:bodyPr>
          <a:lstStyle>
            <a:lvl1pPr marL="0" indent="0" algn="ctr">
              <a:buNone/>
              <a:defRPr sz="50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03</a:t>
            </a:r>
            <a:endParaRPr lang="en-US"/>
          </a:p>
        </p:txBody>
      </p:sp>
      <p:sp>
        <p:nvSpPr>
          <p:cNvPr id="21" name="Text Placeholder 22">
            <a:extLst>
              <a:ext uri="{FF2B5EF4-FFF2-40B4-BE49-F238E27FC236}">
                <a16:creationId xmlns:a16="http://schemas.microsoft.com/office/drawing/2014/main" id="{540E0B7F-30EA-C342-9E0C-8F43841AECB6}"/>
              </a:ext>
            </a:extLst>
          </p:cNvPr>
          <p:cNvSpPr>
            <a:spLocks noGrp="1"/>
          </p:cNvSpPr>
          <p:nvPr>
            <p:ph type="body" sz="quarter" idx="20" hasCustomPrompt="1"/>
          </p:nvPr>
        </p:nvSpPr>
        <p:spPr>
          <a:xfrm>
            <a:off x="751546" y="1645044"/>
            <a:ext cx="2643946" cy="1244408"/>
          </a:xfr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2" name="Text Placeholder 22">
            <a:extLst>
              <a:ext uri="{FF2B5EF4-FFF2-40B4-BE49-F238E27FC236}">
                <a16:creationId xmlns:a16="http://schemas.microsoft.com/office/drawing/2014/main" id="{06C45FF9-DE69-B94B-8DD3-6768E4A5C1E9}"/>
              </a:ext>
            </a:extLst>
          </p:cNvPr>
          <p:cNvSpPr>
            <a:spLocks noGrp="1"/>
          </p:cNvSpPr>
          <p:nvPr>
            <p:ph type="body" sz="quarter" idx="21" hasCustomPrompt="1"/>
          </p:nvPr>
        </p:nvSpPr>
        <p:spPr>
          <a:xfrm>
            <a:off x="4745908" y="5167008"/>
            <a:ext cx="2643946" cy="1244408"/>
          </a:xfr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3" name="Text Placeholder 22">
            <a:extLst>
              <a:ext uri="{FF2B5EF4-FFF2-40B4-BE49-F238E27FC236}">
                <a16:creationId xmlns:a16="http://schemas.microsoft.com/office/drawing/2014/main" id="{29D15720-B36C-F04C-A831-B21E9BE071AE}"/>
              </a:ext>
            </a:extLst>
          </p:cNvPr>
          <p:cNvSpPr>
            <a:spLocks noGrp="1"/>
          </p:cNvSpPr>
          <p:nvPr>
            <p:ph type="body" sz="quarter" idx="22" hasCustomPrompt="1"/>
          </p:nvPr>
        </p:nvSpPr>
        <p:spPr>
          <a:xfrm>
            <a:off x="8759678" y="1716503"/>
            <a:ext cx="2643946" cy="1244408"/>
          </a:xfrm>
        </p:spPr>
        <p:txBody>
          <a:bodyPr anchor="t">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a:defRPr sz="5000">
                <a:solidFill>
                  <a:schemeClr val="bg1"/>
                </a:solidFill>
              </a:defRPr>
            </a:lvl2pPr>
            <a:lvl3pPr>
              <a:defRPr sz="5000">
                <a:solidFill>
                  <a:schemeClr val="bg1"/>
                </a:solidFill>
              </a:defRPr>
            </a:lvl3pPr>
            <a:lvl4pPr>
              <a:defRPr sz="5000">
                <a:solidFill>
                  <a:schemeClr val="bg1"/>
                </a:solidFill>
              </a:defRPr>
            </a:lvl4pPr>
            <a:lvl5pPr>
              <a:defRPr sz="5000">
                <a:solidFill>
                  <a:schemeClr val="bg1"/>
                </a:solidFill>
              </a:defRPr>
            </a:lvl5pPr>
          </a:lstStyle>
          <a:p>
            <a:pPr lvl="0"/>
            <a:r>
              <a:rPr lang="en-GB"/>
              <a:t>text</a:t>
            </a:r>
            <a:endParaRPr lang="en-US"/>
          </a:p>
        </p:txBody>
      </p:sp>
      <p:sp>
        <p:nvSpPr>
          <p:cNvPr id="24" name="Picture Placeholder 5">
            <a:extLst>
              <a:ext uri="{FF2B5EF4-FFF2-40B4-BE49-F238E27FC236}">
                <a16:creationId xmlns:a16="http://schemas.microsoft.com/office/drawing/2014/main" id="{DB6A7E25-C24F-D942-A797-BD71190D770E}"/>
              </a:ext>
            </a:extLst>
          </p:cNvPr>
          <p:cNvSpPr>
            <a:spLocks noGrp="1"/>
          </p:cNvSpPr>
          <p:nvPr>
            <p:ph type="pic" sz="quarter" idx="24"/>
          </p:nvPr>
        </p:nvSpPr>
        <p:spPr>
          <a:xfrm>
            <a:off x="0" y="3425952"/>
            <a:ext cx="4064000" cy="3429000"/>
          </a:xfrm>
        </p:spPr>
        <p:txBody>
          <a:bodyPr/>
          <a:lstStyle/>
          <a:p>
            <a:r>
              <a:rPr lang="en-GB"/>
              <a:t>Click icon to add picture</a:t>
            </a:r>
            <a:endParaRPr lang="en-US"/>
          </a:p>
        </p:txBody>
      </p:sp>
      <p:sp>
        <p:nvSpPr>
          <p:cNvPr id="25" name="Picture Placeholder 5">
            <a:extLst>
              <a:ext uri="{FF2B5EF4-FFF2-40B4-BE49-F238E27FC236}">
                <a16:creationId xmlns:a16="http://schemas.microsoft.com/office/drawing/2014/main" id="{F651C119-EF75-C24A-BBC3-B36C68AD7305}"/>
              </a:ext>
            </a:extLst>
          </p:cNvPr>
          <p:cNvSpPr>
            <a:spLocks noGrp="1"/>
          </p:cNvSpPr>
          <p:nvPr>
            <p:ph type="pic" sz="quarter" idx="25"/>
          </p:nvPr>
        </p:nvSpPr>
        <p:spPr>
          <a:xfrm>
            <a:off x="8123936" y="3425952"/>
            <a:ext cx="4068064" cy="3429000"/>
          </a:xfrm>
        </p:spPr>
        <p:txBody>
          <a:bodyPr/>
          <a:lstStyle/>
          <a:p>
            <a:r>
              <a:rPr lang="en-GB"/>
              <a:t>Click icon to add picture</a:t>
            </a:r>
            <a:endParaRPr lang="en-US"/>
          </a:p>
        </p:txBody>
      </p:sp>
      <p:sp>
        <p:nvSpPr>
          <p:cNvPr id="14" name="Slide Number Placeholder 2">
            <a:extLst>
              <a:ext uri="{FF2B5EF4-FFF2-40B4-BE49-F238E27FC236}">
                <a16:creationId xmlns:a16="http://schemas.microsoft.com/office/drawing/2014/main" id="{A3775140-18A3-2845-A655-65730FCEA098}"/>
              </a:ext>
            </a:extLst>
          </p:cNvPr>
          <p:cNvSpPr>
            <a:spLocks noGrp="1"/>
          </p:cNvSpPr>
          <p:nvPr>
            <p:ph type="sldNum" sz="quarter" idx="30"/>
          </p:nvPr>
        </p:nvSpPr>
        <p:spPr>
          <a:xfrm>
            <a:off x="9448800" y="6492601"/>
            <a:ext cx="2743200" cy="365125"/>
          </a:xfrm>
          <a:prstGeom prst="rect">
            <a:avLst/>
          </a:prstGeom>
        </p:spPr>
        <p:txBody>
          <a:bodyPr/>
          <a:lstStyle>
            <a:lvl1pPr>
              <a:defRPr>
                <a:solidFill>
                  <a:schemeClr val="bg1"/>
                </a:solidFill>
              </a:defRPr>
            </a:lvl1pPr>
          </a:lstStyle>
          <a:p>
            <a:fld id="{226A4D76-8C1D-494A-B2B6-65995C666EFD}" type="slidenum">
              <a:rPr lang="en-US" smtClean="0"/>
              <a:pPr/>
              <a:t>‹#›</a:t>
            </a:fld>
            <a:endParaRPr lang="en-US"/>
          </a:p>
        </p:txBody>
      </p:sp>
    </p:spTree>
    <p:extLst>
      <p:ext uri="{BB962C8B-B14F-4D97-AF65-F5344CB8AC3E}">
        <p14:creationId xmlns:p14="http://schemas.microsoft.com/office/powerpoint/2010/main" val="13669666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9294774-3729-7344-A114-C7E21D23D6DB}"/>
              </a:ext>
            </a:extLst>
          </p:cNvPr>
          <p:cNvSpPr/>
          <p:nvPr/>
        </p:nvSpPr>
        <p:spPr>
          <a:xfrm>
            <a:off x="755904" y="3081484"/>
            <a:ext cx="4965871" cy="2355201"/>
          </a:xfrm>
          <a:prstGeom prst="rect">
            <a:avLst/>
          </a:prstGeom>
          <a:solidFill>
            <a:srgbClr val="B5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5587E0-7556-214B-B5B2-8A9F8DC60343}"/>
              </a:ext>
            </a:extLst>
          </p:cNvPr>
          <p:cNvSpPr/>
          <p:nvPr/>
        </p:nvSpPr>
        <p:spPr>
          <a:xfrm>
            <a:off x="6608438" y="3095951"/>
            <a:ext cx="4965871" cy="2355201"/>
          </a:xfrm>
          <a:prstGeom prst="rect">
            <a:avLst/>
          </a:prstGeom>
          <a:solidFill>
            <a:srgbClr val="E75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12">
            <a:extLst>
              <a:ext uri="{FF2B5EF4-FFF2-40B4-BE49-F238E27FC236}">
                <a16:creationId xmlns:a16="http://schemas.microsoft.com/office/drawing/2014/main" id="{473E57AD-26BF-564A-AADE-8D3121EAB873}"/>
              </a:ext>
            </a:extLst>
          </p:cNvPr>
          <p:cNvSpPr>
            <a:spLocks noGrp="1"/>
          </p:cNvSpPr>
          <p:nvPr>
            <p:ph type="body" sz="quarter" idx="12" hasCustomPrompt="1"/>
          </p:nvPr>
        </p:nvSpPr>
        <p:spPr>
          <a:xfrm>
            <a:off x="753646" y="2435490"/>
            <a:ext cx="4965871" cy="527288"/>
          </a:xfrm>
          <a:solidFill>
            <a:schemeClr val="tx2"/>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sp>
        <p:nvSpPr>
          <p:cNvPr id="23" name="Text Placeholder 12">
            <a:extLst>
              <a:ext uri="{FF2B5EF4-FFF2-40B4-BE49-F238E27FC236}">
                <a16:creationId xmlns:a16="http://schemas.microsoft.com/office/drawing/2014/main" id="{140EFD8C-7778-7249-9B63-2692AB3D2EA4}"/>
              </a:ext>
            </a:extLst>
          </p:cNvPr>
          <p:cNvSpPr>
            <a:spLocks noGrp="1"/>
          </p:cNvSpPr>
          <p:nvPr>
            <p:ph type="body" sz="quarter" idx="13" hasCustomPrompt="1"/>
          </p:nvPr>
        </p:nvSpPr>
        <p:spPr>
          <a:xfrm>
            <a:off x="6608438" y="2421311"/>
            <a:ext cx="4959257" cy="541467"/>
          </a:xfrm>
          <a:solidFill>
            <a:schemeClr val="tx2"/>
          </a:solidFill>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stStyle>
          <a:p>
            <a:pPr lvl="0"/>
            <a:r>
              <a:rPr lang="en-GB"/>
              <a:t>Title</a:t>
            </a:r>
            <a:endParaRPr lang="en-US"/>
          </a:p>
        </p:txBody>
      </p:sp>
      <p:sp>
        <p:nvSpPr>
          <p:cNvPr id="24" name="Text Placeholder 4">
            <a:extLst>
              <a:ext uri="{FF2B5EF4-FFF2-40B4-BE49-F238E27FC236}">
                <a16:creationId xmlns:a16="http://schemas.microsoft.com/office/drawing/2014/main" id="{67E9DAF0-358F-8B40-A142-B2A850C5A98B}"/>
              </a:ext>
            </a:extLst>
          </p:cNvPr>
          <p:cNvSpPr>
            <a:spLocks noGrp="1"/>
          </p:cNvSpPr>
          <p:nvPr>
            <p:ph type="body" sz="quarter" idx="14"/>
          </p:nvPr>
        </p:nvSpPr>
        <p:spPr>
          <a:xfrm>
            <a:off x="859316" y="3184784"/>
            <a:ext cx="4649119" cy="2158738"/>
          </a:xfrm>
        </p:spPr>
        <p:txBody>
          <a:bodyPr vert="horz" anchor="t">
            <a:noAutofit/>
          </a:bodyPr>
          <a:lstStyle>
            <a:lvl1pPr marL="0" indent="0" algn="l">
              <a:buNone/>
              <a:defRPr sz="16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6" name="Text Placeholder 4">
            <a:extLst>
              <a:ext uri="{FF2B5EF4-FFF2-40B4-BE49-F238E27FC236}">
                <a16:creationId xmlns:a16="http://schemas.microsoft.com/office/drawing/2014/main" id="{BE85F3E2-46D3-E543-8482-40A7BA8E7795}"/>
              </a:ext>
            </a:extLst>
          </p:cNvPr>
          <p:cNvSpPr>
            <a:spLocks noGrp="1"/>
          </p:cNvSpPr>
          <p:nvPr>
            <p:ph type="body" sz="quarter" idx="15"/>
          </p:nvPr>
        </p:nvSpPr>
        <p:spPr>
          <a:xfrm>
            <a:off x="6774359" y="3194183"/>
            <a:ext cx="4620800" cy="2158738"/>
          </a:xfrm>
          <a:noFill/>
        </p:spPr>
        <p:txBody>
          <a:bodyPr vert="horz" anchor="t">
            <a:noAutofit/>
          </a:bodyPr>
          <a:lstStyle>
            <a:lvl1pPr marL="0" indent="0" algn="l">
              <a:buNone/>
              <a:defRPr sz="16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21" name="Picture 20">
            <a:extLst>
              <a:ext uri="{FF2B5EF4-FFF2-40B4-BE49-F238E27FC236}">
                <a16:creationId xmlns:a16="http://schemas.microsoft.com/office/drawing/2014/main" id="{0B71E472-431A-B143-ABF1-5AB676858573}"/>
              </a:ext>
            </a:extLst>
          </p:cNvPr>
          <p:cNvPicPr>
            <a:picLocks noChangeAspect="1"/>
          </p:cNvPicPr>
          <p:nvPr/>
        </p:nvPicPr>
        <p:blipFill>
          <a:blip r:embed="rId2"/>
          <a:srcRect/>
          <a:stretch/>
        </p:blipFill>
        <p:spPr>
          <a:xfrm>
            <a:off x="10675962" y="6287585"/>
            <a:ext cx="1133415" cy="251710"/>
          </a:xfrm>
          <a:prstGeom prst="rect">
            <a:avLst/>
          </a:prstGeom>
        </p:spPr>
      </p:pic>
      <p:sp>
        <p:nvSpPr>
          <p:cNvPr id="30" name="Rectangle 29">
            <a:extLst>
              <a:ext uri="{FF2B5EF4-FFF2-40B4-BE49-F238E27FC236}">
                <a16:creationId xmlns:a16="http://schemas.microsoft.com/office/drawing/2014/main" id="{31753D12-546A-5D45-AA1F-F3A9F3A0BAF6}"/>
              </a:ext>
            </a:extLst>
          </p:cNvPr>
          <p:cNvSpPr/>
          <p:nvPr/>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7" name="Text Placeholder 4">
            <a:extLst>
              <a:ext uri="{FF2B5EF4-FFF2-40B4-BE49-F238E27FC236}">
                <a16:creationId xmlns:a16="http://schemas.microsoft.com/office/drawing/2014/main" id="{64182920-B3D1-9445-8745-8349A1E1CE82}"/>
              </a:ext>
            </a:extLst>
          </p:cNvPr>
          <p:cNvSpPr>
            <a:spLocks noGrp="1"/>
          </p:cNvSpPr>
          <p:nvPr>
            <p:ph type="body" sz="quarter" idx="11"/>
          </p:nvPr>
        </p:nvSpPr>
        <p:spPr>
          <a:xfrm>
            <a:off x="767408" y="1656984"/>
            <a:ext cx="10736733" cy="437544"/>
          </a:xfrm>
        </p:spPr>
        <p:txBody>
          <a:bodyPr lIns="0">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5" name="Text Placeholder 12">
            <a:extLst>
              <a:ext uri="{FF2B5EF4-FFF2-40B4-BE49-F238E27FC236}">
                <a16:creationId xmlns:a16="http://schemas.microsoft.com/office/drawing/2014/main" id="{03151839-C47C-9F4A-81F5-6FF77938ACB6}"/>
              </a:ext>
            </a:extLst>
          </p:cNvPr>
          <p:cNvSpPr>
            <a:spLocks noGrp="1"/>
          </p:cNvSpPr>
          <p:nvPr>
            <p:ph type="body" sz="quarter" idx="16" hasCustomPrompt="1"/>
          </p:nvPr>
        </p:nvSpPr>
        <p:spPr>
          <a:xfrm>
            <a:off x="759173" y="686924"/>
            <a:ext cx="10744968" cy="792960"/>
          </a:xfr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26" name="Straight Connector 25">
            <a:extLst>
              <a:ext uri="{FF2B5EF4-FFF2-40B4-BE49-F238E27FC236}">
                <a16:creationId xmlns:a16="http://schemas.microsoft.com/office/drawing/2014/main" id="{615FE282-C2DE-F949-B8C4-6E42EC5DDE3B}"/>
              </a:ext>
            </a:extLst>
          </p:cNvPr>
          <p:cNvCxnSpPr>
            <a:cxnSpLocks/>
          </p:cNvCxnSpPr>
          <p:nvPr/>
        </p:nvCxnSpPr>
        <p:spPr>
          <a:xfrm>
            <a:off x="748156" y="1557416"/>
            <a:ext cx="130105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2199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28" name="Text Placeholder 4">
            <a:extLst>
              <a:ext uri="{FF2B5EF4-FFF2-40B4-BE49-F238E27FC236}">
                <a16:creationId xmlns:a16="http://schemas.microsoft.com/office/drawing/2014/main" id="{4EC12FC5-9B63-7A4F-AF05-6D1F36542D61}"/>
              </a:ext>
            </a:extLst>
          </p:cNvPr>
          <p:cNvSpPr>
            <a:spLocks noGrp="1"/>
          </p:cNvSpPr>
          <p:nvPr>
            <p:ph type="body" sz="quarter" idx="16"/>
          </p:nvPr>
        </p:nvSpPr>
        <p:spPr>
          <a:xfrm>
            <a:off x="748156" y="4706271"/>
            <a:ext cx="2655443" cy="1119600"/>
          </a:xfrm>
          <a:solidFill>
            <a:schemeClr val="tx2"/>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7" name="Text Placeholder 4">
            <a:extLst>
              <a:ext uri="{FF2B5EF4-FFF2-40B4-BE49-F238E27FC236}">
                <a16:creationId xmlns:a16="http://schemas.microsoft.com/office/drawing/2014/main" id="{C0CD07AC-9D38-B24D-A042-D9523EB9930F}"/>
              </a:ext>
            </a:extLst>
          </p:cNvPr>
          <p:cNvSpPr>
            <a:spLocks noGrp="1"/>
          </p:cNvSpPr>
          <p:nvPr>
            <p:ph type="body" sz="quarter" idx="15"/>
          </p:nvPr>
        </p:nvSpPr>
        <p:spPr>
          <a:xfrm>
            <a:off x="748156" y="3397726"/>
            <a:ext cx="2655443" cy="1123994"/>
          </a:xfrm>
          <a:solidFill>
            <a:schemeClr val="tx2"/>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Text Placeholder 4">
            <a:extLst>
              <a:ext uri="{FF2B5EF4-FFF2-40B4-BE49-F238E27FC236}">
                <a16:creationId xmlns:a16="http://schemas.microsoft.com/office/drawing/2014/main" id="{2475788B-029D-274E-98ED-7EC8B8755352}"/>
              </a:ext>
            </a:extLst>
          </p:cNvPr>
          <p:cNvSpPr>
            <a:spLocks noGrp="1"/>
          </p:cNvSpPr>
          <p:nvPr>
            <p:ph type="body" sz="quarter" idx="14"/>
          </p:nvPr>
        </p:nvSpPr>
        <p:spPr>
          <a:xfrm>
            <a:off x="748156" y="2122616"/>
            <a:ext cx="2655443" cy="1119601"/>
          </a:xfrm>
          <a:solidFill>
            <a:schemeClr val="tx2"/>
          </a:solidFill>
        </p:spPr>
        <p:txBody>
          <a:bodyPr anchor="ctr">
            <a:noAutofit/>
          </a:bodyPr>
          <a:lstStyle>
            <a:lvl1pPr marL="0" indent="0" algn="ctr">
              <a:buNone/>
              <a:defRPr sz="1800" b="1" i="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35" name="Text Placeholder 4">
            <a:extLst>
              <a:ext uri="{FF2B5EF4-FFF2-40B4-BE49-F238E27FC236}">
                <a16:creationId xmlns:a16="http://schemas.microsoft.com/office/drawing/2014/main" id="{E64CBF50-1A7B-7143-8948-CDFD63A0F3AF}"/>
              </a:ext>
            </a:extLst>
          </p:cNvPr>
          <p:cNvSpPr>
            <a:spLocks noGrp="1"/>
          </p:cNvSpPr>
          <p:nvPr>
            <p:ph type="body" sz="quarter" idx="17"/>
          </p:nvPr>
        </p:nvSpPr>
        <p:spPr>
          <a:xfrm>
            <a:off x="3619500" y="2121211"/>
            <a:ext cx="7933161" cy="1121006"/>
          </a:xfrm>
          <a:solidFill>
            <a:schemeClr val="accent6"/>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4">
            <a:extLst>
              <a:ext uri="{FF2B5EF4-FFF2-40B4-BE49-F238E27FC236}">
                <a16:creationId xmlns:a16="http://schemas.microsoft.com/office/drawing/2014/main" id="{B5C7305B-A2B7-AA4D-896A-7591B35AAA3F}"/>
              </a:ext>
            </a:extLst>
          </p:cNvPr>
          <p:cNvSpPr>
            <a:spLocks noGrp="1"/>
          </p:cNvSpPr>
          <p:nvPr>
            <p:ph type="body" sz="quarter" idx="18"/>
          </p:nvPr>
        </p:nvSpPr>
        <p:spPr>
          <a:xfrm>
            <a:off x="3607534" y="3429000"/>
            <a:ext cx="7967161" cy="1119599"/>
          </a:xfrm>
          <a:solidFill>
            <a:schemeClr val="accent3"/>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22" name="Text Placeholder 4">
            <a:extLst>
              <a:ext uri="{FF2B5EF4-FFF2-40B4-BE49-F238E27FC236}">
                <a16:creationId xmlns:a16="http://schemas.microsoft.com/office/drawing/2014/main" id="{9CF0A1E4-BD30-514D-B900-97F328450067}"/>
              </a:ext>
            </a:extLst>
          </p:cNvPr>
          <p:cNvSpPr>
            <a:spLocks noGrp="1"/>
          </p:cNvSpPr>
          <p:nvPr>
            <p:ph type="body" sz="quarter" idx="19"/>
          </p:nvPr>
        </p:nvSpPr>
        <p:spPr>
          <a:xfrm>
            <a:off x="3581981" y="4759719"/>
            <a:ext cx="7967161" cy="1055135"/>
          </a:xfrm>
          <a:solidFill>
            <a:schemeClr val="accent5"/>
          </a:solidFill>
        </p:spPr>
        <p:txBody>
          <a:bodyPr anchor="t">
            <a:noAutofit/>
          </a:bodyPr>
          <a:lstStyle>
            <a:lvl1pPr marL="0" indent="0" algn="l">
              <a:buNone/>
              <a:defRPr sz="1800" b="0" i="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pic>
        <p:nvPicPr>
          <p:cNvPr id="16" name="Picture 15">
            <a:extLst>
              <a:ext uri="{FF2B5EF4-FFF2-40B4-BE49-F238E27FC236}">
                <a16:creationId xmlns:a16="http://schemas.microsoft.com/office/drawing/2014/main" id="{8EEB0EDF-F146-DE4F-93DB-B3433709EFDF}"/>
              </a:ext>
            </a:extLst>
          </p:cNvPr>
          <p:cNvPicPr>
            <a:picLocks noChangeAspect="1"/>
          </p:cNvPicPr>
          <p:nvPr/>
        </p:nvPicPr>
        <p:blipFill>
          <a:blip r:embed="rId2"/>
          <a:srcRect/>
          <a:stretch/>
        </p:blipFill>
        <p:spPr>
          <a:xfrm>
            <a:off x="10675962" y="6287585"/>
            <a:ext cx="1133415" cy="251710"/>
          </a:xfrm>
          <a:prstGeom prst="rect">
            <a:avLst/>
          </a:prstGeom>
        </p:spPr>
      </p:pic>
      <p:sp>
        <p:nvSpPr>
          <p:cNvPr id="17" name="Rectangle 16">
            <a:extLst>
              <a:ext uri="{FF2B5EF4-FFF2-40B4-BE49-F238E27FC236}">
                <a16:creationId xmlns:a16="http://schemas.microsoft.com/office/drawing/2014/main" id="{AEBDDE26-CD1E-1D47-A200-FA39CE5CE9DA}"/>
              </a:ext>
            </a:extLst>
          </p:cNvPr>
          <p:cNvSpPr/>
          <p:nvPr/>
        </p:nvSpPr>
        <p:spPr>
          <a:xfrm>
            <a:off x="10333722" y="172088"/>
            <a:ext cx="1488009" cy="320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50">
                <a:solidFill>
                  <a:schemeClr val="tx1">
                    <a:lumMod val="50000"/>
                    <a:lumOff val="50000"/>
                  </a:schemeClr>
                </a:solidFill>
                <a:latin typeface="Arial" panose="020B0604020202020204" pitchFamily="34" charset="0"/>
                <a:cs typeface="Arial" panose="020B0604020202020204" pitchFamily="34" charset="0"/>
              </a:rPr>
              <a:t>Private &amp; Confidential </a:t>
            </a:r>
          </a:p>
        </p:txBody>
      </p:sp>
      <p:sp>
        <p:nvSpPr>
          <p:cNvPr id="13" name="Text Placeholder 4">
            <a:extLst>
              <a:ext uri="{FF2B5EF4-FFF2-40B4-BE49-F238E27FC236}">
                <a16:creationId xmlns:a16="http://schemas.microsoft.com/office/drawing/2014/main" id="{5E74ADC3-4BC9-9D44-AE1B-13D309BC9EAC}"/>
              </a:ext>
            </a:extLst>
          </p:cNvPr>
          <p:cNvSpPr>
            <a:spLocks noGrp="1"/>
          </p:cNvSpPr>
          <p:nvPr>
            <p:ph type="body" sz="quarter" idx="11"/>
          </p:nvPr>
        </p:nvSpPr>
        <p:spPr>
          <a:xfrm>
            <a:off x="767408" y="1656984"/>
            <a:ext cx="10781734" cy="362148"/>
          </a:xfrm>
        </p:spPr>
        <p:txBody>
          <a:bodyPr lIns="0">
            <a:noAutofit/>
          </a:bodyPr>
          <a:lstStyle>
            <a:lvl1pPr marL="0" indent="0" algn="l">
              <a:buNone/>
              <a:defRPr sz="1800">
                <a:solidFill>
                  <a:srgbClr val="4A4A4A"/>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Click to edit Master text styles</a:t>
            </a:r>
          </a:p>
        </p:txBody>
      </p:sp>
      <p:sp>
        <p:nvSpPr>
          <p:cNvPr id="14" name="Text Placeholder 12">
            <a:extLst>
              <a:ext uri="{FF2B5EF4-FFF2-40B4-BE49-F238E27FC236}">
                <a16:creationId xmlns:a16="http://schemas.microsoft.com/office/drawing/2014/main" id="{634CF475-4804-1249-80BA-4895D7B74840}"/>
              </a:ext>
            </a:extLst>
          </p:cNvPr>
          <p:cNvSpPr>
            <a:spLocks noGrp="1"/>
          </p:cNvSpPr>
          <p:nvPr>
            <p:ph type="body" sz="quarter" idx="12" hasCustomPrompt="1"/>
          </p:nvPr>
        </p:nvSpPr>
        <p:spPr>
          <a:xfrm>
            <a:off x="759173" y="686924"/>
            <a:ext cx="10744968" cy="792960"/>
          </a:xfrm>
        </p:spPr>
        <p:txBody>
          <a:bodyPr lIns="0">
            <a:normAutofit/>
          </a:bodyPr>
          <a:lstStyle>
            <a:lvl1pPr marL="0" indent="0">
              <a:buNone/>
              <a:defRPr sz="2800" b="1">
                <a:solidFill>
                  <a:srgbClr val="4A4A4A"/>
                </a:solidFill>
                <a:latin typeface="Arial" panose="020B0604020202020204" pitchFamily="34" charset="0"/>
                <a:cs typeface="Arial" panose="020B0604020202020204" pitchFamily="34" charset="0"/>
              </a:defRPr>
            </a:lvl1pPr>
          </a:lstStyle>
          <a:p>
            <a:pPr lvl="0"/>
            <a:r>
              <a:rPr lang="en-US"/>
              <a:t>Click to edit heading </a:t>
            </a:r>
          </a:p>
        </p:txBody>
      </p:sp>
      <p:cxnSp>
        <p:nvCxnSpPr>
          <p:cNvPr id="18" name="Straight Connector 17">
            <a:extLst>
              <a:ext uri="{FF2B5EF4-FFF2-40B4-BE49-F238E27FC236}">
                <a16:creationId xmlns:a16="http://schemas.microsoft.com/office/drawing/2014/main" id="{B8A54F40-89D7-AF4A-94E4-88957DF12187}"/>
              </a:ext>
            </a:extLst>
          </p:cNvPr>
          <p:cNvCxnSpPr>
            <a:cxnSpLocks/>
          </p:cNvCxnSpPr>
          <p:nvPr/>
        </p:nvCxnSpPr>
        <p:spPr>
          <a:xfrm>
            <a:off x="748156" y="1557416"/>
            <a:ext cx="130105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6728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E5E531-41E4-9345-8A23-6CA14E85A5F7}"/>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0"/>
            <a:ext cx="12241481" cy="7147169"/>
          </a:xfrm>
          <a:prstGeom prst="rect">
            <a:avLst/>
          </a:prstGeom>
        </p:spPr>
      </p:pic>
      <p:sp>
        <p:nvSpPr>
          <p:cNvPr id="9" name="Text Placeholder 4">
            <a:extLst>
              <a:ext uri="{FF2B5EF4-FFF2-40B4-BE49-F238E27FC236}">
                <a16:creationId xmlns:a16="http://schemas.microsoft.com/office/drawing/2014/main" id="{9B41E740-9252-5A49-A267-1C94396971F1}"/>
              </a:ext>
            </a:extLst>
          </p:cNvPr>
          <p:cNvSpPr>
            <a:spLocks noGrp="1"/>
          </p:cNvSpPr>
          <p:nvPr>
            <p:ph type="body" sz="quarter" idx="10" hasCustomPrompt="1"/>
          </p:nvPr>
        </p:nvSpPr>
        <p:spPr>
          <a:xfrm>
            <a:off x="7477258" y="2941534"/>
            <a:ext cx="3401122" cy="762718"/>
          </a:xfrm>
        </p:spPr>
        <p:txBody>
          <a:bodyPr lIns="0" rIns="90000">
            <a:noAutofit/>
          </a:bodyPr>
          <a:lstStyle>
            <a:lvl1pPr marL="0" indent="0">
              <a:buNone/>
              <a:defRPr sz="540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a:t>Thank you</a:t>
            </a:r>
            <a:endParaRPr lang="en-US"/>
          </a:p>
        </p:txBody>
      </p:sp>
      <p:sp>
        <p:nvSpPr>
          <p:cNvPr id="12" name="Text Placeholder 4">
            <a:extLst>
              <a:ext uri="{FF2B5EF4-FFF2-40B4-BE49-F238E27FC236}">
                <a16:creationId xmlns:a16="http://schemas.microsoft.com/office/drawing/2014/main" id="{89B3C28B-2A7E-CF42-94D1-F562F8CF81DB}"/>
              </a:ext>
            </a:extLst>
          </p:cNvPr>
          <p:cNvSpPr>
            <a:spLocks noGrp="1"/>
          </p:cNvSpPr>
          <p:nvPr>
            <p:ph type="body" sz="quarter" idx="12" hasCustomPrompt="1"/>
          </p:nvPr>
        </p:nvSpPr>
        <p:spPr>
          <a:xfrm>
            <a:off x="7477258" y="4142777"/>
            <a:ext cx="3746810" cy="2715223"/>
          </a:xfrm>
        </p:spPr>
        <p:txBody>
          <a:bodyPr lIns="0" rIns="90000" anchor="t">
            <a:noAutofit/>
          </a:bodyPr>
          <a:lstStyle>
            <a:lvl1pPr marL="0" indent="0">
              <a:lnSpc>
                <a:spcPct val="100000"/>
              </a:lnSpc>
              <a:buNone/>
              <a:defRPr sz="1600" b="0">
                <a:solidFill>
                  <a:schemeClr val="bg1"/>
                </a:solidFill>
                <a:latin typeface="Arial" panose="020B0604020202020204" pitchFamily="34" charset="0"/>
                <a:cs typeface="Arial" panose="020B0604020202020204" pitchFamily="34" charset="0"/>
              </a:defRPr>
            </a:lvl1pPr>
            <a:lvl2pPr marL="457200" indent="0">
              <a:buNone/>
              <a:defRPr sz="5400">
                <a:latin typeface="Arial" panose="020B0604020202020204" pitchFamily="34" charset="0"/>
                <a:cs typeface="Arial" panose="020B0604020202020204" pitchFamily="34" charset="0"/>
              </a:defRPr>
            </a:lvl2pPr>
            <a:lvl3pPr marL="914400" indent="0">
              <a:buNone/>
              <a:defRPr sz="5400">
                <a:latin typeface="Arial" panose="020B0604020202020204" pitchFamily="34" charset="0"/>
                <a:cs typeface="Arial" panose="020B0604020202020204" pitchFamily="34" charset="0"/>
              </a:defRPr>
            </a:lvl3pPr>
            <a:lvl4pPr marL="1371600" indent="0">
              <a:buNone/>
              <a:defRPr sz="5400">
                <a:latin typeface="Arial" panose="020B0604020202020204" pitchFamily="34" charset="0"/>
                <a:cs typeface="Arial" panose="020B0604020202020204" pitchFamily="34" charset="0"/>
              </a:defRPr>
            </a:lvl4pPr>
            <a:lvl5pPr marL="1828800" indent="0">
              <a:buNone/>
              <a:defRPr sz="5400">
                <a:latin typeface="Arial" panose="020B0604020202020204" pitchFamily="34" charset="0"/>
                <a:cs typeface="Arial" panose="020B0604020202020204" pitchFamily="34" charset="0"/>
              </a:defRPr>
            </a:lvl5pPr>
          </a:lstStyle>
          <a:p>
            <a:pPr lvl="0"/>
            <a:r>
              <a:rPr lang="en-GB" err="1"/>
              <a:t>info@britainthinks.com</a:t>
            </a:r>
            <a:r>
              <a:rPr lang="en-GB"/>
              <a:t> </a:t>
            </a:r>
          </a:p>
          <a:p>
            <a:pPr lvl="0"/>
            <a:r>
              <a:rPr lang="en-GB"/>
              <a:t>T: +44 (0)20 7845 5880</a:t>
            </a:r>
          </a:p>
          <a:p>
            <a:pPr lvl="0"/>
            <a:r>
              <a:rPr lang="en-GB" err="1"/>
              <a:t>www.britainthinks.com</a:t>
            </a:r>
            <a:endParaRPr lang="en-GB"/>
          </a:p>
          <a:p>
            <a:pPr lvl="0"/>
            <a:r>
              <a:rPr lang="en-GB" err="1"/>
              <a:t>BritainThinks</a:t>
            </a:r>
            <a:r>
              <a:rPr lang="en-GB"/>
              <a:t/>
            </a:r>
            <a:br>
              <a:rPr lang="en-GB"/>
            </a:br>
            <a:r>
              <a:rPr lang="en-GB"/>
              <a:t>West Wing</a:t>
            </a:r>
            <a:br>
              <a:rPr lang="en-GB"/>
            </a:br>
            <a:r>
              <a:rPr lang="en-GB"/>
              <a:t>Somerset House</a:t>
            </a:r>
            <a:br>
              <a:rPr lang="en-GB"/>
            </a:br>
            <a:r>
              <a:rPr lang="en-GB"/>
              <a:t>London</a:t>
            </a:r>
            <a:br>
              <a:rPr lang="en-GB"/>
            </a:br>
            <a:r>
              <a:rPr lang="en-GB"/>
              <a:t>WC2R 1LA</a:t>
            </a:r>
            <a:br>
              <a:rPr lang="en-GB"/>
            </a:br>
            <a:r>
              <a:rPr lang="en-GB"/>
              <a:t>United Kingdom</a:t>
            </a:r>
            <a:endParaRPr lang="en-US"/>
          </a:p>
        </p:txBody>
      </p:sp>
      <p:cxnSp>
        <p:nvCxnSpPr>
          <p:cNvPr id="13" name="Straight Connector 12">
            <a:extLst>
              <a:ext uri="{FF2B5EF4-FFF2-40B4-BE49-F238E27FC236}">
                <a16:creationId xmlns:a16="http://schemas.microsoft.com/office/drawing/2014/main" id="{9754577A-C7B6-2548-99A2-680CE421AB07}"/>
              </a:ext>
            </a:extLst>
          </p:cNvPr>
          <p:cNvCxnSpPr/>
          <p:nvPr/>
        </p:nvCxnSpPr>
        <p:spPr>
          <a:xfrm>
            <a:off x="7477258" y="3913572"/>
            <a:ext cx="1296144" cy="0"/>
          </a:xfrm>
          <a:prstGeom prst="line">
            <a:avLst/>
          </a:prstGeom>
          <a:ln>
            <a:solidFill>
              <a:srgbClr val="37CEAC"/>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9500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599CA-5B69-4955-931B-F77D0C11A437}"/>
              </a:ext>
            </a:extLst>
          </p:cNvPr>
          <p:cNvSpPr>
            <a:spLocks noGrp="1"/>
          </p:cNvSpPr>
          <p:nvPr>
            <p:ph type="ctrTitle"/>
          </p:nvPr>
        </p:nvSpPr>
        <p:spPr>
          <a:xfrm>
            <a:off x="1524000" y="1122363"/>
            <a:ext cx="9144000" cy="2387600"/>
          </a:xfrm>
        </p:spPr>
        <p:txBody>
          <a:bodyPr anchor="b"/>
          <a:lstStyle>
            <a:lvl1pPr algn="ctr">
              <a:defRPr sz="6000">
                <a:latin typeface="Century Gothic" panose="020B0502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3B68537-D96C-4460-A9D3-D376AC39A489}"/>
              </a:ext>
            </a:extLst>
          </p:cNvPr>
          <p:cNvSpPr>
            <a:spLocks noGrp="1"/>
          </p:cNvSpPr>
          <p:nvPr>
            <p:ph type="subTitle" idx="1"/>
          </p:nvPr>
        </p:nvSpPr>
        <p:spPr>
          <a:xfrm>
            <a:off x="1524000" y="3602038"/>
            <a:ext cx="9144000" cy="1655762"/>
          </a:xfrm>
        </p:spPr>
        <p:txBody>
          <a:bodyPr/>
          <a:lstStyle>
            <a:lvl1pPr marL="0" indent="0" algn="ctr">
              <a:buNone/>
              <a:defRPr sz="240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77654950"/>
      </p:ext>
    </p:extLst>
  </p:cSld>
  <p:clrMapOvr>
    <a:masterClrMapping/>
  </p:clrMapOvr>
  <p:hf sldNum="0" hd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divider 1">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207C424-49F5-4136-804A-FEFC43E529C7}"/>
              </a:ext>
            </a:extLst>
          </p:cNvPr>
          <p:cNvSpPr>
            <a:spLocks noGrp="1"/>
          </p:cNvSpPr>
          <p:nvPr>
            <p:ph type="pic" sz="quarter" idx="14"/>
          </p:nvPr>
        </p:nvSpPr>
        <p:spPr>
          <a:xfrm>
            <a:off x="0" y="0"/>
            <a:ext cx="12192000" cy="6858000"/>
          </a:xfrm>
        </p:spPr>
        <p:txBody>
          <a:bodyPr/>
          <a:lstStyle/>
          <a:p>
            <a:r>
              <a:rPr lang="en-US"/>
              <a:t>Click icon to add picture</a:t>
            </a:r>
            <a:endParaRPr lang="en-GB"/>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
        <p:nvSpPr>
          <p:cNvPr id="9" name="Text Placeholder 3">
            <a:extLst>
              <a:ext uri="{FF2B5EF4-FFF2-40B4-BE49-F238E27FC236}">
                <a16:creationId xmlns:a16="http://schemas.microsoft.com/office/drawing/2014/main" id="{A858E36F-843C-4BCC-9A42-9EAD8AC44F3B}"/>
              </a:ext>
            </a:extLst>
          </p:cNvPr>
          <p:cNvSpPr>
            <a:spLocks noGrp="1"/>
          </p:cNvSpPr>
          <p:nvPr>
            <p:ph type="body" sz="quarter" idx="13" hasCustomPrompt="1"/>
          </p:nvPr>
        </p:nvSpPr>
        <p:spPr>
          <a:xfrm>
            <a:off x="0" y="1978424"/>
            <a:ext cx="12192000" cy="989217"/>
          </a:xfrm>
          <a:solidFill>
            <a:srgbClr val="4BACC6">
              <a:alpha val="69020"/>
            </a:srgbClr>
          </a:solidFill>
        </p:spPr>
        <p:txBody>
          <a:bodyPr anchor="ctr">
            <a:noAutofit/>
          </a:bodyPr>
          <a:lstStyle>
            <a:lvl1pPr marL="0" indent="0">
              <a:buNone/>
              <a:defRPr sz="4000" b="1">
                <a:solidFill>
                  <a:schemeClr val="bg1"/>
                </a:solidFill>
              </a:defRPr>
            </a:lvl1pPr>
          </a:lstStyle>
          <a:p>
            <a:pPr lvl="0"/>
            <a:r>
              <a:rPr lang="en-US"/>
              <a:t>Subsection heading</a:t>
            </a:r>
            <a:endParaRPr lang="en-GB"/>
          </a:p>
        </p:txBody>
      </p:sp>
    </p:spTree>
    <p:extLst>
      <p:ext uri="{BB962C8B-B14F-4D97-AF65-F5344CB8AC3E}">
        <p14:creationId xmlns:p14="http://schemas.microsoft.com/office/powerpoint/2010/main" val="4126836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divider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C7E4B0-D688-4E4A-9392-6BD38D910E07}"/>
              </a:ext>
            </a:extLst>
          </p:cNvPr>
          <p:cNvSpPr>
            <a:spLocks noGrp="1"/>
          </p:cNvSpPr>
          <p:nvPr>
            <p:ph type="pic" sz="quarter" idx="11"/>
          </p:nvPr>
        </p:nvSpPr>
        <p:spPr>
          <a:xfrm>
            <a:off x="0" y="0"/>
            <a:ext cx="7694613" cy="6858000"/>
          </a:xfrm>
        </p:spPr>
        <p:txBody>
          <a:bodyPr/>
          <a:lstStyle/>
          <a:p>
            <a:r>
              <a:rPr lang="en-US"/>
              <a:t>Click icon to add picture</a:t>
            </a:r>
            <a:endParaRPr lang="en-GB"/>
          </a:p>
        </p:txBody>
      </p:sp>
      <p:sp>
        <p:nvSpPr>
          <p:cNvPr id="8" name="Rectangle 7">
            <a:extLst>
              <a:ext uri="{FF2B5EF4-FFF2-40B4-BE49-F238E27FC236}">
                <a16:creationId xmlns:a16="http://schemas.microsoft.com/office/drawing/2014/main" id="{CF80B7F7-BF06-4EB2-9749-8F6DBFD2C0BC}"/>
              </a:ext>
            </a:extLst>
          </p:cNvPr>
          <p:cNvSpPr/>
          <p:nvPr userDrawn="1"/>
        </p:nvSpPr>
        <p:spPr>
          <a:xfrm>
            <a:off x="0" y="0"/>
            <a:ext cx="12191999" cy="6857999"/>
          </a:xfrm>
          <a:prstGeom prst="rect">
            <a:avLst/>
          </a:prstGeom>
          <a:solidFill>
            <a:srgbClr val="314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marR="0" lvl="0" indent="0" algn="ctr" defTabSz="914400" rtl="0" eaLnBrk="1" fontAlgn="auto" latinLnBrk="0" hangingPunct="1">
              <a:lnSpc>
                <a:spcPct val="100000"/>
              </a:lnSpc>
              <a:spcBef>
                <a:spcPts val="0"/>
              </a:spcBef>
              <a:spcAft>
                <a:spcPts val="0"/>
              </a:spcAft>
              <a:buClrTx/>
              <a:buSzTx/>
              <a:buFontTx/>
              <a:buNone/>
              <a:tabLst/>
              <a:defRPr/>
            </a:pPr>
            <a:endParaRPr kumimoji="0" lang="en-GB" sz="36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pic>
        <p:nvPicPr>
          <p:cNvPr id="5" name="Picture 4" descr="Logo, company name&#10;&#10;Description automatically generated">
            <a:extLst>
              <a:ext uri="{FF2B5EF4-FFF2-40B4-BE49-F238E27FC236}">
                <a16:creationId xmlns:a16="http://schemas.microsoft.com/office/drawing/2014/main" id="{F824A364-085C-4E6E-9F35-EB293E140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04582" y="5735041"/>
            <a:ext cx="2087418" cy="1086142"/>
          </a:xfrm>
          <a:prstGeom prst="rect">
            <a:avLst/>
          </a:prstGeom>
        </p:spPr>
      </p:pic>
      <p:sp>
        <p:nvSpPr>
          <p:cNvPr id="4" name="Text Placeholder 3">
            <a:extLst>
              <a:ext uri="{FF2B5EF4-FFF2-40B4-BE49-F238E27FC236}">
                <a16:creationId xmlns:a16="http://schemas.microsoft.com/office/drawing/2014/main" id="{1B60A7B9-540D-47B2-8F00-97D551519D44}"/>
              </a:ext>
            </a:extLst>
          </p:cNvPr>
          <p:cNvSpPr>
            <a:spLocks noGrp="1"/>
          </p:cNvSpPr>
          <p:nvPr>
            <p:ph type="body" sz="quarter" idx="10"/>
          </p:nvPr>
        </p:nvSpPr>
        <p:spPr>
          <a:xfrm>
            <a:off x="1419637" y="1974272"/>
            <a:ext cx="9352723" cy="2909454"/>
          </a:xfrm>
        </p:spPr>
        <p:txBody>
          <a:bodyPr anchor="ctr">
            <a:noAutofit/>
          </a:bodyPr>
          <a:lstStyle>
            <a:lvl1pPr marL="0" indent="0" algn="ctr">
              <a:buNone/>
              <a:defRPr sz="5400" b="1">
                <a:solidFill>
                  <a:schemeClr val="bg1"/>
                </a:solidFill>
                <a:latin typeface="Century Gothic" panose="020B0502020202020204" pitchFamily="34" charset="0"/>
              </a:defRPr>
            </a:lvl1pPr>
            <a:lvl2pPr>
              <a:defRPr sz="1800">
                <a:solidFill>
                  <a:schemeClr val="bg1"/>
                </a:solidFill>
                <a:latin typeface="Century Gothic" panose="020B0502020202020204" pitchFamily="34" charset="0"/>
              </a:defRPr>
            </a:lvl2pPr>
            <a:lvl3pPr>
              <a:defRPr sz="1600">
                <a:solidFill>
                  <a:schemeClr val="bg1"/>
                </a:solidFill>
                <a:latin typeface="Century Gothic" panose="020B0502020202020204" pitchFamily="34" charset="0"/>
              </a:defRPr>
            </a:lvl3pPr>
            <a:lvl4pPr>
              <a:defRPr sz="1400">
                <a:solidFill>
                  <a:schemeClr val="bg1"/>
                </a:solidFill>
                <a:latin typeface="Century Gothic" panose="020B0502020202020204" pitchFamily="34" charset="0"/>
              </a:defRPr>
            </a:lvl4pPr>
            <a:lvl5pPr>
              <a:defRPr sz="1400">
                <a:solidFill>
                  <a:schemeClr val="bg1"/>
                </a:solidFill>
                <a:latin typeface="Century Gothic" panose="020B0502020202020204" pitchFamily="34" charset="0"/>
              </a:defRPr>
            </a:lvl5pPr>
          </a:lstStyle>
          <a:p>
            <a:pPr lvl="0"/>
            <a:r>
              <a:rPr lang="en-US"/>
              <a:t>Click to edit Master text styles</a:t>
            </a:r>
          </a:p>
        </p:txBody>
      </p:sp>
      <p:sp>
        <p:nvSpPr>
          <p:cNvPr id="10" name="Text Placeholder 10">
            <a:extLst>
              <a:ext uri="{FF2B5EF4-FFF2-40B4-BE49-F238E27FC236}">
                <a16:creationId xmlns:a16="http://schemas.microsoft.com/office/drawing/2014/main" id="{89DC6C8E-4E40-4F47-9A18-5DB55462CEC1}"/>
              </a:ext>
            </a:extLst>
          </p:cNvPr>
          <p:cNvSpPr>
            <a:spLocks noGrp="1"/>
          </p:cNvSpPr>
          <p:nvPr>
            <p:ph type="body" sz="quarter" idx="14" hasCustomPrompt="1"/>
          </p:nvPr>
        </p:nvSpPr>
        <p:spPr>
          <a:xfrm>
            <a:off x="190500" y="6365875"/>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Tree>
    <p:extLst>
      <p:ext uri="{BB962C8B-B14F-4D97-AF65-F5344CB8AC3E}">
        <p14:creationId xmlns:p14="http://schemas.microsoft.com/office/powerpoint/2010/main" val="33287852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plus imag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04D328D-AD90-4C7D-A0A9-71B8C99950B5}"/>
              </a:ext>
            </a:extLst>
          </p:cNvPr>
          <p:cNvSpPr>
            <a:spLocks noGrp="1"/>
          </p:cNvSpPr>
          <p:nvPr>
            <p:ph type="body" sz="quarter" idx="12" hasCustomPrompt="1"/>
          </p:nvPr>
        </p:nvSpPr>
        <p:spPr>
          <a:xfrm>
            <a:off x="-1" y="-102"/>
            <a:ext cx="12192000" cy="645585"/>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4" name="Picture Placeholder 3">
            <a:extLst>
              <a:ext uri="{FF2B5EF4-FFF2-40B4-BE49-F238E27FC236}">
                <a16:creationId xmlns:a16="http://schemas.microsoft.com/office/drawing/2014/main" id="{F87F16AC-D0C9-40AE-AB47-3985377D459D}"/>
              </a:ext>
            </a:extLst>
          </p:cNvPr>
          <p:cNvSpPr>
            <a:spLocks noGrp="1"/>
          </p:cNvSpPr>
          <p:nvPr>
            <p:ph type="pic" sz="quarter" idx="10"/>
          </p:nvPr>
        </p:nvSpPr>
        <p:spPr>
          <a:xfrm>
            <a:off x="9036" y="505750"/>
            <a:ext cx="4125912" cy="6352249"/>
          </a:xfrm>
        </p:spPr>
        <p:txBody>
          <a:bodyPr/>
          <a:lstStyle/>
          <a:p>
            <a:r>
              <a:rPr lang="en-US"/>
              <a:t>Click icon to add picture</a:t>
            </a:r>
            <a:endParaRPr lang="en-GB"/>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4356100" y="828675"/>
            <a:ext cx="7566025" cy="5267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
        <p:nvSpPr>
          <p:cNvPr id="12" name="Text Placeholder 10">
            <a:extLst>
              <a:ext uri="{FF2B5EF4-FFF2-40B4-BE49-F238E27FC236}">
                <a16:creationId xmlns:a16="http://schemas.microsoft.com/office/drawing/2014/main" id="{EAE2503F-3BA2-4CCA-A417-8EC1F9A8E9DC}"/>
              </a:ext>
            </a:extLst>
          </p:cNvPr>
          <p:cNvSpPr>
            <a:spLocks noGrp="1"/>
          </p:cNvSpPr>
          <p:nvPr>
            <p:ph type="body" sz="quarter" idx="14" hasCustomPrompt="1"/>
          </p:nvPr>
        </p:nvSpPr>
        <p:spPr>
          <a:xfrm>
            <a:off x="104238" y="6417632"/>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Tree>
    <p:extLst>
      <p:ext uri="{BB962C8B-B14F-4D97-AF65-F5344CB8AC3E}">
        <p14:creationId xmlns:p14="http://schemas.microsoft.com/office/powerpoint/2010/main" val="15725163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plus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87F16AC-D0C9-40AE-AB47-3985377D459D}"/>
              </a:ext>
            </a:extLst>
          </p:cNvPr>
          <p:cNvSpPr>
            <a:spLocks noGrp="1"/>
          </p:cNvSpPr>
          <p:nvPr>
            <p:ph type="pic" sz="quarter" idx="10"/>
          </p:nvPr>
        </p:nvSpPr>
        <p:spPr>
          <a:xfrm>
            <a:off x="8066098" y="505750"/>
            <a:ext cx="4125912" cy="6352249"/>
          </a:xfrm>
        </p:spPr>
        <p:txBody>
          <a:bodyPr/>
          <a:lstStyle/>
          <a:p>
            <a:r>
              <a:rPr lang="en-US"/>
              <a:t>Click icon to add picture</a:t>
            </a:r>
            <a:endParaRPr lang="en-GB"/>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9807" y="6096000"/>
            <a:ext cx="1468615" cy="764162"/>
          </a:xfrm>
          <a:prstGeom prst="rect">
            <a:avLst/>
          </a:prstGeom>
        </p:spPr>
      </p:pic>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249933" y="828675"/>
            <a:ext cx="7566025" cy="5267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
        <p:nvSpPr>
          <p:cNvPr id="12" name="Text Placeholder 10">
            <a:extLst>
              <a:ext uri="{FF2B5EF4-FFF2-40B4-BE49-F238E27FC236}">
                <a16:creationId xmlns:a16="http://schemas.microsoft.com/office/drawing/2014/main" id="{174F7D77-E828-4C82-AA77-D421FB800B7C}"/>
              </a:ext>
            </a:extLst>
          </p:cNvPr>
          <p:cNvSpPr>
            <a:spLocks noGrp="1"/>
          </p:cNvSpPr>
          <p:nvPr>
            <p:ph type="body" sz="quarter" idx="14" hasCustomPrompt="1"/>
          </p:nvPr>
        </p:nvSpPr>
        <p:spPr>
          <a:xfrm>
            <a:off x="8169922" y="6417632"/>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
        <p:nvSpPr>
          <p:cNvPr id="2" name="Text Placeholder 3">
            <a:extLst>
              <a:ext uri="{FF2B5EF4-FFF2-40B4-BE49-F238E27FC236}">
                <a16:creationId xmlns:a16="http://schemas.microsoft.com/office/drawing/2014/main" id="{3F4F2F3C-43C9-FD0D-3F4F-7D8E15840F87}"/>
              </a:ext>
            </a:extLst>
          </p:cNvPr>
          <p:cNvSpPr>
            <a:spLocks noGrp="1"/>
          </p:cNvSpPr>
          <p:nvPr>
            <p:ph type="body" sz="quarter" idx="12" hasCustomPrompt="1"/>
          </p:nvPr>
        </p:nvSpPr>
        <p:spPr>
          <a:xfrm>
            <a:off x="-1" y="-102"/>
            <a:ext cx="12192000" cy="645585"/>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3" name="Slide Number Placeholder 3">
            <a:extLst>
              <a:ext uri="{FF2B5EF4-FFF2-40B4-BE49-F238E27FC236}">
                <a16:creationId xmlns:a16="http://schemas.microsoft.com/office/drawing/2014/main" id="{92947D39-217E-7C31-E8DD-AFFC08340D7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20329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plus imag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04D328D-AD90-4C7D-A0A9-71B8C99950B5}"/>
              </a:ext>
            </a:extLst>
          </p:cNvPr>
          <p:cNvSpPr>
            <a:spLocks noGrp="1"/>
          </p:cNvSpPr>
          <p:nvPr>
            <p:ph type="body" sz="quarter" idx="12" hasCustomPrompt="1"/>
          </p:nvPr>
        </p:nvSpPr>
        <p:spPr>
          <a:xfrm>
            <a:off x="0" y="0"/>
            <a:ext cx="12192000" cy="468000"/>
          </a:xfrm>
          <a:solidFill>
            <a:srgbClr val="215968"/>
          </a:solidFill>
        </p:spPr>
        <p:txBody>
          <a:bodyPr lIns="360000" anchor="ctr">
            <a:noAutofit/>
          </a:bodyPr>
          <a:lstStyle>
            <a:lvl1pPr marL="0" indent="0">
              <a:buNone/>
              <a:defRPr sz="1800" b="1">
                <a:solidFill>
                  <a:schemeClr val="bg1"/>
                </a:solidFill>
              </a:defRPr>
            </a:lvl1pPr>
          </a:lstStyle>
          <a:p>
            <a:pPr lvl="0"/>
            <a:r>
              <a:rPr lang="en-US"/>
              <a:t>Slide heading</a:t>
            </a:r>
            <a:endParaRPr lang="en-GB"/>
          </a:p>
        </p:txBody>
      </p:sp>
      <p:sp>
        <p:nvSpPr>
          <p:cNvPr id="4" name="Picture Placeholder 3">
            <a:extLst>
              <a:ext uri="{FF2B5EF4-FFF2-40B4-BE49-F238E27FC236}">
                <a16:creationId xmlns:a16="http://schemas.microsoft.com/office/drawing/2014/main" id="{F87F16AC-D0C9-40AE-AB47-3985377D459D}"/>
              </a:ext>
            </a:extLst>
          </p:cNvPr>
          <p:cNvSpPr>
            <a:spLocks noGrp="1"/>
          </p:cNvSpPr>
          <p:nvPr>
            <p:ph type="pic" sz="quarter" idx="10"/>
          </p:nvPr>
        </p:nvSpPr>
        <p:spPr>
          <a:xfrm>
            <a:off x="0" y="576000"/>
            <a:ext cx="4125912" cy="6282000"/>
          </a:xfrm>
        </p:spPr>
        <p:txBody>
          <a:bodyPr/>
          <a:lstStyle/>
          <a:p>
            <a:r>
              <a:rPr lang="en-US"/>
              <a:t>Click icon to add picture</a:t>
            </a:r>
            <a:endParaRPr lang="en-GB"/>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4356100" y="828675"/>
            <a:ext cx="7560000" cy="525600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68000" y="-1"/>
            <a:ext cx="756000" cy="46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
        <p:nvSpPr>
          <p:cNvPr id="12" name="Text Placeholder 10">
            <a:extLst>
              <a:ext uri="{FF2B5EF4-FFF2-40B4-BE49-F238E27FC236}">
                <a16:creationId xmlns:a16="http://schemas.microsoft.com/office/drawing/2014/main" id="{EAE2503F-3BA2-4CCA-A417-8EC1F9A8E9DC}"/>
              </a:ext>
            </a:extLst>
          </p:cNvPr>
          <p:cNvSpPr>
            <a:spLocks noGrp="1"/>
          </p:cNvSpPr>
          <p:nvPr>
            <p:ph type="body" sz="quarter" idx="14" hasCustomPrompt="1"/>
          </p:nvPr>
        </p:nvSpPr>
        <p:spPr>
          <a:xfrm>
            <a:off x="360000" y="6444000"/>
            <a:ext cx="2776538" cy="257175"/>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Tree>
    <p:extLst>
      <p:ext uri="{BB962C8B-B14F-4D97-AF65-F5344CB8AC3E}">
        <p14:creationId xmlns:p14="http://schemas.microsoft.com/office/powerpoint/2010/main" val="39201676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A858E36F-843C-4BCC-9A42-9EAD8AC44F3B}"/>
              </a:ext>
            </a:extLst>
          </p:cNvPr>
          <p:cNvSpPr>
            <a:spLocks noGrp="1"/>
          </p:cNvSpPr>
          <p:nvPr>
            <p:ph type="body" sz="quarter" idx="13"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
        <p:nvSpPr>
          <p:cNvPr id="11" name="Content Placeholder 7">
            <a:extLst>
              <a:ext uri="{FF2B5EF4-FFF2-40B4-BE49-F238E27FC236}">
                <a16:creationId xmlns:a16="http://schemas.microsoft.com/office/drawing/2014/main" id="{37B29946-4C91-4BEC-B184-2B8830BBA787}"/>
              </a:ext>
            </a:extLst>
          </p:cNvPr>
          <p:cNvSpPr>
            <a:spLocks noGrp="1"/>
          </p:cNvSpPr>
          <p:nvPr>
            <p:ph sz="quarter" idx="12"/>
          </p:nvPr>
        </p:nvSpPr>
        <p:spPr>
          <a:xfrm>
            <a:off x="175403" y="1259457"/>
            <a:ext cx="11780808" cy="4836543"/>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a:extLst>
              <a:ext uri="{FF2B5EF4-FFF2-40B4-BE49-F238E27FC236}">
                <a16:creationId xmlns:a16="http://schemas.microsoft.com/office/drawing/2014/main" id="{3D2D7EC6-0677-4824-8A56-20766B46EED1}"/>
              </a:ext>
            </a:extLst>
          </p:cNvPr>
          <p:cNvSpPr>
            <a:spLocks noGrp="1"/>
          </p:cNvSpPr>
          <p:nvPr>
            <p:ph type="body" sz="quarter" idx="14" hasCustomPrompt="1"/>
          </p:nvPr>
        </p:nvSpPr>
        <p:spPr>
          <a:xfrm>
            <a:off x="0" y="495295"/>
            <a:ext cx="12192000" cy="505853"/>
          </a:xfrm>
          <a:solidFill>
            <a:schemeClr val="tx2">
              <a:lumMod val="60000"/>
              <a:lumOff val="40000"/>
            </a:schemeClr>
          </a:solidFill>
        </p:spPr>
        <p:txBody>
          <a:bodyPr anchor="ctr">
            <a:noAutofit/>
          </a:bodyPr>
          <a:lstStyle>
            <a:lvl1pPr marL="0" indent="0">
              <a:buNone/>
              <a:defRPr sz="1600" b="0">
                <a:solidFill>
                  <a:schemeClr val="tx1"/>
                </a:solidFill>
              </a:defRPr>
            </a:lvl1pPr>
          </a:lstStyle>
          <a:p>
            <a:pPr lvl="0"/>
            <a:r>
              <a:rPr lang="en-US"/>
              <a:t>Slide subheading</a:t>
            </a:r>
            <a:endParaRPr lang="en-GB"/>
          </a:p>
        </p:txBody>
      </p:sp>
    </p:spTree>
    <p:extLst>
      <p:ext uri="{BB962C8B-B14F-4D97-AF65-F5344CB8AC3E}">
        <p14:creationId xmlns:p14="http://schemas.microsoft.com/office/powerpoint/2010/main" val="31250202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blocks">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6096000" y="828675"/>
            <a:ext cx="5826125" cy="5267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
        <p:nvSpPr>
          <p:cNvPr id="11" name="Content Placeholder 7">
            <a:extLst>
              <a:ext uri="{FF2B5EF4-FFF2-40B4-BE49-F238E27FC236}">
                <a16:creationId xmlns:a16="http://schemas.microsoft.com/office/drawing/2014/main" id="{37B29946-4C91-4BEC-B184-2B8830BBA787}"/>
              </a:ext>
            </a:extLst>
          </p:cNvPr>
          <p:cNvSpPr>
            <a:spLocks noGrp="1"/>
          </p:cNvSpPr>
          <p:nvPr>
            <p:ph sz="quarter" idx="12"/>
          </p:nvPr>
        </p:nvSpPr>
        <p:spPr>
          <a:xfrm>
            <a:off x="175403" y="828675"/>
            <a:ext cx="5826125" cy="5267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3">
            <a:extLst>
              <a:ext uri="{FF2B5EF4-FFF2-40B4-BE49-F238E27FC236}">
                <a16:creationId xmlns:a16="http://schemas.microsoft.com/office/drawing/2014/main" id="{4D4F5CB2-26FA-6C1A-E3DD-8E9A8C77F9F5}"/>
              </a:ext>
            </a:extLst>
          </p:cNvPr>
          <p:cNvSpPr>
            <a:spLocks noGrp="1"/>
          </p:cNvSpPr>
          <p:nvPr>
            <p:ph type="body" sz="quarter" idx="13" hasCustomPrompt="1"/>
          </p:nvPr>
        </p:nvSpPr>
        <p:spPr>
          <a:xfrm>
            <a:off x="-1" y="-102"/>
            <a:ext cx="12192000" cy="645585"/>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3" name="Slide Number Placeholder 3">
            <a:extLst>
              <a:ext uri="{FF2B5EF4-FFF2-40B4-BE49-F238E27FC236}">
                <a16:creationId xmlns:a16="http://schemas.microsoft.com/office/drawing/2014/main" id="{B90349BD-B140-B8AF-AF6E-5CF3D5D02F93}"/>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4333164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blocks with headings">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
        <p:nvSpPr>
          <p:cNvPr id="3" name="Text Placeholder 2">
            <a:extLst>
              <a:ext uri="{FF2B5EF4-FFF2-40B4-BE49-F238E27FC236}">
                <a16:creationId xmlns:a16="http://schemas.microsoft.com/office/drawing/2014/main" id="{7F871311-E656-4F7D-B834-1DD168A31647}"/>
              </a:ext>
            </a:extLst>
          </p:cNvPr>
          <p:cNvSpPr>
            <a:spLocks noGrp="1"/>
          </p:cNvSpPr>
          <p:nvPr>
            <p:ph type="body" sz="quarter" idx="14"/>
          </p:nvPr>
        </p:nvSpPr>
        <p:spPr>
          <a:xfrm>
            <a:off x="442912" y="1834702"/>
            <a:ext cx="5203343" cy="636732"/>
          </a:xfrm>
        </p:spPr>
        <p:txBody>
          <a:bodyPr>
            <a:noAutofit/>
          </a:bodyPr>
          <a:lstStyle>
            <a:lvl1pPr marL="0" indent="0">
              <a:buNone/>
              <a:defRPr sz="1600"/>
            </a:lvl1pPr>
          </a:lstStyle>
          <a:p>
            <a:pPr lvl="0"/>
            <a:r>
              <a:rPr lang="en-US"/>
              <a:t>Click to edit Master text styles</a:t>
            </a:r>
          </a:p>
        </p:txBody>
      </p:sp>
      <p:sp>
        <p:nvSpPr>
          <p:cNvPr id="9" name="Text Placeholder 2">
            <a:extLst>
              <a:ext uri="{FF2B5EF4-FFF2-40B4-BE49-F238E27FC236}">
                <a16:creationId xmlns:a16="http://schemas.microsoft.com/office/drawing/2014/main" id="{7694B373-CD5E-492B-9D26-31B154FA20F2}"/>
              </a:ext>
            </a:extLst>
          </p:cNvPr>
          <p:cNvSpPr>
            <a:spLocks noGrp="1"/>
          </p:cNvSpPr>
          <p:nvPr>
            <p:ph type="body" sz="quarter" idx="15"/>
          </p:nvPr>
        </p:nvSpPr>
        <p:spPr>
          <a:xfrm>
            <a:off x="6871388" y="1834702"/>
            <a:ext cx="5203343" cy="636732"/>
          </a:xfrm>
        </p:spPr>
        <p:txBody>
          <a:bodyPr>
            <a:noAutofit/>
          </a:bodyPr>
          <a:lstStyle>
            <a:lvl1pPr marL="0" indent="0">
              <a:buNone/>
              <a:defRPr sz="1600"/>
            </a:lvl1pPr>
          </a:lstStyle>
          <a:p>
            <a:pPr lvl="0"/>
            <a:r>
              <a:rPr lang="en-US"/>
              <a:t>Click to edit Master text styles</a:t>
            </a:r>
          </a:p>
        </p:txBody>
      </p:sp>
      <p:sp>
        <p:nvSpPr>
          <p:cNvPr id="21" name="Text Placeholder 2">
            <a:extLst>
              <a:ext uri="{FF2B5EF4-FFF2-40B4-BE49-F238E27FC236}">
                <a16:creationId xmlns:a16="http://schemas.microsoft.com/office/drawing/2014/main" id="{BCBA3DDC-D083-494F-9E1E-9671980A90A2}"/>
              </a:ext>
            </a:extLst>
          </p:cNvPr>
          <p:cNvSpPr>
            <a:spLocks noGrp="1"/>
          </p:cNvSpPr>
          <p:nvPr>
            <p:ph type="body" sz="quarter" idx="16"/>
          </p:nvPr>
        </p:nvSpPr>
        <p:spPr>
          <a:xfrm>
            <a:off x="442912" y="884894"/>
            <a:ext cx="5203343" cy="636732"/>
          </a:xfrm>
          <a:solidFill>
            <a:schemeClr val="tx2"/>
          </a:solidFill>
        </p:spPr>
        <p:txBody>
          <a:bodyPr anchor="ctr">
            <a:noAutofit/>
          </a:bodyPr>
          <a:lstStyle>
            <a:lvl1pPr marL="0" indent="0" algn="ctr">
              <a:buNone/>
              <a:defRPr sz="1600" b="1"/>
            </a:lvl1pPr>
          </a:lstStyle>
          <a:p>
            <a:pPr lvl="0"/>
            <a:r>
              <a:rPr lang="en-US"/>
              <a:t>Click to edit Master text styles</a:t>
            </a:r>
          </a:p>
        </p:txBody>
      </p:sp>
      <p:sp>
        <p:nvSpPr>
          <p:cNvPr id="22" name="Text Placeholder 2">
            <a:extLst>
              <a:ext uri="{FF2B5EF4-FFF2-40B4-BE49-F238E27FC236}">
                <a16:creationId xmlns:a16="http://schemas.microsoft.com/office/drawing/2014/main" id="{EAE78915-7707-496A-A893-F4A9A45F0C08}"/>
              </a:ext>
            </a:extLst>
          </p:cNvPr>
          <p:cNvSpPr>
            <a:spLocks noGrp="1"/>
          </p:cNvSpPr>
          <p:nvPr>
            <p:ph type="body" sz="quarter" idx="17"/>
          </p:nvPr>
        </p:nvSpPr>
        <p:spPr>
          <a:xfrm>
            <a:off x="6871388" y="884894"/>
            <a:ext cx="5203343" cy="636732"/>
          </a:xfrm>
          <a:solidFill>
            <a:schemeClr val="tx2">
              <a:lumMod val="50000"/>
            </a:schemeClr>
          </a:solidFill>
        </p:spPr>
        <p:txBody>
          <a:bodyPr anchor="ctr">
            <a:noAutofit/>
          </a:bodyPr>
          <a:lstStyle>
            <a:lvl1pPr marL="0" indent="0" algn="ctr">
              <a:buNone/>
              <a:defRPr sz="1600" b="1">
                <a:solidFill>
                  <a:schemeClr val="bg1"/>
                </a:solidFill>
              </a:defRPr>
            </a:lvl1pPr>
          </a:lstStyle>
          <a:p>
            <a:pPr lvl="0"/>
            <a:r>
              <a:rPr lang="en-US"/>
              <a:t>Click to edit Master text styles</a:t>
            </a:r>
          </a:p>
        </p:txBody>
      </p:sp>
      <p:sp>
        <p:nvSpPr>
          <p:cNvPr id="4" name="Text Placeholder 3">
            <a:extLst>
              <a:ext uri="{FF2B5EF4-FFF2-40B4-BE49-F238E27FC236}">
                <a16:creationId xmlns:a16="http://schemas.microsoft.com/office/drawing/2014/main" id="{D710292F-1FAD-C852-902F-A3DECE7CF09E}"/>
              </a:ext>
            </a:extLst>
          </p:cNvPr>
          <p:cNvSpPr>
            <a:spLocks noGrp="1"/>
          </p:cNvSpPr>
          <p:nvPr>
            <p:ph type="body" sz="quarter" idx="10" hasCustomPrompt="1"/>
          </p:nvPr>
        </p:nvSpPr>
        <p:spPr>
          <a:xfrm>
            <a:off x="-1" y="-102"/>
            <a:ext cx="12192000" cy="636732"/>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2" name="Slide Number Placeholder 3">
            <a:extLst>
              <a:ext uri="{FF2B5EF4-FFF2-40B4-BE49-F238E27FC236}">
                <a16:creationId xmlns:a16="http://schemas.microsoft.com/office/drawing/2014/main" id="{CD855F37-CCCD-C283-9A61-981E5393DC4A}"/>
              </a:ext>
            </a:extLst>
          </p:cNvPr>
          <p:cNvSpPr txBox="1">
            <a:spLocks/>
          </p:cNvSpPr>
          <p:nvPr userDrawn="1"/>
        </p:nvSpPr>
        <p:spPr>
          <a:xfrm>
            <a:off x="11280100" y="27933"/>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35459058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coloured block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9D3147-C046-4B27-84EF-9E41C7374AA8}"/>
              </a:ext>
            </a:extLst>
          </p:cNvPr>
          <p:cNvSpPr>
            <a:spLocks noGrp="1"/>
          </p:cNvSpPr>
          <p:nvPr>
            <p:ph type="body" sz="quarter" idx="10" hasCustomPrompt="1"/>
          </p:nvPr>
        </p:nvSpPr>
        <p:spPr>
          <a:xfrm>
            <a:off x="-1" y="-102"/>
            <a:ext cx="12192000" cy="505853"/>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8" name="Slide Number Placeholder 3">
            <a:extLst>
              <a:ext uri="{FF2B5EF4-FFF2-40B4-BE49-F238E27FC236}">
                <a16:creationId xmlns:a16="http://schemas.microsoft.com/office/drawing/2014/main" id="{75E6F4C3-337B-41A2-AE45-924B22E57F9D}"/>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A35D0133-93C5-4A08-A9E4-C3C05B406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5" name="Text Placeholder 4">
            <a:extLst>
              <a:ext uri="{FF2B5EF4-FFF2-40B4-BE49-F238E27FC236}">
                <a16:creationId xmlns:a16="http://schemas.microsoft.com/office/drawing/2014/main" id="{858383D4-7646-40BE-9550-6B439D52AB41}"/>
              </a:ext>
            </a:extLst>
          </p:cNvPr>
          <p:cNvSpPr>
            <a:spLocks noGrp="1"/>
          </p:cNvSpPr>
          <p:nvPr>
            <p:ph type="body" sz="quarter" idx="11"/>
          </p:nvPr>
        </p:nvSpPr>
        <p:spPr>
          <a:xfrm>
            <a:off x="984250" y="817563"/>
            <a:ext cx="4474441" cy="2452110"/>
          </a:xfrm>
          <a:solidFill>
            <a:schemeClr val="tx2">
              <a:lumMod val="40000"/>
              <a:lumOff val="6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a:extLst>
              <a:ext uri="{FF2B5EF4-FFF2-40B4-BE49-F238E27FC236}">
                <a16:creationId xmlns:a16="http://schemas.microsoft.com/office/drawing/2014/main" id="{9F8A6006-983A-4105-9D35-7901514F383C}"/>
              </a:ext>
            </a:extLst>
          </p:cNvPr>
          <p:cNvSpPr>
            <a:spLocks noGrp="1"/>
          </p:cNvSpPr>
          <p:nvPr>
            <p:ph type="body" sz="quarter" idx="12"/>
          </p:nvPr>
        </p:nvSpPr>
        <p:spPr>
          <a:xfrm>
            <a:off x="6650759" y="817563"/>
            <a:ext cx="4474441" cy="2452110"/>
          </a:xfrm>
          <a:solidFill>
            <a:schemeClr val="tx2"/>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a:extLst>
              <a:ext uri="{FF2B5EF4-FFF2-40B4-BE49-F238E27FC236}">
                <a16:creationId xmlns:a16="http://schemas.microsoft.com/office/drawing/2014/main" id="{49893CFD-81AB-47F0-A838-65D3FB7E380E}"/>
              </a:ext>
            </a:extLst>
          </p:cNvPr>
          <p:cNvSpPr>
            <a:spLocks noGrp="1"/>
          </p:cNvSpPr>
          <p:nvPr>
            <p:ph type="body" sz="quarter" idx="13"/>
          </p:nvPr>
        </p:nvSpPr>
        <p:spPr>
          <a:xfrm>
            <a:off x="984249" y="3671886"/>
            <a:ext cx="4474441" cy="2452110"/>
          </a:xfrm>
          <a:solidFill>
            <a:schemeClr val="tx2">
              <a:lumMod val="75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6650759" y="3671886"/>
            <a:ext cx="4474441" cy="2452110"/>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278092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imary and secondary inf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9D3147-C046-4B27-84EF-9E41C7374AA8}"/>
              </a:ext>
            </a:extLst>
          </p:cNvPr>
          <p:cNvSpPr>
            <a:spLocks noGrp="1"/>
          </p:cNvSpPr>
          <p:nvPr>
            <p:ph type="body" sz="quarter" idx="10" hasCustomPrompt="1"/>
          </p:nvPr>
        </p:nvSpPr>
        <p:spPr>
          <a:xfrm>
            <a:off x="-1" y="-102"/>
            <a:ext cx="12192000" cy="596450"/>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8" name="Slide Number Placeholder 3">
            <a:extLst>
              <a:ext uri="{FF2B5EF4-FFF2-40B4-BE49-F238E27FC236}">
                <a16:creationId xmlns:a16="http://schemas.microsoft.com/office/drawing/2014/main" id="{75E6F4C3-337B-41A2-AE45-924B22E57F9D}"/>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A35D0133-93C5-4A08-A9E4-C3C05B406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263814" y="679304"/>
            <a:ext cx="11706513" cy="1592841"/>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F501649D-3A9F-4DD3-A625-7774FA62EAED}"/>
              </a:ext>
            </a:extLst>
          </p:cNvPr>
          <p:cNvSpPr>
            <a:spLocks noGrp="1"/>
          </p:cNvSpPr>
          <p:nvPr>
            <p:ph type="body" sz="quarter" idx="15"/>
          </p:nvPr>
        </p:nvSpPr>
        <p:spPr>
          <a:xfrm>
            <a:off x="263525" y="2479675"/>
            <a:ext cx="11706225" cy="3616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9691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rimary and secondary info 2">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9D3147-C046-4B27-84EF-9E41C7374AA8}"/>
              </a:ext>
            </a:extLst>
          </p:cNvPr>
          <p:cNvSpPr>
            <a:spLocks noGrp="1"/>
          </p:cNvSpPr>
          <p:nvPr>
            <p:ph type="body" sz="quarter" idx="10" hasCustomPrompt="1"/>
          </p:nvPr>
        </p:nvSpPr>
        <p:spPr>
          <a:xfrm>
            <a:off x="-1" y="-102"/>
            <a:ext cx="12192000" cy="636206"/>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sp>
        <p:nvSpPr>
          <p:cNvPr id="8" name="Slide Number Placeholder 3">
            <a:extLst>
              <a:ext uri="{FF2B5EF4-FFF2-40B4-BE49-F238E27FC236}">
                <a16:creationId xmlns:a16="http://schemas.microsoft.com/office/drawing/2014/main" id="{75E6F4C3-337B-41A2-AE45-924B22E57F9D}"/>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pic>
        <p:nvPicPr>
          <p:cNvPr id="6" name="Picture 5" descr="Logo, company name&#10;&#10;Description automatically generated">
            <a:extLst>
              <a:ext uri="{FF2B5EF4-FFF2-40B4-BE49-F238E27FC236}">
                <a16:creationId xmlns:a16="http://schemas.microsoft.com/office/drawing/2014/main" id="{A35D0133-93C5-4A08-A9E4-C3C05B40656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1" name="Text Placeholder 4">
            <a:extLst>
              <a:ext uri="{FF2B5EF4-FFF2-40B4-BE49-F238E27FC236}">
                <a16:creationId xmlns:a16="http://schemas.microsoft.com/office/drawing/2014/main" id="{9239D095-70D3-4A3C-9768-21257D70D92C}"/>
              </a:ext>
            </a:extLst>
          </p:cNvPr>
          <p:cNvSpPr>
            <a:spLocks noGrp="1"/>
          </p:cNvSpPr>
          <p:nvPr>
            <p:ph type="body" sz="quarter" idx="14"/>
          </p:nvPr>
        </p:nvSpPr>
        <p:spPr>
          <a:xfrm>
            <a:off x="263814" y="4517018"/>
            <a:ext cx="11706513" cy="1592841"/>
          </a:xfrm>
          <a:solidFill>
            <a:schemeClr val="tx2">
              <a:lumMod val="50000"/>
            </a:schemeClr>
          </a:solidFill>
        </p:spPr>
        <p:txBody>
          <a:bodyPr>
            <a:no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ext Placeholder 2">
            <a:extLst>
              <a:ext uri="{FF2B5EF4-FFF2-40B4-BE49-F238E27FC236}">
                <a16:creationId xmlns:a16="http://schemas.microsoft.com/office/drawing/2014/main" id="{F501649D-3A9F-4DD3-A625-7774FA62EAED}"/>
              </a:ext>
            </a:extLst>
          </p:cNvPr>
          <p:cNvSpPr>
            <a:spLocks noGrp="1"/>
          </p:cNvSpPr>
          <p:nvPr>
            <p:ph type="body" sz="quarter" idx="15"/>
          </p:nvPr>
        </p:nvSpPr>
        <p:spPr>
          <a:xfrm>
            <a:off x="263525" y="817131"/>
            <a:ext cx="11706225" cy="3616325"/>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27338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Key findings">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1C0F857F-FA8D-4CF4-BA19-5F13DED5FF11}"/>
              </a:ext>
            </a:extLst>
          </p:cNvPr>
          <p:cNvSpPr>
            <a:spLocks noGrp="1"/>
          </p:cNvSpPr>
          <p:nvPr>
            <p:ph type="body" sz="quarter" idx="13" hasCustomPrompt="1"/>
          </p:nvPr>
        </p:nvSpPr>
        <p:spPr>
          <a:xfrm>
            <a:off x="-1" y="-102"/>
            <a:ext cx="12192000" cy="636732"/>
          </a:xfrm>
          <a:solidFill>
            <a:schemeClr val="tx2"/>
          </a:solidFill>
        </p:spPr>
        <p:txBody>
          <a:bodyPr anchor="ctr">
            <a:noAutofit/>
          </a:bodyPr>
          <a:lstStyle>
            <a:lvl1pPr marL="0" indent="0">
              <a:buNone/>
              <a:defRPr sz="2000" b="1">
                <a:solidFill>
                  <a:schemeClr val="bg1"/>
                </a:solidFill>
              </a:defRPr>
            </a:lvl1pPr>
          </a:lstStyle>
          <a:p>
            <a:pPr lvl="0"/>
            <a:r>
              <a:rPr lang="en-US"/>
              <a:t>Slide heading</a:t>
            </a:r>
            <a:endParaRPr lang="en-GB"/>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
        <p:nvSpPr>
          <p:cNvPr id="3" name="Text Placeholder 2">
            <a:extLst>
              <a:ext uri="{FF2B5EF4-FFF2-40B4-BE49-F238E27FC236}">
                <a16:creationId xmlns:a16="http://schemas.microsoft.com/office/drawing/2014/main" id="{7F871311-E656-4F7D-B834-1DD168A31647}"/>
              </a:ext>
            </a:extLst>
          </p:cNvPr>
          <p:cNvSpPr>
            <a:spLocks noGrp="1"/>
          </p:cNvSpPr>
          <p:nvPr>
            <p:ph type="body" sz="quarter" idx="14"/>
          </p:nvPr>
        </p:nvSpPr>
        <p:spPr>
          <a:xfrm>
            <a:off x="1066800" y="1136650"/>
            <a:ext cx="10682288" cy="636732"/>
          </a:xfrm>
        </p:spPr>
        <p:txBody>
          <a:bodyPr>
            <a:noAutofit/>
          </a:bodyPr>
          <a:lstStyle>
            <a:lvl1pPr marL="0" indent="0">
              <a:buNone/>
              <a:defRPr sz="1600"/>
            </a:lvl1pPr>
          </a:lstStyle>
          <a:p>
            <a:pPr lvl="0"/>
            <a:r>
              <a:rPr lang="en-US"/>
              <a:t>Click to edit Master text styles</a:t>
            </a:r>
          </a:p>
        </p:txBody>
      </p:sp>
      <p:sp>
        <p:nvSpPr>
          <p:cNvPr id="9" name="Text Placeholder 2">
            <a:extLst>
              <a:ext uri="{FF2B5EF4-FFF2-40B4-BE49-F238E27FC236}">
                <a16:creationId xmlns:a16="http://schemas.microsoft.com/office/drawing/2014/main" id="{7694B373-CD5E-492B-9D26-31B154FA20F2}"/>
              </a:ext>
            </a:extLst>
          </p:cNvPr>
          <p:cNvSpPr>
            <a:spLocks noGrp="1"/>
          </p:cNvSpPr>
          <p:nvPr>
            <p:ph type="body" sz="quarter" idx="15"/>
          </p:nvPr>
        </p:nvSpPr>
        <p:spPr>
          <a:xfrm>
            <a:off x="1066800" y="2153068"/>
            <a:ext cx="10682288" cy="636732"/>
          </a:xfrm>
        </p:spPr>
        <p:txBody>
          <a:bodyPr>
            <a:noAutofit/>
          </a:bodyPr>
          <a:lstStyle>
            <a:lvl1pPr marL="0" indent="0">
              <a:buNone/>
              <a:defRPr sz="1600"/>
            </a:lvl1pPr>
          </a:lstStyle>
          <a:p>
            <a:pPr lvl="0"/>
            <a:r>
              <a:rPr lang="en-US"/>
              <a:t>Click to edit Master text styles</a:t>
            </a:r>
          </a:p>
        </p:txBody>
      </p:sp>
      <p:sp>
        <p:nvSpPr>
          <p:cNvPr id="13" name="Text Placeholder 2">
            <a:extLst>
              <a:ext uri="{FF2B5EF4-FFF2-40B4-BE49-F238E27FC236}">
                <a16:creationId xmlns:a16="http://schemas.microsoft.com/office/drawing/2014/main" id="{9B1379BB-F8D7-4C8D-AFB5-F00430E226EA}"/>
              </a:ext>
            </a:extLst>
          </p:cNvPr>
          <p:cNvSpPr>
            <a:spLocks noGrp="1"/>
          </p:cNvSpPr>
          <p:nvPr>
            <p:ph type="body" sz="quarter" idx="16"/>
          </p:nvPr>
        </p:nvSpPr>
        <p:spPr>
          <a:xfrm>
            <a:off x="1066800" y="3169486"/>
            <a:ext cx="10682288" cy="636732"/>
          </a:xfrm>
        </p:spPr>
        <p:txBody>
          <a:bodyPr>
            <a:noAutofit/>
          </a:bodyPr>
          <a:lstStyle>
            <a:lvl1pPr marL="0" indent="0">
              <a:buNone/>
              <a:defRPr sz="1600"/>
            </a:lvl1pPr>
          </a:lstStyle>
          <a:p>
            <a:pPr lvl="0"/>
            <a:r>
              <a:rPr lang="en-US"/>
              <a:t>Click to edit Master text styles</a:t>
            </a:r>
          </a:p>
        </p:txBody>
      </p:sp>
      <p:sp>
        <p:nvSpPr>
          <p:cNvPr id="14" name="Text Placeholder 2">
            <a:extLst>
              <a:ext uri="{FF2B5EF4-FFF2-40B4-BE49-F238E27FC236}">
                <a16:creationId xmlns:a16="http://schemas.microsoft.com/office/drawing/2014/main" id="{4D4FF195-9F86-4EF8-95E1-F1F358A9ADBD}"/>
              </a:ext>
            </a:extLst>
          </p:cNvPr>
          <p:cNvSpPr>
            <a:spLocks noGrp="1"/>
          </p:cNvSpPr>
          <p:nvPr>
            <p:ph type="body" sz="quarter" idx="17"/>
          </p:nvPr>
        </p:nvSpPr>
        <p:spPr>
          <a:xfrm>
            <a:off x="1066800" y="4185904"/>
            <a:ext cx="10682288" cy="636732"/>
          </a:xfrm>
        </p:spPr>
        <p:txBody>
          <a:bodyPr>
            <a:noAutofit/>
          </a:bodyPr>
          <a:lstStyle>
            <a:lvl1pPr marL="0" indent="0">
              <a:buNone/>
              <a:defRPr sz="1600"/>
            </a:lvl1pPr>
          </a:lstStyle>
          <a:p>
            <a:pPr lvl="0"/>
            <a:r>
              <a:rPr lang="en-US"/>
              <a:t>Click to edit Master text styles</a:t>
            </a:r>
          </a:p>
        </p:txBody>
      </p:sp>
      <p:sp>
        <p:nvSpPr>
          <p:cNvPr id="15" name="Text Placeholder 2">
            <a:extLst>
              <a:ext uri="{FF2B5EF4-FFF2-40B4-BE49-F238E27FC236}">
                <a16:creationId xmlns:a16="http://schemas.microsoft.com/office/drawing/2014/main" id="{E6611D45-DFD9-4387-AA0B-CB162FA13161}"/>
              </a:ext>
            </a:extLst>
          </p:cNvPr>
          <p:cNvSpPr>
            <a:spLocks noGrp="1"/>
          </p:cNvSpPr>
          <p:nvPr>
            <p:ph type="body" sz="quarter" idx="18"/>
          </p:nvPr>
        </p:nvSpPr>
        <p:spPr>
          <a:xfrm>
            <a:off x="1066800" y="5202322"/>
            <a:ext cx="10682288" cy="636732"/>
          </a:xfrm>
        </p:spPr>
        <p:txBody>
          <a:bodyPr>
            <a:noAutofit/>
          </a:bodyPr>
          <a:lstStyle>
            <a:lvl1pPr marL="0" indent="0">
              <a:buNone/>
              <a:defRPr sz="1600"/>
            </a:lvl1pPr>
          </a:lstStyle>
          <a:p>
            <a:pPr lvl="0"/>
            <a:r>
              <a:rPr lang="en-US"/>
              <a:t>Click to edit Master text styles</a:t>
            </a:r>
          </a:p>
        </p:txBody>
      </p:sp>
      <p:sp>
        <p:nvSpPr>
          <p:cNvPr id="16" name="Text Placeholder 2">
            <a:extLst>
              <a:ext uri="{FF2B5EF4-FFF2-40B4-BE49-F238E27FC236}">
                <a16:creationId xmlns:a16="http://schemas.microsoft.com/office/drawing/2014/main" id="{CC4091F4-C05F-40EC-A878-FA176EE2CCAE}"/>
              </a:ext>
            </a:extLst>
          </p:cNvPr>
          <p:cNvSpPr>
            <a:spLocks noGrp="1"/>
          </p:cNvSpPr>
          <p:nvPr>
            <p:ph type="body" sz="quarter" idx="19" hasCustomPrompt="1"/>
          </p:nvPr>
        </p:nvSpPr>
        <p:spPr>
          <a:xfrm>
            <a:off x="442912" y="1136650"/>
            <a:ext cx="457200" cy="636732"/>
          </a:xfrm>
          <a:solidFill>
            <a:schemeClr val="tx2">
              <a:lumMod val="40000"/>
              <a:lumOff val="60000"/>
            </a:schemeClr>
          </a:solidFill>
        </p:spPr>
        <p:txBody>
          <a:bodyPr anchor="ctr">
            <a:noAutofit/>
          </a:bodyPr>
          <a:lstStyle>
            <a:lvl1pPr marL="0" indent="0" algn="ctr">
              <a:buNone/>
              <a:defRPr sz="1600" b="1"/>
            </a:lvl1pPr>
          </a:lstStyle>
          <a:p>
            <a:pPr lvl="0"/>
            <a:r>
              <a:rPr lang="en-US"/>
              <a:t>1</a:t>
            </a:r>
          </a:p>
        </p:txBody>
      </p:sp>
      <p:sp>
        <p:nvSpPr>
          <p:cNvPr id="17" name="Text Placeholder 2">
            <a:extLst>
              <a:ext uri="{FF2B5EF4-FFF2-40B4-BE49-F238E27FC236}">
                <a16:creationId xmlns:a16="http://schemas.microsoft.com/office/drawing/2014/main" id="{E8A1A080-E7B1-4215-8C88-8CEB410A56D1}"/>
              </a:ext>
            </a:extLst>
          </p:cNvPr>
          <p:cNvSpPr>
            <a:spLocks noGrp="1"/>
          </p:cNvSpPr>
          <p:nvPr>
            <p:ph type="body" sz="quarter" idx="20" hasCustomPrompt="1"/>
          </p:nvPr>
        </p:nvSpPr>
        <p:spPr>
          <a:xfrm>
            <a:off x="442912" y="2153068"/>
            <a:ext cx="457200" cy="636732"/>
          </a:xfrm>
          <a:solidFill>
            <a:schemeClr val="tx2">
              <a:lumMod val="60000"/>
              <a:lumOff val="40000"/>
            </a:schemeClr>
          </a:solidFill>
        </p:spPr>
        <p:txBody>
          <a:bodyPr anchor="ctr">
            <a:noAutofit/>
          </a:bodyPr>
          <a:lstStyle>
            <a:lvl1pPr marL="0" indent="0" algn="ctr">
              <a:buNone/>
              <a:defRPr sz="1600" b="1"/>
            </a:lvl1pPr>
          </a:lstStyle>
          <a:p>
            <a:pPr lvl="0"/>
            <a:r>
              <a:rPr lang="en-US"/>
              <a:t>2</a:t>
            </a:r>
          </a:p>
        </p:txBody>
      </p:sp>
      <p:sp>
        <p:nvSpPr>
          <p:cNvPr id="18" name="Text Placeholder 2">
            <a:extLst>
              <a:ext uri="{FF2B5EF4-FFF2-40B4-BE49-F238E27FC236}">
                <a16:creationId xmlns:a16="http://schemas.microsoft.com/office/drawing/2014/main" id="{6BE59E44-451D-442C-98A9-F4AAF7E6890F}"/>
              </a:ext>
            </a:extLst>
          </p:cNvPr>
          <p:cNvSpPr>
            <a:spLocks noGrp="1"/>
          </p:cNvSpPr>
          <p:nvPr>
            <p:ph type="body" sz="quarter" idx="21" hasCustomPrompt="1"/>
          </p:nvPr>
        </p:nvSpPr>
        <p:spPr>
          <a:xfrm>
            <a:off x="442912" y="3169486"/>
            <a:ext cx="457200" cy="636732"/>
          </a:xfrm>
          <a:solidFill>
            <a:schemeClr val="tx2"/>
          </a:solidFill>
        </p:spPr>
        <p:txBody>
          <a:bodyPr anchor="ctr">
            <a:noAutofit/>
          </a:bodyPr>
          <a:lstStyle>
            <a:lvl1pPr marL="0" indent="0" algn="ctr">
              <a:buNone/>
              <a:defRPr sz="1600" b="1"/>
            </a:lvl1pPr>
          </a:lstStyle>
          <a:p>
            <a:pPr lvl="0"/>
            <a:r>
              <a:rPr lang="en-US"/>
              <a:t>3</a:t>
            </a:r>
          </a:p>
        </p:txBody>
      </p:sp>
      <p:sp>
        <p:nvSpPr>
          <p:cNvPr id="19" name="Text Placeholder 2">
            <a:extLst>
              <a:ext uri="{FF2B5EF4-FFF2-40B4-BE49-F238E27FC236}">
                <a16:creationId xmlns:a16="http://schemas.microsoft.com/office/drawing/2014/main" id="{956E06B2-C8F0-49CC-9108-19BEBF90A195}"/>
              </a:ext>
            </a:extLst>
          </p:cNvPr>
          <p:cNvSpPr>
            <a:spLocks noGrp="1"/>
          </p:cNvSpPr>
          <p:nvPr>
            <p:ph type="body" sz="quarter" idx="22" hasCustomPrompt="1"/>
          </p:nvPr>
        </p:nvSpPr>
        <p:spPr>
          <a:xfrm>
            <a:off x="442912" y="4185904"/>
            <a:ext cx="457200" cy="636732"/>
          </a:xfrm>
          <a:solidFill>
            <a:schemeClr val="tx2">
              <a:lumMod val="75000"/>
            </a:schemeClr>
          </a:solidFill>
        </p:spPr>
        <p:txBody>
          <a:bodyPr anchor="ctr">
            <a:noAutofit/>
          </a:bodyPr>
          <a:lstStyle>
            <a:lvl1pPr marL="0" indent="0" algn="ctr">
              <a:buNone/>
              <a:defRPr sz="1600" b="1"/>
            </a:lvl1pPr>
          </a:lstStyle>
          <a:p>
            <a:pPr lvl="0"/>
            <a:r>
              <a:rPr lang="en-US"/>
              <a:t>4</a:t>
            </a:r>
          </a:p>
        </p:txBody>
      </p:sp>
      <p:sp>
        <p:nvSpPr>
          <p:cNvPr id="20" name="Text Placeholder 2">
            <a:extLst>
              <a:ext uri="{FF2B5EF4-FFF2-40B4-BE49-F238E27FC236}">
                <a16:creationId xmlns:a16="http://schemas.microsoft.com/office/drawing/2014/main" id="{677FAC0A-E608-40F8-9AE2-80DD17D04BCC}"/>
              </a:ext>
            </a:extLst>
          </p:cNvPr>
          <p:cNvSpPr>
            <a:spLocks noGrp="1"/>
          </p:cNvSpPr>
          <p:nvPr>
            <p:ph type="body" sz="quarter" idx="23" hasCustomPrompt="1"/>
          </p:nvPr>
        </p:nvSpPr>
        <p:spPr>
          <a:xfrm>
            <a:off x="442912" y="5202322"/>
            <a:ext cx="457200" cy="636732"/>
          </a:xfrm>
          <a:solidFill>
            <a:schemeClr val="tx2">
              <a:lumMod val="50000"/>
            </a:schemeClr>
          </a:solidFill>
        </p:spPr>
        <p:txBody>
          <a:bodyPr anchor="ctr">
            <a:noAutofit/>
          </a:bodyPr>
          <a:lstStyle>
            <a:lvl1pPr marL="0" indent="0" algn="ctr">
              <a:buNone/>
              <a:defRPr sz="1600" b="1"/>
            </a:lvl1pPr>
          </a:lstStyle>
          <a:p>
            <a:pPr lvl="0"/>
            <a:r>
              <a:rPr lang="en-US"/>
              <a:t>5</a:t>
            </a:r>
          </a:p>
        </p:txBody>
      </p:sp>
    </p:spTree>
    <p:extLst>
      <p:ext uri="{BB962C8B-B14F-4D97-AF65-F5344CB8AC3E}">
        <p14:creationId xmlns:p14="http://schemas.microsoft.com/office/powerpoint/2010/main" val="31527161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Text plus imag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04D328D-AD90-4C7D-A0A9-71B8C99950B5}"/>
              </a:ext>
            </a:extLst>
          </p:cNvPr>
          <p:cNvSpPr>
            <a:spLocks noGrp="1"/>
          </p:cNvSpPr>
          <p:nvPr>
            <p:ph type="body" sz="quarter" idx="12" hasCustomPrompt="1"/>
          </p:nvPr>
        </p:nvSpPr>
        <p:spPr>
          <a:xfrm>
            <a:off x="0" y="0"/>
            <a:ext cx="12192000" cy="468000"/>
          </a:xfrm>
          <a:solidFill>
            <a:srgbClr val="215968"/>
          </a:solidFill>
        </p:spPr>
        <p:txBody>
          <a:bodyPr lIns="360000" anchor="ctr">
            <a:noAutofit/>
          </a:bodyPr>
          <a:lstStyle>
            <a:lvl1pPr marL="0" indent="0">
              <a:buNone/>
              <a:defRPr sz="1800" b="1">
                <a:solidFill>
                  <a:schemeClr val="bg1"/>
                </a:solidFill>
              </a:defRPr>
            </a:lvl1pPr>
          </a:lstStyle>
          <a:p>
            <a:pPr lvl="0"/>
            <a:r>
              <a:rPr lang="en-US"/>
              <a:t>Slide heading</a:t>
            </a:r>
            <a:endParaRPr lang="en-GB"/>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68000" y="-1"/>
            <a:ext cx="756000" cy="46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67904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plus image">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C04D328D-AD90-4C7D-A0A9-71B8C99950B5}"/>
              </a:ext>
            </a:extLst>
          </p:cNvPr>
          <p:cNvSpPr>
            <a:spLocks noGrp="1"/>
          </p:cNvSpPr>
          <p:nvPr>
            <p:ph type="body" sz="quarter" idx="12" hasCustomPrompt="1"/>
          </p:nvPr>
        </p:nvSpPr>
        <p:spPr>
          <a:xfrm>
            <a:off x="0" y="0"/>
            <a:ext cx="12192000" cy="468000"/>
          </a:xfrm>
          <a:solidFill>
            <a:srgbClr val="215968"/>
          </a:solidFill>
        </p:spPr>
        <p:txBody>
          <a:bodyPr lIns="360000" anchor="ctr">
            <a:noAutofit/>
          </a:bodyPr>
          <a:lstStyle>
            <a:lvl1pPr marL="0" indent="0">
              <a:buNone/>
              <a:defRPr sz="1800" b="1">
                <a:solidFill>
                  <a:schemeClr val="bg1"/>
                </a:solidFill>
              </a:defRPr>
            </a:lvl1pPr>
          </a:lstStyle>
          <a:p>
            <a:pPr lvl="0"/>
            <a:r>
              <a:rPr lang="en-US"/>
              <a:t>Slide heading</a:t>
            </a:r>
            <a:endParaRPr lang="en-GB"/>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68000" y="-1"/>
            <a:ext cx="756000" cy="46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6529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lus image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F87F16AC-D0C9-40AE-AB47-3985377D459D}"/>
              </a:ext>
            </a:extLst>
          </p:cNvPr>
          <p:cNvSpPr>
            <a:spLocks noGrp="1"/>
          </p:cNvSpPr>
          <p:nvPr>
            <p:ph type="pic" sz="quarter" idx="10"/>
          </p:nvPr>
        </p:nvSpPr>
        <p:spPr>
          <a:xfrm>
            <a:off x="8066088" y="468000"/>
            <a:ext cx="4125912" cy="6372000"/>
          </a:xfrm>
        </p:spPr>
        <p:txBody>
          <a:bodyPr/>
          <a:lstStyle/>
          <a:p>
            <a:r>
              <a:rPr lang="en-US"/>
              <a:t>Click icon to add picture</a:t>
            </a:r>
            <a:endParaRPr lang="en-GB"/>
          </a:p>
        </p:txBody>
      </p:sp>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49807" y="6096000"/>
            <a:ext cx="1468615" cy="764162"/>
          </a:xfrm>
          <a:prstGeom prst="rect">
            <a:avLst/>
          </a:prstGeom>
        </p:spPr>
      </p:pic>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360000" y="720000"/>
            <a:ext cx="7566025" cy="5267325"/>
          </a:xfrm>
        </p:spPr>
        <p:txBody>
          <a:bodyPr tIns="0" rIns="0" bIns="0">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
        <p:nvSpPr>
          <p:cNvPr id="12" name="Text Placeholder 10">
            <a:extLst>
              <a:ext uri="{FF2B5EF4-FFF2-40B4-BE49-F238E27FC236}">
                <a16:creationId xmlns:a16="http://schemas.microsoft.com/office/drawing/2014/main" id="{174F7D77-E828-4C82-AA77-D421FB800B7C}"/>
              </a:ext>
            </a:extLst>
          </p:cNvPr>
          <p:cNvSpPr>
            <a:spLocks noGrp="1"/>
          </p:cNvSpPr>
          <p:nvPr>
            <p:ph type="body" sz="quarter" idx="14" hasCustomPrompt="1"/>
          </p:nvPr>
        </p:nvSpPr>
        <p:spPr>
          <a:xfrm>
            <a:off x="8208000" y="6408000"/>
            <a:ext cx="2808000" cy="252000"/>
          </a:xfrm>
        </p:spPr>
        <p:txBody>
          <a:bodyPr>
            <a:noAutofit/>
          </a:bodyPr>
          <a:lstStyle>
            <a:lvl1pPr marL="0" indent="0">
              <a:buNone/>
              <a:defRPr sz="1100">
                <a:solidFill>
                  <a:schemeClr val="bg1"/>
                </a:solidFill>
              </a:defRPr>
            </a:lvl1pPr>
            <a:lvl2pPr marL="457200" indent="0">
              <a:buNone/>
              <a:defRPr sz="1050">
                <a:solidFill>
                  <a:schemeClr val="bg1"/>
                </a:solidFill>
              </a:defRPr>
            </a:lvl2pPr>
            <a:lvl3pPr marL="914400" indent="0">
              <a:buNone/>
              <a:defRPr sz="1000">
                <a:solidFill>
                  <a:schemeClr val="bg1"/>
                </a:solidFill>
              </a:defRPr>
            </a:lvl3pPr>
            <a:lvl4pPr marL="1371600" indent="0">
              <a:buNone/>
              <a:defRPr sz="900">
                <a:solidFill>
                  <a:schemeClr val="bg1"/>
                </a:solidFill>
              </a:defRPr>
            </a:lvl4pPr>
            <a:lvl5pPr marL="1828800" indent="0">
              <a:buNone/>
              <a:defRPr sz="900">
                <a:solidFill>
                  <a:schemeClr val="bg1"/>
                </a:solidFill>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Photo by xxx on </a:t>
            </a:r>
            <a:r>
              <a:rPr lang="en-US" err="1"/>
              <a:t>yyyy</a:t>
            </a:r>
            <a:endParaRPr lang="en-US"/>
          </a:p>
        </p:txBody>
      </p:sp>
      <p:sp>
        <p:nvSpPr>
          <p:cNvPr id="5" name="Text Placeholder 3">
            <a:extLst>
              <a:ext uri="{FF2B5EF4-FFF2-40B4-BE49-F238E27FC236}">
                <a16:creationId xmlns:a16="http://schemas.microsoft.com/office/drawing/2014/main" id="{3F91E185-39E1-E069-11BA-931022C6C0EC}"/>
              </a:ext>
            </a:extLst>
          </p:cNvPr>
          <p:cNvSpPr>
            <a:spLocks noGrp="1"/>
          </p:cNvSpPr>
          <p:nvPr>
            <p:ph type="body" sz="quarter" idx="12" hasCustomPrompt="1"/>
          </p:nvPr>
        </p:nvSpPr>
        <p:spPr>
          <a:xfrm>
            <a:off x="0" y="0"/>
            <a:ext cx="12192000" cy="468000"/>
          </a:xfrm>
          <a:solidFill>
            <a:srgbClr val="215968"/>
          </a:solidFill>
        </p:spPr>
        <p:txBody>
          <a:bodyPr lIns="360000" anchor="ctr">
            <a:noAutofit/>
          </a:bodyPr>
          <a:lstStyle>
            <a:lvl1pPr marL="0" indent="0">
              <a:buNone/>
              <a:defRPr sz="1800" b="1">
                <a:solidFill>
                  <a:schemeClr val="bg1"/>
                </a:solidFill>
              </a:defRPr>
            </a:lvl1pPr>
          </a:lstStyle>
          <a:p>
            <a:pPr lvl="0"/>
            <a:r>
              <a:rPr lang="en-US"/>
              <a:t>Slide heading</a:t>
            </a:r>
            <a:endParaRPr lang="en-GB"/>
          </a:p>
        </p:txBody>
      </p:sp>
      <p:sp>
        <p:nvSpPr>
          <p:cNvPr id="7" name="Slide Number Placeholder 3">
            <a:extLst>
              <a:ext uri="{FF2B5EF4-FFF2-40B4-BE49-F238E27FC236}">
                <a16:creationId xmlns:a16="http://schemas.microsoft.com/office/drawing/2014/main" id="{519EA14F-1331-1932-96DE-CEED803A0D20}"/>
              </a:ext>
            </a:extLst>
          </p:cNvPr>
          <p:cNvSpPr txBox="1">
            <a:spLocks/>
          </p:cNvSpPr>
          <p:nvPr userDrawn="1"/>
        </p:nvSpPr>
        <p:spPr>
          <a:xfrm>
            <a:off x="11268000" y="-1"/>
            <a:ext cx="756000" cy="46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46018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ing">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11" name="Content Placeholder 7">
            <a:extLst>
              <a:ext uri="{FF2B5EF4-FFF2-40B4-BE49-F238E27FC236}">
                <a16:creationId xmlns:a16="http://schemas.microsoft.com/office/drawing/2014/main" id="{37B29946-4C91-4BEC-B184-2B8830BBA787}"/>
              </a:ext>
            </a:extLst>
          </p:cNvPr>
          <p:cNvSpPr>
            <a:spLocks noGrp="1"/>
          </p:cNvSpPr>
          <p:nvPr>
            <p:ph sz="quarter" idx="12"/>
          </p:nvPr>
        </p:nvSpPr>
        <p:spPr>
          <a:xfrm>
            <a:off x="360000" y="1080000"/>
            <a:ext cx="11484000" cy="4860000"/>
          </a:xfrm>
        </p:spPr>
        <p:txBody>
          <a:bodyPr lIns="0" tIns="0" rIns="0" bIns="0">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3">
            <a:extLst>
              <a:ext uri="{FF2B5EF4-FFF2-40B4-BE49-F238E27FC236}">
                <a16:creationId xmlns:a16="http://schemas.microsoft.com/office/drawing/2014/main" id="{3D2D7EC6-0677-4824-8A56-20766B46EED1}"/>
              </a:ext>
            </a:extLst>
          </p:cNvPr>
          <p:cNvSpPr>
            <a:spLocks noGrp="1"/>
          </p:cNvSpPr>
          <p:nvPr>
            <p:ph type="body" sz="quarter" idx="14" hasCustomPrompt="1"/>
          </p:nvPr>
        </p:nvSpPr>
        <p:spPr>
          <a:xfrm>
            <a:off x="0" y="468000"/>
            <a:ext cx="12192000" cy="468000"/>
          </a:xfrm>
          <a:solidFill>
            <a:schemeClr val="tx2">
              <a:lumMod val="60000"/>
              <a:lumOff val="40000"/>
            </a:schemeClr>
          </a:solidFill>
        </p:spPr>
        <p:txBody>
          <a:bodyPr lIns="360000" anchor="ctr">
            <a:noAutofit/>
          </a:bodyPr>
          <a:lstStyle>
            <a:lvl1pPr marL="0" indent="0">
              <a:buNone/>
              <a:defRPr sz="1600" b="0">
                <a:solidFill>
                  <a:schemeClr val="tx1"/>
                </a:solidFill>
              </a:defRPr>
            </a:lvl1pPr>
          </a:lstStyle>
          <a:p>
            <a:pPr lvl="0"/>
            <a:r>
              <a:rPr lang="en-US"/>
              <a:t>Slide subheading</a:t>
            </a:r>
            <a:endParaRPr lang="en-GB"/>
          </a:p>
        </p:txBody>
      </p:sp>
      <p:sp>
        <p:nvSpPr>
          <p:cNvPr id="2" name="Text Placeholder 3">
            <a:extLst>
              <a:ext uri="{FF2B5EF4-FFF2-40B4-BE49-F238E27FC236}">
                <a16:creationId xmlns:a16="http://schemas.microsoft.com/office/drawing/2014/main" id="{6BD7AE6F-4C65-1AA6-68F3-E77BF8A37F0D}"/>
              </a:ext>
            </a:extLst>
          </p:cNvPr>
          <p:cNvSpPr>
            <a:spLocks noGrp="1"/>
          </p:cNvSpPr>
          <p:nvPr>
            <p:ph type="body" sz="quarter" idx="15" hasCustomPrompt="1"/>
          </p:nvPr>
        </p:nvSpPr>
        <p:spPr>
          <a:xfrm>
            <a:off x="0" y="0"/>
            <a:ext cx="12192000" cy="468000"/>
          </a:xfrm>
          <a:solidFill>
            <a:srgbClr val="215968"/>
          </a:solidFill>
        </p:spPr>
        <p:txBody>
          <a:bodyPr lIns="360000" anchor="ctr">
            <a:noAutofit/>
          </a:bodyPr>
          <a:lstStyle>
            <a:lvl1pPr marL="0" indent="0">
              <a:buNone/>
              <a:defRPr sz="1800" b="1">
                <a:solidFill>
                  <a:schemeClr val="bg1"/>
                </a:solidFill>
              </a:defRPr>
            </a:lvl1pPr>
          </a:lstStyle>
          <a:p>
            <a:pPr lvl="0"/>
            <a:r>
              <a:rPr lang="en-US"/>
              <a:t>Slide heading</a:t>
            </a:r>
            <a:endParaRPr lang="en-GB"/>
          </a:p>
        </p:txBody>
      </p:sp>
      <p:sp>
        <p:nvSpPr>
          <p:cNvPr id="3" name="Slide Number Placeholder 3">
            <a:extLst>
              <a:ext uri="{FF2B5EF4-FFF2-40B4-BE49-F238E27FC236}">
                <a16:creationId xmlns:a16="http://schemas.microsoft.com/office/drawing/2014/main" id="{D309A2B7-9EC2-9EEF-91F8-8C8C0C1D5424}"/>
              </a:ext>
            </a:extLst>
          </p:cNvPr>
          <p:cNvSpPr txBox="1">
            <a:spLocks/>
          </p:cNvSpPr>
          <p:nvPr userDrawn="1"/>
        </p:nvSpPr>
        <p:spPr>
          <a:xfrm>
            <a:off x="11268000" y="-1"/>
            <a:ext cx="756000" cy="46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3292027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blocks">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id="{AE35E205-5EBA-42D1-B7E2-CECB57104F2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3385" y="6096000"/>
            <a:ext cx="1468615" cy="764162"/>
          </a:xfrm>
          <a:prstGeom prst="rect">
            <a:avLst/>
          </a:prstGeom>
        </p:spPr>
      </p:pic>
      <p:sp>
        <p:nvSpPr>
          <p:cNvPr id="8" name="Content Placeholder 7">
            <a:extLst>
              <a:ext uri="{FF2B5EF4-FFF2-40B4-BE49-F238E27FC236}">
                <a16:creationId xmlns:a16="http://schemas.microsoft.com/office/drawing/2014/main" id="{AA23BA4B-B026-4B91-80F2-EB1D8B8E0993}"/>
              </a:ext>
            </a:extLst>
          </p:cNvPr>
          <p:cNvSpPr>
            <a:spLocks noGrp="1"/>
          </p:cNvSpPr>
          <p:nvPr>
            <p:ph sz="quarter" idx="11"/>
          </p:nvPr>
        </p:nvSpPr>
        <p:spPr>
          <a:xfrm>
            <a:off x="6156000" y="684000"/>
            <a:ext cx="5652000" cy="5256000"/>
          </a:xfrm>
        </p:spPr>
        <p:txBody>
          <a:bodyPr lIns="0" tIns="0" rIns="0" bIns="0">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3">
            <a:extLst>
              <a:ext uri="{FF2B5EF4-FFF2-40B4-BE49-F238E27FC236}">
                <a16:creationId xmlns:a16="http://schemas.microsoft.com/office/drawing/2014/main" id="{DC410D03-2B60-4BC1-BCF0-1A5DA73457F5}"/>
              </a:ext>
            </a:extLst>
          </p:cNvPr>
          <p:cNvSpPr txBox="1">
            <a:spLocks/>
          </p:cNvSpPr>
          <p:nvPr userDrawn="1"/>
        </p:nvSpPr>
        <p:spPr>
          <a:xfrm>
            <a:off x="11280100" y="27565"/>
            <a:ext cx="794631" cy="41143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
        <p:nvSpPr>
          <p:cNvPr id="11" name="Content Placeholder 7">
            <a:extLst>
              <a:ext uri="{FF2B5EF4-FFF2-40B4-BE49-F238E27FC236}">
                <a16:creationId xmlns:a16="http://schemas.microsoft.com/office/drawing/2014/main" id="{37B29946-4C91-4BEC-B184-2B8830BBA787}"/>
              </a:ext>
            </a:extLst>
          </p:cNvPr>
          <p:cNvSpPr>
            <a:spLocks noGrp="1"/>
          </p:cNvSpPr>
          <p:nvPr>
            <p:ph sz="quarter" idx="12"/>
          </p:nvPr>
        </p:nvSpPr>
        <p:spPr>
          <a:xfrm>
            <a:off x="360000" y="684000"/>
            <a:ext cx="5652000" cy="5256000"/>
          </a:xfrm>
        </p:spPr>
        <p:txBody>
          <a:bodyPr lIns="0" tIns="0" rIns="0" bIns="0">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3C7EA15-0FAF-7B75-080D-65E4B6B72BDB}"/>
              </a:ext>
            </a:extLst>
          </p:cNvPr>
          <p:cNvSpPr>
            <a:spLocks noGrp="1"/>
          </p:cNvSpPr>
          <p:nvPr>
            <p:ph type="body" sz="quarter" idx="13" hasCustomPrompt="1"/>
          </p:nvPr>
        </p:nvSpPr>
        <p:spPr>
          <a:xfrm>
            <a:off x="0" y="0"/>
            <a:ext cx="12192000" cy="468000"/>
          </a:xfrm>
          <a:solidFill>
            <a:srgbClr val="215968"/>
          </a:solidFill>
        </p:spPr>
        <p:txBody>
          <a:bodyPr lIns="360000" anchor="ctr">
            <a:noAutofit/>
          </a:bodyPr>
          <a:lstStyle>
            <a:lvl1pPr marL="0" indent="0">
              <a:buNone/>
              <a:defRPr sz="1800" b="1">
                <a:solidFill>
                  <a:schemeClr val="bg1"/>
                </a:solidFill>
              </a:defRPr>
            </a:lvl1pPr>
          </a:lstStyle>
          <a:p>
            <a:pPr lvl="0"/>
            <a:r>
              <a:rPr lang="en-US"/>
              <a:t>Slide heading</a:t>
            </a:r>
            <a:endParaRPr lang="en-GB"/>
          </a:p>
        </p:txBody>
      </p:sp>
      <p:sp>
        <p:nvSpPr>
          <p:cNvPr id="5" name="Slide Number Placeholder 3">
            <a:extLst>
              <a:ext uri="{FF2B5EF4-FFF2-40B4-BE49-F238E27FC236}">
                <a16:creationId xmlns:a16="http://schemas.microsoft.com/office/drawing/2014/main" id="{514858F0-F319-3094-658A-055037D539CF}"/>
              </a:ext>
            </a:extLst>
          </p:cNvPr>
          <p:cNvSpPr txBox="1">
            <a:spLocks/>
          </p:cNvSpPr>
          <p:nvPr userDrawn="1"/>
        </p:nvSpPr>
        <p:spPr>
          <a:xfrm>
            <a:off x="11268000" y="-1"/>
            <a:ext cx="756000" cy="4680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17C9725-CDDF-4E1F-A5C1-71F9C95A39C6}" type="slidenum">
              <a:rPr lang="en-GB" b="1" smtClean="0">
                <a:solidFill>
                  <a:schemeClr val="bg1"/>
                </a:solidFill>
                <a:latin typeface="Century Gothic" panose="020B0502020202020204" pitchFamily="34" charset="0"/>
              </a:rPr>
              <a:pPr/>
              <a:t>‹#›</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9133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26" Type="http://schemas.openxmlformats.org/officeDocument/2006/relationships/slideLayout" Target="../slideLayouts/slideLayout41.xml"/><Relationship Id="rId3" Type="http://schemas.openxmlformats.org/officeDocument/2006/relationships/slideLayout" Target="../slideLayouts/slideLayout18.xml"/><Relationship Id="rId21" Type="http://schemas.openxmlformats.org/officeDocument/2006/relationships/slideLayout" Target="../slideLayouts/slideLayout36.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5" Type="http://schemas.openxmlformats.org/officeDocument/2006/relationships/slideLayout" Target="../slideLayouts/slideLayout40.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slideLayout" Target="../slideLayouts/slideLayout35.xml"/><Relationship Id="rId29" Type="http://schemas.openxmlformats.org/officeDocument/2006/relationships/slideLayout" Target="../slideLayouts/slideLayout4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slideLayout" Target="../slideLayouts/slideLayout39.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23" Type="http://schemas.openxmlformats.org/officeDocument/2006/relationships/slideLayout" Target="../slideLayouts/slideLayout38.xml"/><Relationship Id="rId28" Type="http://schemas.openxmlformats.org/officeDocument/2006/relationships/slideLayout" Target="../slideLayouts/slideLayout43.xml"/><Relationship Id="rId10" Type="http://schemas.openxmlformats.org/officeDocument/2006/relationships/slideLayout" Target="../slideLayouts/slideLayout25.xml"/><Relationship Id="rId19" Type="http://schemas.openxmlformats.org/officeDocument/2006/relationships/slideLayout" Target="../slideLayouts/slideLayout34.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 Id="rId22" Type="http://schemas.openxmlformats.org/officeDocument/2006/relationships/slideLayout" Target="../slideLayouts/slideLayout37.xml"/><Relationship Id="rId27" Type="http://schemas.openxmlformats.org/officeDocument/2006/relationships/slideLayout" Target="../slideLayouts/slideLayout42.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25B93-A9B7-49D4-AA21-5D679DBAF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410CA4-2C49-4600-9F82-764DDEFA8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4540542"/>
      </p:ext>
    </p:extLst>
  </p:cSld>
  <p:clrMap bg1="lt1" tx1="dk1" bg2="lt2" tx2="dk2" accent1="accent1" accent2="accent2" accent3="accent3" accent4="accent4" accent5="accent5" accent6="accent6" hlink="hlink" folHlink="folHlink"/>
  <p:sldLayoutIdLst>
    <p:sldLayoutId id="2147483758" r:id="rId1"/>
    <p:sldLayoutId id="2147483769" r:id="rId2"/>
    <p:sldLayoutId id="2147483784" r:id="rId3"/>
    <p:sldLayoutId id="2147483714" r:id="rId4"/>
    <p:sldLayoutId id="2147483780" r:id="rId5"/>
    <p:sldLayoutId id="2147483820" r:id="rId6"/>
    <p:sldLayoutId id="2147483783" r:id="rId7"/>
    <p:sldLayoutId id="2147483782" r:id="rId8"/>
    <p:sldLayoutId id="2147483781" r:id="rId9"/>
    <p:sldLayoutId id="2147483789" r:id="rId10"/>
    <p:sldLayoutId id="2147483785" r:id="rId11"/>
    <p:sldLayoutId id="2147483786" r:id="rId12"/>
    <p:sldLayoutId id="2147483787" r:id="rId13"/>
    <p:sldLayoutId id="2147483788" r:id="rId14"/>
    <p:sldLayoutId id="2147483777"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F9DC7-917E-B249-88D2-59ABC03BDF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281299C-24FA-7B4C-BC79-17EC71AD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Slide Number Placeholder 2">
            <a:extLst>
              <a:ext uri="{FF2B5EF4-FFF2-40B4-BE49-F238E27FC236}">
                <a16:creationId xmlns:a16="http://schemas.microsoft.com/office/drawing/2014/main" id="{97B4BA41-D9DD-FC4E-AFF6-2659E2D90A1F}"/>
              </a:ext>
            </a:extLst>
          </p:cNvPr>
          <p:cNvSpPr txBox="1">
            <a:spLocks/>
          </p:cNvSpPr>
          <p:nvPr/>
        </p:nvSpPr>
        <p:spPr>
          <a:xfrm>
            <a:off x="9448800" y="6492601"/>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A4A4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6A4D76-8C1D-494A-B2B6-65995C666EFD}" type="slidenum">
              <a:rPr lang="en-US" smtClean="0"/>
              <a:pPr/>
              <a:t>‹#›</a:t>
            </a:fld>
            <a:endParaRPr lang="en-US"/>
          </a:p>
        </p:txBody>
      </p:sp>
    </p:spTree>
    <p:extLst>
      <p:ext uri="{BB962C8B-B14F-4D97-AF65-F5344CB8AC3E}">
        <p14:creationId xmlns:p14="http://schemas.microsoft.com/office/powerpoint/2010/main" val="14439208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 id="2147483811" r:id="rId21"/>
    <p:sldLayoutId id="2147483812" r:id="rId22"/>
    <p:sldLayoutId id="2147483813" r:id="rId23"/>
    <p:sldLayoutId id="2147483814" r:id="rId24"/>
    <p:sldLayoutId id="2147483815" r:id="rId25"/>
    <p:sldLayoutId id="2147483816" r:id="rId26"/>
    <p:sldLayoutId id="2147483817" r:id="rId27"/>
    <p:sldLayoutId id="2147483818" r:id="rId28"/>
    <p:sldLayoutId id="2147483819" r:id="rId29"/>
  </p:sldLayoutIdLst>
  <p:hf hdr="0" ftr="0" dt="0"/>
  <p:txStyles>
    <p:titleStyle>
      <a:lvl1pPr algn="l" defTabSz="914400" rtl="0" eaLnBrk="1" latinLnBrk="0" hangingPunct="1">
        <a:lnSpc>
          <a:spcPct val="90000"/>
        </a:lnSpc>
        <a:spcBef>
          <a:spcPct val="0"/>
        </a:spcBef>
        <a:buNone/>
        <a:defRPr sz="4400" kern="1200">
          <a:solidFill>
            <a:srgbClr val="4A4A4A"/>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4A4A4A"/>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rgbClr val="4A4A4A"/>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4A4A4A"/>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4A4A4A"/>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4A4A4A"/>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B25B93-A9B7-49D4-AA21-5D679DBAF6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E410CA4-2C49-4600-9F82-764DDEFA8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9783779"/>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3.svg"/><Relationship Id="rId5" Type="http://schemas.openxmlformats.org/officeDocument/2006/relationships/image" Target="../media/image21.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5.xml"/><Relationship Id="rId5" Type="http://schemas.openxmlformats.org/officeDocument/2006/relationships/image" Target="../media/image31.sv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 Id="rId4" Type="http://schemas.openxmlformats.org/officeDocument/2006/relationships/image" Target="../media/image34.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unsplash.com/photos/Vve7XkiUq_Y?utm_source=unsplash&amp;utm_medium=referral&amp;utm_content=creditCopyText" TargetMode="External"/><Relationship Id="rId2" Type="http://schemas.openxmlformats.org/officeDocument/2006/relationships/hyperlink" Target="https://unsplash.com/@dylu?utm_source=unsplash&amp;utm_medium=referral&amp;utm_content=creditCopyText" TargetMode="External"/><Relationship Id="rId1" Type="http://schemas.openxmlformats.org/officeDocument/2006/relationships/slideLayout" Target="../slideLayouts/slideLayout14.xml"/><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0.svg"/><Relationship Id="rId5" Type="http://schemas.openxmlformats.org/officeDocument/2006/relationships/image" Target="../media/image31.png"/><Relationship Id="rId4" Type="http://schemas.openxmlformats.org/officeDocument/2006/relationships/image" Target="../media/image38.svg"/></Relationships>
</file>

<file path=ppt/slides/_rels/slide2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ideo" Target="https://www.youtube.com/embed/mhc-VpjmJ70?feature=oembed" TargetMode="External"/><Relationship Id="rId6" Type="http://schemas.openxmlformats.org/officeDocument/2006/relationships/image" Target="../media/image44.svg"/><Relationship Id="rId11" Type="http://schemas.openxmlformats.org/officeDocument/2006/relationships/image" Target="../media/image35.jpeg"/><Relationship Id="rId5" Type="http://schemas.openxmlformats.org/officeDocument/2006/relationships/image" Target="../media/image33.png"/><Relationship Id="rId10" Type="http://schemas.openxmlformats.org/officeDocument/2006/relationships/image" Target="../media/image46.svg"/><Relationship Id="rId4" Type="http://schemas.openxmlformats.org/officeDocument/2006/relationships/image" Target="../media/image21.svg"/><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44.svg"/><Relationship Id="rId5" Type="http://schemas.openxmlformats.org/officeDocument/2006/relationships/image" Target="../media/image33.png"/><Relationship Id="rId10" Type="http://schemas.openxmlformats.org/officeDocument/2006/relationships/image" Target="../media/image46.svg"/><Relationship Id="rId4" Type="http://schemas.openxmlformats.org/officeDocument/2006/relationships/image" Target="../media/image21.sv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4.svg"/><Relationship Id="rId5" Type="http://schemas.openxmlformats.org/officeDocument/2006/relationships/image" Target="../media/image33.png"/><Relationship Id="rId10" Type="http://schemas.openxmlformats.org/officeDocument/2006/relationships/image" Target="../media/image46.svg"/><Relationship Id="rId4" Type="http://schemas.openxmlformats.org/officeDocument/2006/relationships/image" Target="../media/image21.sv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9.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video" Target="https://www.youtube.com/embed/o-IdVu23yf4?feature=oembed" TargetMode="External"/><Relationship Id="rId6" Type="http://schemas.openxmlformats.org/officeDocument/2006/relationships/image" Target="../media/image23.svg"/><Relationship Id="rId11" Type="http://schemas.openxmlformats.org/officeDocument/2006/relationships/image" Target="../media/image38.jpeg"/><Relationship Id="rId5" Type="http://schemas.openxmlformats.org/officeDocument/2006/relationships/image" Target="../media/image21.png"/><Relationship Id="rId10" Type="http://schemas.openxmlformats.org/officeDocument/2006/relationships/image" Target="../media/image27.svg"/><Relationship Id="rId4" Type="http://schemas.openxmlformats.org/officeDocument/2006/relationships/image" Target="../media/image44.svg"/><Relationship Id="rId9" Type="http://schemas.openxmlformats.org/officeDocument/2006/relationships/image" Target="../media/image23.png"/></Relationships>
</file>

<file path=ppt/slides/_rels/slide31.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44.svg"/><Relationship Id="rId5" Type="http://schemas.openxmlformats.org/officeDocument/2006/relationships/image" Target="../media/image33.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54.svg"/><Relationship Id="rId7" Type="http://schemas.openxmlformats.org/officeDocument/2006/relationships/image" Target="../media/image58.sv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56.sv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42.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51.svg"/><Relationship Id="rId5" Type="http://schemas.openxmlformats.org/officeDocument/2006/relationships/image" Target="../media/image37.png"/><Relationship Id="rId10" Type="http://schemas.openxmlformats.org/officeDocument/2006/relationships/image" Target="../media/image62.svg"/><Relationship Id="rId4" Type="http://schemas.openxmlformats.org/officeDocument/2006/relationships/image" Target="../media/image60.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www.ofwat.gov.uk/customer-insights-when-things-go-wrong/"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hyperlink" Target="https://www.southeastwater.co.uk/help/priority-service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FC9FDE-E8B6-D67F-A6DE-EFC65336C8DF}"/>
              </a:ext>
            </a:extLst>
          </p:cNvPr>
          <p:cNvSpPr>
            <a:spLocks noGrp="1"/>
          </p:cNvSpPr>
          <p:nvPr>
            <p:ph type="body" sz="quarter" idx="10"/>
          </p:nvPr>
        </p:nvSpPr>
        <p:spPr>
          <a:xfrm>
            <a:off x="0" y="1313770"/>
            <a:ext cx="12192000" cy="4542744"/>
          </a:xfrm>
        </p:spPr>
        <p:txBody>
          <a:bodyPr/>
          <a:lstStyle/>
          <a:p>
            <a:pPr algn="ctr"/>
            <a:r>
              <a:rPr lang="en-GB" dirty="0"/>
              <a:t>Research into incident response</a:t>
            </a:r>
            <a:r>
              <a:rPr lang="en-GB" sz="2000" dirty="0"/>
              <a:t> </a:t>
            </a:r>
          </a:p>
          <a:p>
            <a:pPr algn="ctr"/>
            <a:r>
              <a:rPr lang="en-GB" sz="2000" dirty="0"/>
              <a:t>June 2023 water supply interruption in the South East Water region</a:t>
            </a:r>
          </a:p>
          <a:p>
            <a:pPr algn="ctr"/>
            <a:r>
              <a:rPr lang="en-GB" sz="1600" b="0" dirty="0"/>
              <a:t>Report for Ofwat/CCW </a:t>
            </a:r>
            <a:r>
              <a:rPr lang="en-GB" sz="1600" b="0"/>
              <a:t>– November 2023</a:t>
            </a:r>
          </a:p>
        </p:txBody>
      </p:sp>
      <p:pic>
        <p:nvPicPr>
          <p:cNvPr id="3074" name="Picture 2" descr="Innovation in Water Challenge - Clean Growth UK">
            <a:extLst>
              <a:ext uri="{FF2B5EF4-FFF2-40B4-BE49-F238E27FC236}">
                <a16:creationId xmlns:a16="http://schemas.microsoft.com/office/drawing/2014/main" id="{8437F18F-3862-D66C-F8AF-577190B239D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00" y="494737"/>
            <a:ext cx="1440000" cy="4678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4E994C4E-FF3C-F25A-37E1-154492E8FB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7040" y="433500"/>
            <a:ext cx="1185280" cy="59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307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13916D-183C-A4EB-1B8F-71BE1DB01CC7}"/>
              </a:ext>
            </a:extLst>
          </p:cNvPr>
          <p:cNvSpPr>
            <a:spLocks noGrp="1"/>
          </p:cNvSpPr>
          <p:nvPr>
            <p:ph type="body" sz="quarter" idx="10"/>
          </p:nvPr>
        </p:nvSpPr>
        <p:spPr/>
        <p:txBody>
          <a:bodyPr anchor="ctr">
            <a:normAutofit/>
          </a:bodyPr>
          <a:lstStyle/>
          <a:p>
            <a:r>
              <a:rPr lang="en-GB" sz="4800"/>
              <a:t>Customer experiences </a:t>
            </a:r>
            <a:br>
              <a:rPr lang="en-GB" sz="4800"/>
            </a:br>
            <a:r>
              <a:rPr lang="en-GB" sz="4800"/>
              <a:t>of the incident</a:t>
            </a:r>
          </a:p>
        </p:txBody>
      </p:sp>
    </p:spTree>
    <p:extLst>
      <p:ext uri="{BB962C8B-B14F-4D97-AF65-F5344CB8AC3E}">
        <p14:creationId xmlns:p14="http://schemas.microsoft.com/office/powerpoint/2010/main" val="2392901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72E9B3E-C0BC-ED28-BECD-870F1E224427}"/>
              </a:ext>
            </a:extLst>
          </p:cNvPr>
          <p:cNvSpPr>
            <a:spLocks noGrp="1"/>
          </p:cNvSpPr>
          <p:nvPr>
            <p:ph type="body" sz="quarter" idx="12"/>
          </p:nvPr>
        </p:nvSpPr>
        <p:spPr>
          <a:xfrm>
            <a:off x="0" y="0"/>
            <a:ext cx="12192000" cy="484151"/>
          </a:xfrm>
          <a:solidFill>
            <a:schemeClr val="accent5">
              <a:lumMod val="75000"/>
            </a:schemeClr>
          </a:solidFill>
        </p:spPr>
        <p:txBody>
          <a:bodyPr/>
          <a:lstStyle/>
          <a:p>
            <a:r>
              <a:rPr lang="en-GB"/>
              <a:t>Water supply problems in mid-June had a significant physical and mental impact on participants</a:t>
            </a:r>
          </a:p>
        </p:txBody>
      </p:sp>
      <p:sp>
        <p:nvSpPr>
          <p:cNvPr id="14" name="Content Placeholder 3">
            <a:extLst>
              <a:ext uri="{FF2B5EF4-FFF2-40B4-BE49-F238E27FC236}">
                <a16:creationId xmlns:a16="http://schemas.microsoft.com/office/drawing/2014/main" id="{3501D114-DF1F-02D7-E2B9-5F6AA790AB54}"/>
              </a:ext>
            </a:extLst>
          </p:cNvPr>
          <p:cNvSpPr txBox="1">
            <a:spLocks/>
          </p:cNvSpPr>
          <p:nvPr/>
        </p:nvSpPr>
        <p:spPr>
          <a:xfrm>
            <a:off x="584792" y="4032000"/>
            <a:ext cx="6453962" cy="2508714"/>
          </a:xfrm>
          <a:prstGeom prst="rect">
            <a:avLst/>
          </a:prstGeom>
          <a:noFill/>
        </p:spPr>
        <p:txBody>
          <a:bodyPr wrap="square" lIns="0" tIns="0" rIns="0" bIns="0" numCol="2" spcCol="72000" rtlCol="0">
            <a:noAutofit/>
          </a:bodyPr>
          <a:lstStyle>
            <a:defPPr>
              <a:defRPr lang="en-US"/>
            </a:defPPr>
            <a:lvl1pPr>
              <a:spcAft>
                <a:spcPts val="600"/>
              </a:spcAft>
              <a:defRPr sz="1600" b="1"/>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a:t>Physical impact:</a:t>
            </a:r>
          </a:p>
          <a:p>
            <a:r>
              <a:rPr lang="en-GB" sz="1400" b="0"/>
              <a:t>During an interruption, it                    takes time and energy to:</a:t>
            </a:r>
          </a:p>
          <a:p>
            <a:pPr marL="285750" indent="-285750">
              <a:buFont typeface="Arial" panose="020B0604020202020204" pitchFamily="34" charset="0"/>
              <a:buChar char="•"/>
            </a:pPr>
            <a:r>
              <a:rPr lang="en-GB" sz="1400" b="0"/>
              <a:t>Stay hydrated</a:t>
            </a:r>
          </a:p>
          <a:p>
            <a:pPr marL="285750" indent="-285750">
              <a:buFont typeface="Arial" panose="020B0604020202020204" pitchFamily="34" charset="0"/>
              <a:buChar char="•"/>
            </a:pPr>
            <a:r>
              <a:rPr lang="en-GB" sz="1400" b="0"/>
              <a:t>Stay hygienic, e.g. being able to flush the loo, shower </a:t>
            </a:r>
          </a:p>
          <a:p>
            <a:pPr marL="285750" indent="-285750">
              <a:buFont typeface="Arial" panose="020B0604020202020204" pitchFamily="34" charset="0"/>
              <a:buChar char="•"/>
            </a:pPr>
            <a:r>
              <a:rPr lang="en-GB" sz="1400" b="0"/>
              <a:t>Cook</a:t>
            </a:r>
          </a:p>
          <a:p>
            <a:pPr marL="285750" indent="-285750">
              <a:buFont typeface="Arial" panose="020B0604020202020204" pitchFamily="34" charset="0"/>
              <a:buChar char="•"/>
            </a:pPr>
            <a:r>
              <a:rPr lang="en-GB" sz="1400" b="0"/>
              <a:t>Keep up with laundry</a:t>
            </a:r>
          </a:p>
          <a:p>
            <a:pPr marL="0" marR="0" lvl="0" indent="0" algn="l" defTabSz="457200" rtl="0" eaLnBrk="1" fontAlgn="auto" latinLnBrk="0" hangingPunct="1">
              <a:lnSpc>
                <a:spcPct val="107000"/>
              </a:lnSpc>
              <a:spcBef>
                <a:spcPts val="0"/>
              </a:spcBef>
              <a:spcAft>
                <a:spcPts val="600"/>
              </a:spcAft>
              <a:buClrTx/>
              <a:buSzTx/>
              <a:buFontTx/>
              <a:buNone/>
              <a:tabLst/>
              <a:defRPr/>
            </a:pPr>
            <a:endParaRPr lang="en-GB" sz="1400">
              <a:solidFill>
                <a:srgbClr val="000000"/>
              </a:solidFill>
              <a:latin typeface="Century Gothic" panose="020F03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60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600"/>
              </a:spcAft>
              <a:buClrTx/>
              <a:buSzTx/>
              <a:buFontTx/>
              <a:buNone/>
              <a:tabLst/>
              <a:defRPr/>
            </a:pPr>
            <a:endParaRPr lang="en-GB" sz="1400">
              <a:solidFill>
                <a:srgbClr val="000000"/>
              </a:solidFill>
              <a:latin typeface="Century Gothic" panose="020F03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60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600"/>
              </a:spcAft>
              <a:buClrTx/>
              <a:buSzTx/>
              <a:buFontTx/>
              <a:buNone/>
              <a:tabLst/>
              <a:defRPr/>
            </a:pPr>
            <a:endParaRPr lang="en-GB" sz="1400">
              <a:solidFill>
                <a:srgbClr val="000000"/>
              </a:solidFill>
              <a:latin typeface="Century Gothic" panose="020F03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600"/>
              </a:spcAft>
              <a:buClrTx/>
              <a:buSzTx/>
              <a:buFontTx/>
              <a:buNone/>
              <a:tabLst/>
              <a:defRPr/>
            </a:pPr>
            <a:endParaRPr kumimoji="0" lang="en-GB" sz="1400" b="1" i="0" u="none" strike="noStrike" kern="1200" cap="none" spc="0" normalizeH="0" baseline="0" noProof="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600"/>
              </a:spcAft>
              <a:buClrTx/>
              <a:buSzTx/>
              <a:buFontTx/>
              <a:buNone/>
              <a:tabLst/>
              <a:defRPr/>
            </a:pPr>
            <a:r>
              <a:rPr lang="en-GB" sz="1400">
                <a:solidFill>
                  <a:srgbClr val="000000"/>
                </a:solidFill>
                <a:latin typeface="Century Gothic" panose="020F0302020204030204"/>
                <a:ea typeface="Calibri" panose="020F0502020204030204" pitchFamily="34" charset="0"/>
                <a:cs typeface="Times New Roman" panose="02020603050405020304" pitchFamily="18" charset="0"/>
              </a:rPr>
              <a:t>Mental</a:t>
            </a:r>
            <a:r>
              <a:rPr kumimoji="0" lang="en-GB" sz="1400" b="1" i="0" u="none" strike="noStrike" kern="1200" cap="none" spc="0" normalizeH="0" baseline="0" noProof="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 </a:t>
            </a:r>
            <a:r>
              <a:rPr lang="en-GB" sz="1400" b="1">
                <a:solidFill>
                  <a:srgbClr val="000000"/>
                </a:solidFill>
                <a:latin typeface="Century Gothic" panose="020F0302020204030204"/>
                <a:ea typeface="Calibri" panose="020F0502020204030204" pitchFamily="34" charset="0"/>
                <a:cs typeface="Times New Roman" panose="02020603050405020304" pitchFamily="18" charset="0"/>
              </a:rPr>
              <a:t>impact:</a:t>
            </a:r>
            <a:endParaRPr kumimoji="0" lang="en-GB" sz="1400" b="0" i="0" u="none" strike="noStrike" kern="1200" cap="none" spc="0" normalizeH="0" baseline="0" noProof="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endParaRPr>
          </a:p>
          <a:p>
            <a:pPr marL="285750" indent="-285750" defTabSz="457200">
              <a:lnSpc>
                <a:spcPct val="107000"/>
              </a:lnSpc>
              <a:spcBef>
                <a:spcPts val="0"/>
              </a:spcBef>
              <a:spcAft>
                <a:spcPts val="600"/>
              </a:spcAft>
              <a:buFont typeface="Arial" panose="020B0604020202020204" pitchFamily="34" charset="0"/>
              <a:buChar char="•"/>
              <a:defRPr/>
            </a:pPr>
            <a:r>
              <a:rPr lang="en-GB" sz="1400" b="0">
                <a:solidFill>
                  <a:srgbClr val="000000"/>
                </a:solidFill>
                <a:latin typeface="Century Gothic" panose="020F0302020204030204"/>
                <a:ea typeface="Calibri" panose="020F0502020204030204" pitchFamily="34" charset="0"/>
                <a:cs typeface="Times New Roman" panose="02020603050405020304" pitchFamily="18" charset="0"/>
              </a:rPr>
              <a:t>U</a:t>
            </a:r>
            <a:r>
              <a:rPr kumimoji="0" lang="en-GB" sz="1400" b="0" i="0" u="none" strike="noStrike" kern="1200" cap="none" spc="0" normalizeH="0" baseline="0" noProof="0" err="1">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ncertainty</a:t>
            </a:r>
            <a:r>
              <a:rPr kumimoji="0" lang="en-GB" sz="1400" b="0" i="0" u="none" strike="noStrike" kern="1200" cap="none" spc="0" normalizeH="0" baseline="0" noProof="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 about interruption length</a:t>
            </a:r>
          </a:p>
          <a:p>
            <a:pPr marL="285750" indent="-285750" defTabSz="457200">
              <a:lnSpc>
                <a:spcPct val="107000"/>
              </a:lnSpc>
              <a:spcBef>
                <a:spcPts val="0"/>
              </a:spcBef>
              <a:spcAft>
                <a:spcPts val="600"/>
              </a:spcAft>
              <a:buFont typeface="Arial" panose="020B0604020202020204" pitchFamily="34" charset="0"/>
              <a:buChar char="•"/>
              <a:defRPr/>
            </a:pPr>
            <a:r>
              <a:rPr lang="en-GB" sz="1400" b="0">
                <a:solidFill>
                  <a:srgbClr val="000000"/>
                </a:solidFill>
                <a:latin typeface="Century Gothic" panose="020F0302020204030204"/>
                <a:ea typeface="Calibri" panose="020F0502020204030204" pitchFamily="34" charset="0"/>
                <a:cs typeface="Times New Roman" panose="02020603050405020304" pitchFamily="18" charset="0"/>
              </a:rPr>
              <a:t>C</a:t>
            </a:r>
            <a:r>
              <a:rPr kumimoji="0" lang="en-GB" sz="1400" b="0" i="0" u="none" strike="noStrike" kern="1200" cap="none" spc="0" normalizeH="0" baseline="0" noProof="0" err="1">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oncern</a:t>
            </a:r>
            <a:r>
              <a:rPr kumimoji="0" lang="en-GB" sz="1400" b="0" i="0" u="none" strike="noStrike" kern="1200" cap="none" spc="0" normalizeH="0" baseline="0" noProof="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 about staying healthy/ hygienic</a:t>
            </a:r>
          </a:p>
          <a:p>
            <a:pPr marL="285750" indent="-285750" defTabSz="457200">
              <a:lnSpc>
                <a:spcPct val="107000"/>
              </a:lnSpc>
              <a:spcBef>
                <a:spcPts val="0"/>
              </a:spcBef>
              <a:spcAft>
                <a:spcPts val="600"/>
              </a:spcAft>
              <a:buFont typeface="Arial" panose="020B0604020202020204" pitchFamily="34" charset="0"/>
              <a:buChar char="•"/>
              <a:defRPr/>
            </a:pPr>
            <a:r>
              <a:rPr lang="en-GB" sz="1400" b="0">
                <a:solidFill>
                  <a:srgbClr val="000000"/>
                </a:solidFill>
                <a:latin typeface="Century Gothic" panose="020F0302020204030204"/>
                <a:ea typeface="Calibri" panose="020F0502020204030204" pitchFamily="34" charset="0"/>
                <a:cs typeface="Times New Roman" panose="02020603050405020304" pitchFamily="18" charset="0"/>
              </a:rPr>
              <a:t>M</a:t>
            </a:r>
            <a:r>
              <a:rPr kumimoji="0" lang="en-GB" sz="1400" b="0" i="0" u="none" strike="noStrike" kern="1200" cap="none" spc="0" normalizeH="0" baseline="0" noProof="0" err="1">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ental</a:t>
            </a:r>
            <a:r>
              <a:rPr kumimoji="0" lang="en-GB" sz="1400" b="0" i="0" u="none" strike="noStrike" kern="1200" cap="none" spc="0" normalizeH="0" baseline="0" noProof="0">
                <a:ln>
                  <a:noFill/>
                </a:ln>
                <a:solidFill>
                  <a:srgbClr val="000000"/>
                </a:solidFill>
                <a:effectLst/>
                <a:uLnTx/>
                <a:uFillTx/>
                <a:latin typeface="Century Gothic" panose="020F0302020204030204"/>
                <a:ea typeface="Calibri" panose="020F0502020204030204" pitchFamily="34" charset="0"/>
                <a:cs typeface="Times New Roman" panose="02020603050405020304" pitchFamily="18" charset="0"/>
              </a:rPr>
              <a:t> burden of resolving issues (e.g. locating alternative water)</a:t>
            </a:r>
          </a:p>
          <a:p>
            <a:endParaRPr lang="en-GB" sz="1400" b="0"/>
          </a:p>
          <a:p>
            <a:endParaRPr lang="en-GB"/>
          </a:p>
          <a:p>
            <a:endParaRPr lang="en-GB"/>
          </a:p>
          <a:p>
            <a:endParaRPr lang="en-GB"/>
          </a:p>
          <a:p>
            <a:endParaRPr lang="en-GB"/>
          </a:p>
          <a:p>
            <a:endParaRPr lang="en-GB"/>
          </a:p>
        </p:txBody>
      </p:sp>
      <p:sp>
        <p:nvSpPr>
          <p:cNvPr id="6" name="TextBox 5">
            <a:extLst>
              <a:ext uri="{FF2B5EF4-FFF2-40B4-BE49-F238E27FC236}">
                <a16:creationId xmlns:a16="http://schemas.microsoft.com/office/drawing/2014/main" id="{4C123ABE-1EBE-3742-07DC-3FDEF42307C4}"/>
              </a:ext>
            </a:extLst>
          </p:cNvPr>
          <p:cNvSpPr txBox="1"/>
          <p:nvPr/>
        </p:nvSpPr>
        <p:spPr>
          <a:xfrm>
            <a:off x="359999" y="777163"/>
            <a:ext cx="6902037" cy="1954381"/>
          </a:xfrm>
          <a:prstGeom prst="rect">
            <a:avLst/>
          </a:prstGeom>
          <a:noFill/>
        </p:spPr>
        <p:txBody>
          <a:bodyPr wrap="square" lIns="0" tIns="0" rIns="0" bIns="0" rtlCol="0">
            <a:spAutoFit/>
          </a:bodyPr>
          <a:lstStyle/>
          <a:p>
            <a:pPr>
              <a:spcAft>
                <a:spcPts val="600"/>
              </a:spcAft>
            </a:pPr>
            <a:r>
              <a:rPr lang="en-GB" sz="1400" b="1"/>
              <a:t>Types of issues experienced:</a:t>
            </a:r>
          </a:p>
          <a:p>
            <a:pPr marL="285750" indent="-285750">
              <a:spcAft>
                <a:spcPts val="600"/>
              </a:spcAft>
              <a:buFont typeface="Arial" panose="020B0604020202020204" pitchFamily="34" charset="0"/>
              <a:buChar char="•"/>
            </a:pPr>
            <a:r>
              <a:rPr lang="en-GB" sz="1400"/>
              <a:t>During recruitment we made sure that we had a spread of different types of interruption experience within the sample</a:t>
            </a:r>
          </a:p>
          <a:p>
            <a:pPr marL="285750" indent="-285750">
              <a:spcAft>
                <a:spcPts val="600"/>
              </a:spcAft>
              <a:buFont typeface="Arial" panose="020B0604020202020204" pitchFamily="34" charset="0"/>
              <a:buChar char="•"/>
            </a:pPr>
            <a:r>
              <a:rPr lang="en-GB" sz="1400"/>
              <a:t>Some participants had very low pressure for extended periods, intermingled with periods of no water (or restoration of supply for very short periods). Some were without water for short periods of time, but repeatedly</a:t>
            </a:r>
          </a:p>
          <a:p>
            <a:pPr marL="285750" indent="-285750">
              <a:spcAft>
                <a:spcPts val="600"/>
              </a:spcAft>
              <a:buFont typeface="Arial" panose="020B0604020202020204" pitchFamily="34" charset="0"/>
              <a:buChar char="•"/>
            </a:pPr>
            <a:r>
              <a:rPr lang="en-GB" sz="1400"/>
              <a:t>In the most extreme cases, participants were without water for extended periods (up to six days)</a:t>
            </a:r>
          </a:p>
        </p:txBody>
      </p:sp>
      <p:sp>
        <p:nvSpPr>
          <p:cNvPr id="5" name="Rectangle 4">
            <a:extLst>
              <a:ext uri="{FF2B5EF4-FFF2-40B4-BE49-F238E27FC236}">
                <a16:creationId xmlns:a16="http://schemas.microsoft.com/office/drawing/2014/main" id="{4E86B988-6479-D99B-6B5C-B00CFE9EB694}"/>
              </a:ext>
            </a:extLst>
          </p:cNvPr>
          <p:cNvSpPr/>
          <p:nvPr/>
        </p:nvSpPr>
        <p:spPr>
          <a:xfrm>
            <a:off x="7616413" y="683326"/>
            <a:ext cx="4394833" cy="5491347"/>
          </a:xfrm>
          <a:prstGeom prst="rect">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ctr">
            <a:noAutofit/>
          </a:bodyPr>
          <a:lstStyle/>
          <a:p>
            <a:pPr marL="0" marR="0" lvl="0" indent="0" defTabSz="457200" rtl="0" eaLnBrk="1" fontAlgn="auto" latinLnBrk="0" hangingPunct="1">
              <a:lnSpc>
                <a:spcPct val="100000"/>
              </a:lnSpc>
              <a:spcBef>
                <a:spcPts val="600"/>
              </a:spcBef>
              <a:spcAft>
                <a:spcPts val="600"/>
              </a:spcAft>
              <a:buClrTx/>
              <a:buSzTx/>
              <a:buFontTx/>
              <a:buNone/>
              <a:tabLst/>
              <a:defRPr/>
            </a:pPr>
            <a:r>
              <a:rPr lang="en-GB" sz="1400" b="1">
                <a:solidFill>
                  <a:srgbClr val="000000"/>
                </a:solidFill>
                <a:latin typeface="Century Gothic" panose="020B0502020202020204" pitchFamily="34" charset="0"/>
              </a:rPr>
              <a:t>Beryl, health vulnerable (autoimmune disease), not on PSR as unaware of the service:</a:t>
            </a:r>
            <a:endParaRPr kumimoji="0" lang="en-GB"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0" marR="0" lvl="0" indent="0" defTabSz="457200" rtl="0" eaLnBrk="1" fontAlgn="auto" latinLnBrk="0" hangingPunct="1">
              <a:lnSpc>
                <a:spcPct val="100000"/>
              </a:lnSpc>
              <a:spcAft>
                <a:spcPts val="600"/>
              </a:spcAft>
              <a:buClrTx/>
              <a:buSzTx/>
              <a:buFontTx/>
              <a:buNone/>
              <a:tabLst/>
              <a:defRPr/>
            </a:pPr>
            <a:r>
              <a:rPr lang="en-GB" sz="1400">
                <a:solidFill>
                  <a:srgbClr val="000000"/>
                </a:solidFill>
                <a:latin typeface="Century Gothic" panose="020B0502020202020204" pitchFamily="34" charset="0"/>
              </a:rPr>
              <a:t>Beryl’s water supply was intermittent for seven days. She had to get water from the school where she works, and shower at the gym as well as not flushing the toilet. </a:t>
            </a:r>
          </a:p>
          <a:p>
            <a:pPr marL="0" marR="0" lvl="0" indent="0" defTabSz="457200" rtl="0" eaLnBrk="1" fontAlgn="auto" latinLnBrk="0" hangingPunct="1">
              <a:lnSpc>
                <a:spcPct val="100000"/>
              </a:lnSpc>
              <a:spcAft>
                <a:spcPts val="600"/>
              </a:spcAft>
              <a:buClrTx/>
              <a:buSzTx/>
              <a:buFontTx/>
              <a:buNone/>
              <a:tabLst/>
              <a:defRPr/>
            </a:pPr>
            <a:r>
              <a:rPr lang="en-GB" sz="1400">
                <a:solidFill>
                  <a:srgbClr val="000000"/>
                </a:solidFill>
                <a:latin typeface="Century Gothic" panose="020B0502020202020204" pitchFamily="34" charset="0"/>
              </a:rPr>
              <a:t>Beryl has an autoimmune disease that means she needs to drink a lot of water to hydrate and keep her mouth moist. On the first night of the interruption it was too late for her to buy water, so she had to drink cola instead.</a:t>
            </a:r>
          </a:p>
          <a:p>
            <a:pPr marL="0" marR="0" lvl="0" indent="0" defTabSz="457200" rtl="0" eaLnBrk="1" fontAlgn="auto" latinLnBrk="0" hangingPunct="1">
              <a:lnSpc>
                <a:spcPct val="100000"/>
              </a:lnSpc>
              <a:spcAft>
                <a:spcPts val="600"/>
              </a:spcAft>
              <a:buClrTx/>
              <a:buSzTx/>
              <a:buFontTx/>
              <a:buNone/>
              <a:tabLst/>
              <a:defRPr/>
            </a:pPr>
            <a:r>
              <a:rPr lang="en-GB" sz="1400">
                <a:solidFill>
                  <a:srgbClr val="000000"/>
                </a:solidFill>
                <a:latin typeface="Century Gothic" panose="020B0502020202020204" pitchFamily="34" charset="0"/>
              </a:rPr>
              <a:t>Beryl had no texts or communication with South East Water. </a:t>
            </a:r>
          </a:p>
          <a:p>
            <a:pPr lvl="1">
              <a:spcAft>
                <a:spcPts val="600"/>
              </a:spcAft>
              <a:defRPr/>
            </a:pPr>
            <a:r>
              <a:rPr lang="en-GB" sz="1400" b="1" i="1">
                <a:solidFill>
                  <a:srgbClr val="000000"/>
                </a:solidFill>
                <a:latin typeface="Century Gothic" panose="020B0502020202020204" pitchFamily="34" charset="0"/>
              </a:rPr>
              <a:t>“I felt that I was a bit in the dark at times.”</a:t>
            </a:r>
          </a:p>
          <a:p>
            <a:pPr marL="0" marR="0" lvl="0" indent="0" defTabSz="457200" rtl="0" eaLnBrk="1" fontAlgn="auto" latinLnBrk="0" hangingPunct="1">
              <a:lnSpc>
                <a:spcPct val="100000"/>
              </a:lnSpc>
              <a:spcAft>
                <a:spcPts val="600"/>
              </a:spcAft>
              <a:buClrTx/>
              <a:buSzTx/>
              <a:buFontTx/>
              <a:buNone/>
              <a:tabLst/>
              <a:defRPr/>
            </a:pPr>
            <a:r>
              <a:rPr lang="en-GB" sz="1400">
                <a:solidFill>
                  <a:srgbClr val="000000"/>
                </a:solidFill>
                <a:latin typeface="Century Gothic" panose="020B0502020202020204" pitchFamily="34" charset="0"/>
              </a:rPr>
              <a:t>Furthermore, she didn’t know about the PSR.  Whilst she didn’t expect to receive any support during the interruption, she told us that she would have benefitted from a delivery of water.</a:t>
            </a:r>
          </a:p>
          <a:p>
            <a:pPr marL="0" marR="0" lvl="0" indent="0" algn="ctr" defTabSz="457200" rtl="0" eaLnBrk="1" fontAlgn="auto" latinLnBrk="0" hangingPunct="1">
              <a:lnSpc>
                <a:spcPct val="100000"/>
              </a:lnSpc>
              <a:spcAft>
                <a:spcPts val="600"/>
              </a:spcAft>
              <a:buClrTx/>
              <a:buSzTx/>
              <a:buFontTx/>
              <a:buNone/>
              <a:tabLst/>
              <a:defRPr/>
            </a:pPr>
            <a:r>
              <a:rPr lang="en-GB" sz="1400" b="1" i="1">
                <a:solidFill>
                  <a:srgbClr val="000000"/>
                </a:solidFill>
                <a:latin typeface="Century Gothic" panose="020B0502020202020204" pitchFamily="34" charset="0"/>
              </a:rPr>
              <a:t> “[The Priority Services Register] would have helped me in terms of being able to… medicate and use water when I needed water, that sort of thing.”</a:t>
            </a:r>
          </a:p>
        </p:txBody>
      </p:sp>
      <p:sp>
        <p:nvSpPr>
          <p:cNvPr id="4" name="Rectangle 3">
            <a:extLst>
              <a:ext uri="{FF2B5EF4-FFF2-40B4-BE49-F238E27FC236}">
                <a16:creationId xmlns:a16="http://schemas.microsoft.com/office/drawing/2014/main" id="{3A6B1E33-4C1B-2325-016F-DF9EB7690A36}"/>
              </a:ext>
            </a:extLst>
          </p:cNvPr>
          <p:cNvSpPr/>
          <p:nvPr/>
        </p:nvSpPr>
        <p:spPr>
          <a:xfrm>
            <a:off x="0" y="3240000"/>
            <a:ext cx="7262036" cy="64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rtlCol="0" anchor="ctr"/>
          <a:lstStyle/>
          <a:p>
            <a:r>
              <a:rPr lang="en-GB" sz="1400" b="1">
                <a:solidFill>
                  <a:schemeClr val="tx1"/>
                </a:solidFill>
              </a:rPr>
              <a:t>There were numerous impacts on customers’ lives, and those in vulnerable circumstances experienced the impact more severely</a:t>
            </a:r>
          </a:p>
        </p:txBody>
      </p:sp>
      <p:sp>
        <p:nvSpPr>
          <p:cNvPr id="3" name="Slide Number Placeholder 3">
            <a:extLst>
              <a:ext uri="{FF2B5EF4-FFF2-40B4-BE49-F238E27FC236}">
                <a16:creationId xmlns:a16="http://schemas.microsoft.com/office/drawing/2014/main" id="{5FF98C90-DD4F-E276-1D30-FC3366EEB1DA}"/>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11</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2663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413D27-BAE6-E305-047E-9393882F884F}"/>
              </a:ext>
            </a:extLst>
          </p:cNvPr>
          <p:cNvSpPr>
            <a:spLocks noGrp="1"/>
          </p:cNvSpPr>
          <p:nvPr>
            <p:ph type="body" sz="quarter" idx="12"/>
          </p:nvPr>
        </p:nvSpPr>
        <p:spPr>
          <a:xfrm>
            <a:off x="0" y="-22021"/>
            <a:ext cx="12192000" cy="673283"/>
          </a:xfrm>
          <a:solidFill>
            <a:schemeClr val="accent5">
              <a:lumMod val="75000"/>
            </a:schemeClr>
          </a:solidFill>
        </p:spPr>
        <p:txBody>
          <a:bodyPr/>
          <a:lstStyle/>
          <a:p>
            <a:r>
              <a:rPr lang="en-GB" sz="1800"/>
              <a:t>Everyone found it hard to cope – with participants in vulnerable circumstances finding it particularly difficult</a:t>
            </a:r>
          </a:p>
        </p:txBody>
      </p:sp>
      <p:sp>
        <p:nvSpPr>
          <p:cNvPr id="4" name="Content Placeholder 3">
            <a:extLst>
              <a:ext uri="{FF2B5EF4-FFF2-40B4-BE49-F238E27FC236}">
                <a16:creationId xmlns:a16="http://schemas.microsoft.com/office/drawing/2014/main" id="{DDC6E689-43FA-CAC9-0F2E-81809C315BFB}"/>
              </a:ext>
            </a:extLst>
          </p:cNvPr>
          <p:cNvSpPr>
            <a:spLocks noGrp="1"/>
          </p:cNvSpPr>
          <p:nvPr>
            <p:ph sz="quarter" idx="11"/>
          </p:nvPr>
        </p:nvSpPr>
        <p:spPr>
          <a:xfrm>
            <a:off x="733647" y="1440000"/>
            <a:ext cx="3345316" cy="2102261"/>
          </a:xfrm>
        </p:spPr>
        <p:txBody>
          <a:bodyPr lIns="0" tIns="0" rIns="0" bIns="0">
            <a:noAutofit/>
          </a:bodyPr>
          <a:lstStyle/>
          <a:p>
            <a:pPr marL="0" indent="0">
              <a:spcBef>
                <a:spcPts val="0"/>
              </a:spcBef>
              <a:spcAft>
                <a:spcPts val="600"/>
              </a:spcAft>
              <a:buNone/>
            </a:pPr>
            <a:r>
              <a:rPr lang="en-GB" sz="1400" b="1"/>
              <a:t>Using water/facilities at alternative locations:</a:t>
            </a:r>
            <a:endParaRPr lang="en-GB" sz="1400"/>
          </a:p>
          <a:p>
            <a:pPr>
              <a:spcBef>
                <a:spcPts val="0"/>
              </a:spcBef>
              <a:spcAft>
                <a:spcPts val="600"/>
              </a:spcAft>
            </a:pPr>
            <a:r>
              <a:rPr lang="en-GB" sz="1400"/>
              <a:t>Staying with a friend</a:t>
            </a:r>
          </a:p>
          <a:p>
            <a:pPr>
              <a:spcBef>
                <a:spcPts val="0"/>
              </a:spcBef>
              <a:spcAft>
                <a:spcPts val="600"/>
              </a:spcAft>
            </a:pPr>
            <a:r>
              <a:rPr lang="en-GB" sz="1400"/>
              <a:t>Staying at a hotel</a:t>
            </a:r>
          </a:p>
          <a:p>
            <a:pPr>
              <a:spcBef>
                <a:spcPts val="0"/>
              </a:spcBef>
              <a:spcAft>
                <a:spcPts val="600"/>
              </a:spcAft>
            </a:pPr>
            <a:r>
              <a:rPr lang="en-GB" sz="1400"/>
              <a:t>Eating out to avoid washing up</a:t>
            </a:r>
          </a:p>
          <a:p>
            <a:pPr>
              <a:spcBef>
                <a:spcPts val="0"/>
              </a:spcBef>
              <a:spcAft>
                <a:spcPts val="600"/>
              </a:spcAft>
            </a:pPr>
            <a:r>
              <a:rPr lang="en-GB" sz="1400"/>
              <a:t>Showering at the gym</a:t>
            </a:r>
          </a:p>
          <a:p>
            <a:pPr>
              <a:spcBef>
                <a:spcPts val="0"/>
              </a:spcBef>
              <a:spcAft>
                <a:spcPts val="600"/>
              </a:spcAft>
            </a:pPr>
            <a:r>
              <a:rPr lang="en-GB" sz="1400"/>
              <a:t>Alternative toileting (forest/dog bags in extreme cases)</a:t>
            </a:r>
          </a:p>
          <a:p>
            <a:pPr>
              <a:spcBef>
                <a:spcPts val="0"/>
              </a:spcBef>
              <a:spcAft>
                <a:spcPts val="600"/>
              </a:spcAft>
            </a:pPr>
            <a:endParaRPr lang="en-GB" sz="1400"/>
          </a:p>
        </p:txBody>
      </p:sp>
      <p:sp>
        <p:nvSpPr>
          <p:cNvPr id="6" name="Rectangle 5">
            <a:extLst>
              <a:ext uri="{FF2B5EF4-FFF2-40B4-BE49-F238E27FC236}">
                <a16:creationId xmlns:a16="http://schemas.microsoft.com/office/drawing/2014/main" id="{CE4D9EE0-0182-FEBD-39B1-8F41A9BFDB8E}"/>
              </a:ext>
            </a:extLst>
          </p:cNvPr>
          <p:cNvSpPr/>
          <p:nvPr/>
        </p:nvSpPr>
        <p:spPr>
          <a:xfrm>
            <a:off x="360000" y="847399"/>
            <a:ext cx="11484000" cy="46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Examples of participants’ typical coping mechanisms during the supply interruption</a:t>
            </a:r>
          </a:p>
        </p:txBody>
      </p:sp>
      <p:sp>
        <p:nvSpPr>
          <p:cNvPr id="9" name="Content Placeholder 3">
            <a:extLst>
              <a:ext uri="{FF2B5EF4-FFF2-40B4-BE49-F238E27FC236}">
                <a16:creationId xmlns:a16="http://schemas.microsoft.com/office/drawing/2014/main" id="{8B7D374D-E94B-FC44-5282-18489FA71E99}"/>
              </a:ext>
            </a:extLst>
          </p:cNvPr>
          <p:cNvSpPr txBox="1">
            <a:spLocks/>
          </p:cNvSpPr>
          <p:nvPr/>
        </p:nvSpPr>
        <p:spPr>
          <a:xfrm>
            <a:off x="8134817" y="1440000"/>
            <a:ext cx="3345316" cy="210226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en-GB" sz="1400" b="1"/>
              <a:t>Finding alternative water supplies:</a:t>
            </a:r>
            <a:endParaRPr lang="en-GB" sz="1400"/>
          </a:p>
          <a:p>
            <a:pPr>
              <a:lnSpc>
                <a:spcPct val="100000"/>
              </a:lnSpc>
              <a:spcBef>
                <a:spcPts val="0"/>
              </a:spcBef>
              <a:spcAft>
                <a:spcPts val="600"/>
              </a:spcAft>
            </a:pPr>
            <a:r>
              <a:rPr lang="en-GB" sz="1400"/>
              <a:t>Buying water at a supermarket</a:t>
            </a:r>
          </a:p>
          <a:p>
            <a:pPr>
              <a:lnSpc>
                <a:spcPct val="100000"/>
              </a:lnSpc>
              <a:spcBef>
                <a:spcPts val="0"/>
              </a:spcBef>
              <a:spcAft>
                <a:spcPts val="600"/>
              </a:spcAft>
            </a:pPr>
            <a:r>
              <a:rPr lang="en-GB" sz="1400"/>
              <a:t>Collecting water from an unaffected friend/relative</a:t>
            </a:r>
          </a:p>
          <a:p>
            <a:pPr>
              <a:lnSpc>
                <a:spcPct val="100000"/>
              </a:lnSpc>
              <a:spcBef>
                <a:spcPts val="0"/>
              </a:spcBef>
              <a:spcAft>
                <a:spcPts val="600"/>
              </a:spcAft>
            </a:pPr>
            <a:r>
              <a:rPr lang="en-GB" sz="1400"/>
              <a:t>Getting water delivered</a:t>
            </a:r>
          </a:p>
          <a:p>
            <a:pPr>
              <a:lnSpc>
                <a:spcPct val="100000"/>
              </a:lnSpc>
              <a:spcBef>
                <a:spcPts val="0"/>
              </a:spcBef>
              <a:spcAft>
                <a:spcPts val="600"/>
              </a:spcAft>
            </a:pPr>
            <a:r>
              <a:rPr lang="en-GB" sz="1400"/>
              <a:t>Going to a water station</a:t>
            </a:r>
          </a:p>
        </p:txBody>
      </p:sp>
      <p:sp>
        <p:nvSpPr>
          <p:cNvPr id="10" name="Speech Bubble: Rectangle 9">
            <a:extLst>
              <a:ext uri="{FF2B5EF4-FFF2-40B4-BE49-F238E27FC236}">
                <a16:creationId xmlns:a16="http://schemas.microsoft.com/office/drawing/2014/main" id="{0C445975-1A1F-4EA0-1FEA-79ECE7434333}"/>
              </a:ext>
            </a:extLst>
          </p:cNvPr>
          <p:cNvSpPr/>
          <p:nvPr/>
        </p:nvSpPr>
        <p:spPr>
          <a:xfrm>
            <a:off x="8043732" y="3313054"/>
            <a:ext cx="3345316" cy="758836"/>
          </a:xfrm>
          <a:prstGeom prst="wedgeRectCallout">
            <a:avLst>
              <a:gd name="adj1" fmla="val -59415"/>
              <a:gd name="adj2" fmla="val 36102"/>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a:t>
            </a:r>
            <a:r>
              <a:rPr lang="en-GB" sz="1200"/>
              <a:t>Simple tasks that you don’t really think about become quite a challenge… something that you have to organise.” </a:t>
            </a:r>
            <a:r>
              <a:rPr lang="en-GB" sz="1200" i="1"/>
              <a:t>Complainant, 5-day interruption</a:t>
            </a:r>
            <a:endParaRPr lang="en-GB" sz="1200" i="1">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C22EEE14-E6C5-E5E5-6958-975F9C68EF30}"/>
              </a:ext>
            </a:extLst>
          </p:cNvPr>
          <p:cNvSpPr txBox="1"/>
          <p:nvPr/>
        </p:nvSpPr>
        <p:spPr>
          <a:xfrm>
            <a:off x="6250003" y="4835510"/>
            <a:ext cx="3731395" cy="1738938"/>
          </a:xfrm>
          <a:prstGeom prst="rect">
            <a:avLst/>
          </a:prstGeom>
          <a:noFill/>
        </p:spPr>
        <p:txBody>
          <a:bodyPr wrap="square" lIns="0" tIns="0" rIns="0" bIns="0">
            <a:spAutoFit/>
          </a:bodyPr>
          <a:lstStyle/>
          <a:p>
            <a:pPr>
              <a:spcAft>
                <a:spcPts val="600"/>
              </a:spcAft>
            </a:pPr>
            <a:r>
              <a:rPr lang="en-GB" sz="1400" b="1"/>
              <a:t>Some found it harder to find alternative water:</a:t>
            </a:r>
          </a:p>
          <a:p>
            <a:pPr marL="285750" indent="-285750">
              <a:spcAft>
                <a:spcPts val="600"/>
              </a:spcAft>
              <a:buFont typeface="Arial" panose="020B0604020202020204" pitchFamily="34" charset="0"/>
              <a:buChar char="•"/>
            </a:pPr>
            <a:r>
              <a:rPr lang="en-GB" sz="1400"/>
              <a:t>Expensive</a:t>
            </a:r>
          </a:p>
          <a:p>
            <a:pPr marL="285750" indent="-285750">
              <a:spcAft>
                <a:spcPts val="600"/>
              </a:spcAft>
              <a:buFont typeface="Arial" panose="020B0604020202020204" pitchFamily="34" charset="0"/>
              <a:buChar char="•"/>
            </a:pPr>
            <a:r>
              <a:rPr lang="en-GB" sz="1400"/>
              <a:t>Requires mobility or transport (the latter also has a cost attached)</a:t>
            </a:r>
          </a:p>
          <a:p>
            <a:pPr marL="285750" indent="-285750">
              <a:spcAft>
                <a:spcPts val="600"/>
              </a:spcAft>
              <a:buFont typeface="Arial" panose="020B0604020202020204" pitchFamily="34" charset="0"/>
              <a:buChar char="•"/>
            </a:pPr>
            <a:r>
              <a:rPr lang="en-GB" sz="1400"/>
              <a:t>Requires social links with friends or relatives unaffected by the interruption</a:t>
            </a:r>
            <a:endParaRPr lang="en-GB" sz="1600"/>
          </a:p>
        </p:txBody>
      </p:sp>
      <p:sp>
        <p:nvSpPr>
          <p:cNvPr id="19" name="TextBox 18">
            <a:extLst>
              <a:ext uri="{FF2B5EF4-FFF2-40B4-BE49-F238E27FC236}">
                <a16:creationId xmlns:a16="http://schemas.microsoft.com/office/drawing/2014/main" id="{4ED860B4-9A78-2A7C-62E8-E069EA908F6A}"/>
              </a:ext>
            </a:extLst>
          </p:cNvPr>
          <p:cNvSpPr txBox="1"/>
          <p:nvPr/>
        </p:nvSpPr>
        <p:spPr>
          <a:xfrm>
            <a:off x="1733288" y="4835510"/>
            <a:ext cx="3912752" cy="1877437"/>
          </a:xfrm>
          <a:prstGeom prst="rect">
            <a:avLst/>
          </a:prstGeom>
          <a:noFill/>
        </p:spPr>
        <p:txBody>
          <a:bodyPr wrap="square" lIns="0" tIns="0" rIns="0" bIns="0">
            <a:spAutoFit/>
          </a:bodyPr>
          <a:lstStyle/>
          <a:p>
            <a:pPr>
              <a:spcAft>
                <a:spcPts val="600"/>
              </a:spcAft>
            </a:pPr>
            <a:r>
              <a:rPr lang="en-GB" sz="1400" b="1" dirty="0"/>
              <a:t>Routines around hygiene and hydration </a:t>
            </a:r>
            <a:r>
              <a:rPr lang="en-GB" sz="1400" b="1"/>
              <a:t>were </a:t>
            </a:r>
            <a:r>
              <a:rPr lang="en-GB" sz="1400" b="1" dirty="0"/>
              <a:t>particularly important</a:t>
            </a:r>
            <a:r>
              <a:rPr lang="en-GB" sz="1400" b="1"/>
              <a:t> for some participants in vulnerable circumstances</a:t>
            </a:r>
            <a:r>
              <a:rPr lang="en-GB" sz="1400" b="1" dirty="0"/>
              <a:t>:</a:t>
            </a:r>
          </a:p>
          <a:p>
            <a:pPr marL="285750" indent="-285750">
              <a:spcAft>
                <a:spcPts val="600"/>
              </a:spcAft>
              <a:buFont typeface="Arial" panose="020B0604020202020204" pitchFamily="34" charset="0"/>
              <a:buChar char="•"/>
            </a:pPr>
            <a:r>
              <a:rPr lang="en-GB" sz="1400" dirty="0"/>
              <a:t>Staying hydrated key for elderly, pregnant, certain health issues</a:t>
            </a:r>
          </a:p>
          <a:p>
            <a:pPr marL="285750" indent="-285750">
              <a:spcAft>
                <a:spcPts val="600"/>
              </a:spcAft>
              <a:buFont typeface="Arial" panose="020B0604020202020204" pitchFamily="34" charset="0"/>
              <a:buChar char="•"/>
            </a:pPr>
            <a:r>
              <a:rPr lang="en-GB" sz="1400" dirty="0"/>
              <a:t>Staying hygienic a top priority in households with young children, incontinence, the immunocompromised</a:t>
            </a:r>
          </a:p>
        </p:txBody>
      </p:sp>
      <p:sp>
        <p:nvSpPr>
          <p:cNvPr id="5" name="TextBox 4">
            <a:extLst>
              <a:ext uri="{FF2B5EF4-FFF2-40B4-BE49-F238E27FC236}">
                <a16:creationId xmlns:a16="http://schemas.microsoft.com/office/drawing/2014/main" id="{9221E248-CA52-09AA-640D-054851BD1E74}"/>
              </a:ext>
            </a:extLst>
          </p:cNvPr>
          <p:cNvSpPr txBox="1"/>
          <p:nvPr/>
        </p:nvSpPr>
        <p:spPr>
          <a:xfrm>
            <a:off x="4234888" y="1440000"/>
            <a:ext cx="3590675" cy="2043889"/>
          </a:xfrm>
          <a:prstGeom prst="rect">
            <a:avLst/>
          </a:prstGeom>
          <a:noFill/>
        </p:spPr>
        <p:txBody>
          <a:bodyPr wrap="square" lIns="0" tIns="0" rIns="0" bIns="0">
            <a:noAutofit/>
          </a:bodyPr>
          <a:lstStyle/>
          <a:p>
            <a:pPr marL="0" indent="0">
              <a:spcBef>
                <a:spcPts val="0"/>
              </a:spcBef>
              <a:spcAft>
                <a:spcPts val="600"/>
              </a:spcAft>
              <a:buNone/>
            </a:pPr>
            <a:r>
              <a:rPr lang="en-GB" sz="1400" b="1" dirty="0"/>
              <a:t>Changing routines around hygiene: </a:t>
            </a:r>
          </a:p>
          <a:p>
            <a:pPr marL="285750" indent="-285750">
              <a:spcBef>
                <a:spcPts val="0"/>
              </a:spcBef>
              <a:spcAft>
                <a:spcPts val="600"/>
              </a:spcAft>
              <a:buFont typeface="Arial" panose="020B0604020202020204" pitchFamily="34" charset="0"/>
              <a:buChar char="•"/>
            </a:pPr>
            <a:r>
              <a:rPr lang="en-GB" sz="1400" dirty="0"/>
              <a:t>Waterless washing and cleaning (baby wipes, hand sanitiser)</a:t>
            </a:r>
          </a:p>
          <a:p>
            <a:pPr marL="285750" indent="-285750">
              <a:spcBef>
                <a:spcPts val="0"/>
              </a:spcBef>
              <a:spcAft>
                <a:spcPts val="600"/>
              </a:spcAft>
              <a:buFont typeface="Arial" panose="020B0604020202020204" pitchFamily="34" charset="0"/>
              <a:buChar char="•"/>
            </a:pPr>
            <a:r>
              <a:rPr lang="en-GB" sz="1400" dirty="0"/>
              <a:t>Cleaning self/clothes/house less often than usual</a:t>
            </a:r>
          </a:p>
          <a:p>
            <a:pPr marL="285750" indent="-285750">
              <a:spcAft>
                <a:spcPts val="600"/>
              </a:spcAft>
              <a:buFont typeface="Arial" panose="020B0604020202020204" pitchFamily="34" charset="0"/>
              <a:buChar char="•"/>
            </a:pPr>
            <a:r>
              <a:rPr lang="en-GB" sz="1400" dirty="0"/>
              <a:t>Avoiding washing clothes, using laundry services, or taking washing round to friends and families houses </a:t>
            </a:r>
          </a:p>
          <a:p>
            <a:pPr>
              <a:spcBef>
                <a:spcPts val="0"/>
              </a:spcBef>
              <a:spcAft>
                <a:spcPts val="600"/>
              </a:spcAft>
            </a:pPr>
            <a:endParaRPr lang="en-GB" sz="1400" dirty="0"/>
          </a:p>
        </p:txBody>
      </p:sp>
      <p:sp>
        <p:nvSpPr>
          <p:cNvPr id="3" name="Rectangle 2">
            <a:extLst>
              <a:ext uri="{FF2B5EF4-FFF2-40B4-BE49-F238E27FC236}">
                <a16:creationId xmlns:a16="http://schemas.microsoft.com/office/drawing/2014/main" id="{38C64BB9-7B11-6E48-AF77-45C77667D08A}"/>
              </a:ext>
            </a:extLst>
          </p:cNvPr>
          <p:cNvSpPr/>
          <p:nvPr/>
        </p:nvSpPr>
        <p:spPr>
          <a:xfrm>
            <a:off x="360000" y="4247443"/>
            <a:ext cx="11484000" cy="46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For participants in vulnerable circumstances, it was harder to access these typical coping mechanisms</a:t>
            </a:r>
          </a:p>
        </p:txBody>
      </p:sp>
      <p:sp>
        <p:nvSpPr>
          <p:cNvPr id="7" name="Slide Number Placeholder 3">
            <a:extLst>
              <a:ext uri="{FF2B5EF4-FFF2-40B4-BE49-F238E27FC236}">
                <a16:creationId xmlns:a16="http://schemas.microsoft.com/office/drawing/2014/main" id="{81D13D94-4C27-41D7-CC9C-A1E56B3BB08D}"/>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12</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11876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B6B187-562D-3653-1B59-F77A8F94A3AE}"/>
              </a:ext>
            </a:extLst>
          </p:cNvPr>
          <p:cNvSpPr>
            <a:spLocks noGrp="1"/>
          </p:cNvSpPr>
          <p:nvPr>
            <p:ph type="body" sz="quarter" idx="12"/>
          </p:nvPr>
        </p:nvSpPr>
        <p:spPr>
          <a:xfrm>
            <a:off x="0" y="0"/>
            <a:ext cx="12192000" cy="555102"/>
          </a:xfrm>
          <a:solidFill>
            <a:schemeClr val="accent5">
              <a:lumMod val="75000"/>
            </a:schemeClr>
          </a:solidFill>
        </p:spPr>
        <p:txBody>
          <a:bodyPr/>
          <a:lstStyle/>
          <a:p>
            <a:r>
              <a:rPr lang="en-GB" sz="1800"/>
              <a:t>Frequent supply interruptions in this area meant customers were more frustrated</a:t>
            </a:r>
          </a:p>
        </p:txBody>
      </p:sp>
      <p:sp>
        <p:nvSpPr>
          <p:cNvPr id="28" name="Content Placeholder 3">
            <a:extLst>
              <a:ext uri="{FF2B5EF4-FFF2-40B4-BE49-F238E27FC236}">
                <a16:creationId xmlns:a16="http://schemas.microsoft.com/office/drawing/2014/main" id="{A524E16A-BB08-B369-157E-4F38F38468AF}"/>
              </a:ext>
            </a:extLst>
          </p:cNvPr>
          <p:cNvSpPr>
            <a:spLocks noGrp="1"/>
          </p:cNvSpPr>
          <p:nvPr>
            <p:ph sz="quarter" idx="4294967295"/>
          </p:nvPr>
        </p:nvSpPr>
        <p:spPr>
          <a:xfrm>
            <a:off x="744761" y="870276"/>
            <a:ext cx="6923415" cy="5447637"/>
          </a:xfrm>
        </p:spPr>
        <p:txBody>
          <a:bodyPr lIns="0" tIns="0" rIns="0" bIns="0" anchor="ctr">
            <a:normAutofit/>
          </a:bodyPr>
          <a:lstStyle/>
          <a:p>
            <a:pPr marL="0" lvl="0" indent="0">
              <a:lnSpc>
                <a:spcPct val="100000"/>
              </a:lnSpc>
              <a:spcBef>
                <a:spcPts val="0"/>
              </a:spcBef>
              <a:spcAft>
                <a:spcPts val="600"/>
              </a:spcAft>
              <a:buNone/>
            </a:pP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In the affected region, </a:t>
            </a:r>
            <a:r>
              <a:rPr lang="en-GB" sz="1400" b="1" dirty="0">
                <a:ea typeface="Calibri" panose="020F0502020204030204" pitchFamily="34" charset="0"/>
                <a:cs typeface="Times New Roman" panose="02020603050405020304" pitchFamily="18" charset="0"/>
              </a:rPr>
              <a:t>participants </a:t>
            </a: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expected problems with their water supply as a matter of course</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0000"/>
              </a:lnSpc>
              <a:spcBef>
                <a:spcPts val="0"/>
              </a:spcBef>
              <a:spcAft>
                <a:spcPts val="600"/>
              </a:spcAft>
              <a:buFont typeface="Symbol" panose="05050102010706020507" pitchFamily="18" charset="2"/>
              <a:buChar char=""/>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Interruptions had been a recurring issue over the last few years and are rarely a one-off – </a:t>
            </a:r>
            <a:r>
              <a:rPr lang="en-GB" sz="1400" dirty="0">
                <a:ea typeface="Calibri" panose="020F0502020204030204" pitchFamily="34" charset="0"/>
                <a:cs typeface="Times New Roman" panose="02020603050405020304" pitchFamily="18" charset="0"/>
              </a:rPr>
              <a:t>almost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all respondents </a:t>
            </a:r>
            <a:r>
              <a:rPr lang="en-GB" sz="1400" dirty="0">
                <a:ea typeface="Calibri" panose="020F0502020204030204" pitchFamily="34" charset="0"/>
                <a:cs typeface="Times New Roman" panose="02020603050405020304" pitchFamily="18" charset="0"/>
              </a:rPr>
              <a:t>were</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aware of this from media coverage/experiences of people they know</a:t>
            </a:r>
          </a:p>
          <a:p>
            <a:pPr marL="342900" indent="-342900">
              <a:lnSpc>
                <a:spcPct val="100000"/>
              </a:lnSpc>
              <a:spcBef>
                <a:spcPts val="0"/>
              </a:spcBef>
              <a:spcAft>
                <a:spcPts val="600"/>
              </a:spcAft>
              <a:buFont typeface="Symbol" panose="05050102010706020507" pitchFamily="18" charset="2"/>
              <a:buChar char=""/>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Many respondents had also experienced multiple issues themselves (with the Freeze-Thaw event in December being most common) – there </a:t>
            </a:r>
            <a:r>
              <a:rPr lang="en-GB" sz="1400" dirty="0">
                <a:ea typeface="Calibri" panose="020F0502020204030204" pitchFamily="34" charset="0"/>
                <a:cs typeface="Times New Roman" panose="02020603050405020304" pitchFamily="18" charset="0"/>
              </a:rPr>
              <a:t>was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low </a:t>
            </a:r>
            <a:r>
              <a:rPr lang="en-GB" sz="1400" dirty="0">
                <a:ea typeface="Calibri" panose="020F0502020204030204" pitchFamily="34" charset="0"/>
                <a:cs typeface="Times New Roman" panose="02020603050405020304" pitchFamily="18" charset="0"/>
              </a:rPr>
              <a:t>confidence</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that </a:t>
            </a:r>
            <a:r>
              <a:rPr lang="en-GB" sz="1400" dirty="0">
                <a:ea typeface="Calibri" panose="020F0502020204030204" pitchFamily="34" charset="0"/>
                <a:cs typeface="Times New Roman" panose="02020603050405020304" pitchFamily="18" charset="0"/>
              </a:rPr>
              <a:t>mid-June interruptions</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will be the last ones experienced</a:t>
            </a:r>
          </a:p>
          <a:p>
            <a:pPr marL="342900" indent="-342900">
              <a:lnSpc>
                <a:spcPct val="100000"/>
              </a:lnSpc>
              <a:spcBef>
                <a:spcPts val="0"/>
              </a:spcBef>
              <a:spcAft>
                <a:spcPts val="600"/>
              </a:spcAft>
              <a:buFont typeface="Symbol" panose="05050102010706020507" pitchFamily="18" charset="2"/>
              <a:buChar char=""/>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0000"/>
              </a:lnSpc>
              <a:spcBef>
                <a:spcPts val="0"/>
              </a:spcBef>
              <a:spcAft>
                <a:spcPts val="600"/>
              </a:spcAft>
              <a:buNone/>
            </a:pPr>
            <a:r>
              <a:rPr lang="en-GB" sz="1400" b="1" dirty="0">
                <a:ea typeface="Calibri" panose="020F0502020204030204" pitchFamily="34" charset="0"/>
                <a:cs typeface="Times New Roman" panose="02020603050405020304" pitchFamily="18" charset="0"/>
              </a:rPr>
              <a:t>Participants’</a:t>
            </a: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experiences of individual incidents (like the recent June issues) </a:t>
            </a:r>
            <a:r>
              <a:rPr lang="en-GB" sz="1400" b="1" dirty="0">
                <a:ea typeface="Calibri" panose="020F0502020204030204" pitchFamily="34" charset="0"/>
                <a:cs typeface="Times New Roman" panose="02020603050405020304" pitchFamily="18" charset="0"/>
              </a:rPr>
              <a:t>were</a:t>
            </a:r>
            <a:r>
              <a:rPr lang="en-GB" sz="1400" b="1" dirty="0">
                <a:effectLst/>
                <a:latin typeface="Century Gothic" panose="020B0502020202020204" pitchFamily="34" charset="0"/>
                <a:ea typeface="Calibri" panose="020F0502020204030204" pitchFamily="34" charset="0"/>
                <a:cs typeface="Times New Roman" panose="02020603050405020304" pitchFamily="18" charset="0"/>
              </a:rPr>
              <a:t> subsequently viewed through a lens of deeper frustration.</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a:t>
            </a:r>
          </a:p>
          <a:p>
            <a:pPr marL="342900" indent="-342900">
              <a:lnSpc>
                <a:spcPct val="100000"/>
              </a:lnSpc>
              <a:spcBef>
                <a:spcPts val="0"/>
              </a:spcBef>
              <a:spcAft>
                <a:spcPts val="600"/>
              </a:spcAft>
              <a:buFont typeface="Symbol" panose="05050102010706020507" pitchFamily="18" charset="2"/>
              <a:buChar char=""/>
            </a:pPr>
            <a:r>
              <a:rPr lang="en-GB" sz="1400" dirty="0">
                <a:ea typeface="Calibri" panose="020F0502020204030204" pitchFamily="34" charset="0"/>
                <a:cs typeface="Times New Roman" panose="02020603050405020304" pitchFamily="18" charset="0"/>
              </a:rPr>
              <a:t>Each new interruption was interpreted as evidence that South East Water was not doing enough to address the issue. Participants’ sympathy was low as interruptions felt less like a ‘one off’</a:t>
            </a:r>
          </a:p>
          <a:p>
            <a:pPr marL="0" indent="0">
              <a:lnSpc>
                <a:spcPct val="100000"/>
              </a:lnSpc>
              <a:spcBef>
                <a:spcPts val="0"/>
              </a:spcBef>
              <a:spcAft>
                <a:spcPts val="600"/>
              </a:spcAft>
              <a:buNone/>
            </a:pPr>
            <a:endParaRPr lang="en-GB" sz="1400" dirty="0">
              <a:ea typeface="Calibri" panose="020F0502020204030204" pitchFamily="34" charset="0"/>
              <a:cs typeface="Times New Roman" panose="02020603050405020304" pitchFamily="18" charset="0"/>
            </a:endParaRPr>
          </a:p>
          <a:p>
            <a:pPr marL="0" lvl="0" indent="0">
              <a:lnSpc>
                <a:spcPct val="100000"/>
              </a:lnSpc>
              <a:spcBef>
                <a:spcPts val="0"/>
              </a:spcBef>
              <a:spcAft>
                <a:spcPts val="600"/>
              </a:spcAft>
              <a:buNone/>
            </a:pPr>
            <a:r>
              <a:rPr lang="en-GB" sz="1400" b="1" dirty="0">
                <a:ea typeface="Calibri" panose="020F0502020204030204" pitchFamily="34" charset="0"/>
                <a:cs typeface="Times New Roman" panose="02020603050405020304" pitchFamily="18" charset="0"/>
              </a:rPr>
              <a:t>Some participants felt compelled to take the issue ‘over the heads of South East Water’ to see changes in how supply interruptions are being dealt with.</a:t>
            </a:r>
          </a:p>
          <a:p>
            <a:pPr marL="342900" indent="-342900">
              <a:lnSpc>
                <a:spcPct val="100000"/>
              </a:lnSpc>
              <a:spcBef>
                <a:spcPts val="0"/>
              </a:spcBef>
              <a:spcAft>
                <a:spcPts val="600"/>
              </a:spcAft>
              <a:buFont typeface="Symbol" panose="05050102010706020507" pitchFamily="18" charset="2"/>
              <a:buChar char=""/>
            </a:pPr>
            <a:r>
              <a:rPr lang="en-GB" sz="1400" dirty="0">
                <a:ea typeface="Calibri" panose="020F0502020204030204" pitchFamily="34" charset="0"/>
                <a:cs typeface="Times New Roman" panose="02020603050405020304" pitchFamily="18" charset="0"/>
              </a:rPr>
              <a:t>For example, by writing/signing petitions, speaking to media outlets/local MP/parish council/CCW/Ofwat, making official complaints</a:t>
            </a:r>
          </a:p>
        </p:txBody>
      </p:sp>
      <p:sp>
        <p:nvSpPr>
          <p:cNvPr id="19" name="Speech Bubble: Rectangle 18">
            <a:extLst>
              <a:ext uri="{FF2B5EF4-FFF2-40B4-BE49-F238E27FC236}">
                <a16:creationId xmlns:a16="http://schemas.microsoft.com/office/drawing/2014/main" id="{819B740B-FEBC-A654-A1DC-A3BF35496FD1}"/>
              </a:ext>
            </a:extLst>
          </p:cNvPr>
          <p:cNvSpPr/>
          <p:nvPr/>
        </p:nvSpPr>
        <p:spPr>
          <a:xfrm>
            <a:off x="8602144" y="5401184"/>
            <a:ext cx="3070883" cy="778888"/>
          </a:xfrm>
          <a:prstGeom prst="wedgeRectCallout">
            <a:avLst>
              <a:gd name="adj1" fmla="val -40222"/>
              <a:gd name="adj2" fmla="val 66595"/>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“I think it will happen again….since this incident, I'm not confident in them.” </a:t>
            </a:r>
            <a:r>
              <a:rPr lang="en-GB" sz="1200" i="1">
                <a:latin typeface="Century Gothic" panose="020B0502020202020204" pitchFamily="34" charset="0"/>
                <a:ea typeface="Calibri" panose="020F0502020204030204" pitchFamily="34" charset="0"/>
                <a:cs typeface="Times New Roman" panose="02020603050405020304" pitchFamily="18" charset="0"/>
              </a:rPr>
              <a:t>D</a:t>
            </a:r>
            <a:r>
              <a:rPr lang="en-GB" sz="1200" i="1">
                <a:effectLst/>
                <a:latin typeface="Century Gothic" panose="020B0502020202020204" pitchFamily="34" charset="0"/>
                <a:ea typeface="Calibri" panose="020F0502020204030204" pitchFamily="34" charset="0"/>
                <a:cs typeface="Times New Roman" panose="02020603050405020304" pitchFamily="18" charset="0"/>
              </a:rPr>
              <a:t>ependents aged 0-7, 7 day interruption </a:t>
            </a:r>
          </a:p>
        </p:txBody>
      </p:sp>
      <p:sp>
        <p:nvSpPr>
          <p:cNvPr id="4" name="Speech Bubble: Rectangle 3">
            <a:extLst>
              <a:ext uri="{FF2B5EF4-FFF2-40B4-BE49-F238E27FC236}">
                <a16:creationId xmlns:a16="http://schemas.microsoft.com/office/drawing/2014/main" id="{5B2CB543-D378-BE32-E84F-38B2E400BA33}"/>
              </a:ext>
            </a:extLst>
          </p:cNvPr>
          <p:cNvSpPr/>
          <p:nvPr/>
        </p:nvSpPr>
        <p:spPr>
          <a:xfrm>
            <a:off x="9094750" y="4443958"/>
            <a:ext cx="2578277" cy="778888"/>
          </a:xfrm>
          <a:prstGeom prst="wedgeRectCallout">
            <a:avLst>
              <a:gd name="adj1" fmla="val -38566"/>
              <a:gd name="adj2" fmla="val 61135"/>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“The senior people at South East Water don’t want to talk to us.” </a:t>
            </a:r>
            <a:r>
              <a:rPr lang="en-GB" sz="1200" i="1">
                <a:effectLst/>
                <a:latin typeface="Century Gothic" panose="020B0502020202020204" pitchFamily="34" charset="0"/>
                <a:ea typeface="Calibri" panose="020F0502020204030204" pitchFamily="34" charset="0"/>
                <a:cs typeface="Times New Roman" panose="02020603050405020304" pitchFamily="18" charset="0"/>
              </a:rPr>
              <a:t>Complainant, 5-day interruption</a:t>
            </a:r>
          </a:p>
        </p:txBody>
      </p:sp>
      <p:sp>
        <p:nvSpPr>
          <p:cNvPr id="5" name="TextBox 4">
            <a:extLst>
              <a:ext uri="{FF2B5EF4-FFF2-40B4-BE49-F238E27FC236}">
                <a16:creationId xmlns:a16="http://schemas.microsoft.com/office/drawing/2014/main" id="{04F7F72D-27F8-F0B4-DA54-E8DD7962710D}"/>
              </a:ext>
            </a:extLst>
          </p:cNvPr>
          <p:cNvSpPr txBox="1"/>
          <p:nvPr/>
        </p:nvSpPr>
        <p:spPr>
          <a:xfrm>
            <a:off x="8359617" y="785982"/>
            <a:ext cx="3555936" cy="3256119"/>
          </a:xfrm>
          <a:prstGeom prst="rect">
            <a:avLst/>
          </a:prstGeom>
          <a:solidFill>
            <a:schemeClr val="accent1">
              <a:lumMod val="40000"/>
              <a:lumOff val="60000"/>
            </a:schemeClr>
          </a:solidFill>
          <a:ln>
            <a:noFill/>
          </a:ln>
        </p:spPr>
        <p:txBody>
          <a:bodyPr wrap="square" rtlCol="0" anchor="ctr">
            <a:noAutofit/>
          </a:bodyPr>
          <a:lstStyle/>
          <a:p>
            <a:pPr>
              <a:spcAft>
                <a:spcPts val="600"/>
              </a:spcAft>
            </a:pPr>
            <a:r>
              <a:rPr lang="en-GB" sz="1400" b="1"/>
              <a:t>Case study: </a:t>
            </a:r>
            <a:r>
              <a:rPr lang="en-GB" sz="1400" b="1" err="1"/>
              <a:t>Wadhurst</a:t>
            </a:r>
            <a:r>
              <a:rPr lang="en-GB" sz="1400" b="1"/>
              <a:t> – a community worried by the possibility of future interruptions: </a:t>
            </a:r>
          </a:p>
          <a:p>
            <a:pPr marL="285750" indent="-285750">
              <a:spcAft>
                <a:spcPts val="600"/>
              </a:spcAft>
              <a:buFont typeface="Arial" panose="020B0604020202020204" pitchFamily="34" charset="0"/>
              <a:buChar char="•"/>
            </a:pPr>
            <a:r>
              <a:rPr lang="en-GB" sz="1400">
                <a:ea typeface="Calibri" panose="020F0502020204030204" pitchFamily="34" charset="0"/>
                <a:cs typeface="Times New Roman" panose="02020603050405020304" pitchFamily="18" charset="0"/>
              </a:rPr>
              <a:t>Some participants in </a:t>
            </a:r>
            <a:r>
              <a:rPr lang="en-GB" sz="1400" err="1">
                <a:ea typeface="Calibri" panose="020F0502020204030204" pitchFamily="34" charset="0"/>
                <a:cs typeface="Times New Roman" panose="02020603050405020304" pitchFamily="18" charset="0"/>
              </a:rPr>
              <a:t>Wadhurst</a:t>
            </a:r>
            <a:r>
              <a:rPr lang="en-GB" sz="1400">
                <a:ea typeface="Calibri" panose="020F0502020204030204" pitchFamily="34" charset="0"/>
                <a:cs typeface="Times New Roman" panose="02020603050405020304" pitchFamily="18" charset="0"/>
              </a:rPr>
              <a:t> mentioned a public meeting in July where they were told there was no guarantee that a similar interruption wouldn’t happen again</a:t>
            </a:r>
          </a:p>
          <a:p>
            <a:pPr marL="285750" indent="-285750">
              <a:spcAft>
                <a:spcPts val="600"/>
              </a:spcAft>
              <a:buFont typeface="Arial" panose="020B0604020202020204" pitchFamily="34" charset="0"/>
              <a:buChar char="•"/>
            </a:pPr>
            <a:r>
              <a:rPr lang="en-GB" sz="1400">
                <a:ea typeface="Calibri" panose="020F0502020204030204" pitchFamily="34" charset="0"/>
                <a:cs typeface="Times New Roman" panose="02020603050405020304" pitchFamily="18" charset="0"/>
              </a:rPr>
              <a:t>While pleased at the presence of the company CEO, they were incensed that ‘nothing was being done’ to prevent interruptions recurring</a:t>
            </a:r>
          </a:p>
        </p:txBody>
      </p:sp>
      <p:sp>
        <p:nvSpPr>
          <p:cNvPr id="3" name="Slide Number Placeholder 3">
            <a:extLst>
              <a:ext uri="{FF2B5EF4-FFF2-40B4-BE49-F238E27FC236}">
                <a16:creationId xmlns:a16="http://schemas.microsoft.com/office/drawing/2014/main" id="{F0F93F7C-E56A-A63F-A403-3005F74626AB}"/>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13</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0932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84EE43-A6AF-D9B6-2D1B-3D5E26F79148}"/>
              </a:ext>
            </a:extLst>
          </p:cNvPr>
          <p:cNvSpPr>
            <a:spLocks noGrp="1"/>
          </p:cNvSpPr>
          <p:nvPr>
            <p:ph type="body" sz="quarter" idx="12"/>
          </p:nvPr>
        </p:nvSpPr>
        <p:spPr>
          <a:xfrm>
            <a:off x="0" y="0"/>
            <a:ext cx="12192000" cy="720000"/>
          </a:xfrm>
          <a:solidFill>
            <a:schemeClr val="accent5">
              <a:lumMod val="75000"/>
            </a:schemeClr>
          </a:solidFill>
        </p:spPr>
        <p:txBody>
          <a:bodyPr/>
          <a:lstStyle/>
          <a:p>
            <a:r>
              <a:rPr lang="en-GB" sz="1800"/>
              <a:t>Dissatisfaction with how the incident was managed led to feelings of frustration, anger and lack                  of trust</a:t>
            </a:r>
          </a:p>
        </p:txBody>
      </p:sp>
      <p:sp>
        <p:nvSpPr>
          <p:cNvPr id="4" name="Content Placeholder 3">
            <a:extLst>
              <a:ext uri="{FF2B5EF4-FFF2-40B4-BE49-F238E27FC236}">
                <a16:creationId xmlns:a16="http://schemas.microsoft.com/office/drawing/2014/main" id="{D36EBEDF-0671-8EA7-6FA0-4112DFCFA993}"/>
              </a:ext>
            </a:extLst>
          </p:cNvPr>
          <p:cNvSpPr>
            <a:spLocks noGrp="1"/>
          </p:cNvSpPr>
          <p:nvPr>
            <p:ph sz="quarter" idx="4294967295"/>
          </p:nvPr>
        </p:nvSpPr>
        <p:spPr>
          <a:xfrm>
            <a:off x="360000" y="936000"/>
            <a:ext cx="3600000" cy="1352550"/>
          </a:xfrm>
          <a:solidFill>
            <a:schemeClr val="accent1"/>
          </a:solidFill>
        </p:spPr>
        <p:txBody>
          <a:bodyPr anchor="ctr">
            <a:noAutofit/>
          </a:bodyPr>
          <a:lstStyle/>
          <a:p>
            <a:pPr marL="0" indent="0" algn="ctr">
              <a:buNone/>
            </a:pPr>
            <a:r>
              <a:rPr lang="en-GB" sz="1400"/>
              <a:t>When asked to </a:t>
            </a:r>
            <a:r>
              <a:rPr lang="en-GB" sz="1400" b="1"/>
              <a:t>rank how well South East Water handled the interruption </a:t>
            </a:r>
            <a:r>
              <a:rPr lang="en-GB" sz="1400"/>
              <a:t>on a scale from 0 to 10, almost all participants gave a score of </a:t>
            </a:r>
            <a:r>
              <a:rPr lang="en-GB" sz="1400" b="1"/>
              <a:t>4 or less. </a:t>
            </a:r>
          </a:p>
        </p:txBody>
      </p:sp>
      <p:sp>
        <p:nvSpPr>
          <p:cNvPr id="6" name="Speech Bubble: Rectangle 5">
            <a:extLst>
              <a:ext uri="{FF2B5EF4-FFF2-40B4-BE49-F238E27FC236}">
                <a16:creationId xmlns:a16="http://schemas.microsoft.com/office/drawing/2014/main" id="{F6151154-5B6A-3990-8D83-98F497D63F48}"/>
              </a:ext>
            </a:extLst>
          </p:cNvPr>
          <p:cNvSpPr/>
          <p:nvPr/>
        </p:nvSpPr>
        <p:spPr>
          <a:xfrm>
            <a:off x="588600" y="3744329"/>
            <a:ext cx="2736491" cy="1222815"/>
          </a:xfrm>
          <a:prstGeom prst="wedgeRectCallout">
            <a:avLst>
              <a:gd name="adj1" fmla="val 33267"/>
              <a:gd name="adj2" fmla="val 66386"/>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a:t>
            </a:r>
            <a:r>
              <a:rPr lang="en-GB" sz="1200"/>
              <a:t>I'm going to have to give them a 0, because they did nothing.</a:t>
            </a:r>
            <a:r>
              <a:rPr lang="en-GB" sz="1200">
                <a:latin typeface="Century Gothic" panose="020B0502020202020204" pitchFamily="34" charset="0"/>
                <a:ea typeface="Calibri" panose="020F0502020204030204" pitchFamily="34" charset="0"/>
                <a:cs typeface="Times New Roman" panose="02020603050405020304" pitchFamily="18" charset="0"/>
              </a:rPr>
              <a:t>”</a:t>
            </a:r>
            <a:r>
              <a:rPr lang="en-GB" sz="1200">
                <a:effectLst/>
                <a:latin typeface="Century Gothic" panose="020B0502020202020204" pitchFamily="34" charset="0"/>
                <a:ea typeface="Calibri" panose="020F0502020204030204" pitchFamily="34" charset="0"/>
                <a:cs typeface="Times New Roman" panose="02020603050405020304" pitchFamily="18" charset="0"/>
              </a:rPr>
              <a:t> </a:t>
            </a:r>
            <a:r>
              <a:rPr lang="en-GB" sz="1200" i="1">
                <a:latin typeface="Century Gothic" panose="020B0502020202020204" pitchFamily="34" charset="0"/>
                <a:ea typeface="Calibri" panose="020F0502020204030204" pitchFamily="34" charset="0"/>
                <a:cs typeface="Times New Roman" panose="02020603050405020304" pitchFamily="18" charset="0"/>
              </a:rPr>
              <a:t>C</a:t>
            </a:r>
            <a:r>
              <a:rPr lang="en-GB" sz="1200" i="1">
                <a:effectLst/>
                <a:latin typeface="Century Gothic" panose="020B0502020202020204" pitchFamily="34" charset="0"/>
                <a:ea typeface="Calibri" panose="020F0502020204030204" pitchFamily="34" charset="0"/>
                <a:cs typeface="Times New Roman" panose="02020603050405020304" pitchFamily="18" charset="0"/>
              </a:rPr>
              <a:t>omplainant, 5-day interruption </a:t>
            </a:r>
          </a:p>
        </p:txBody>
      </p:sp>
      <p:sp>
        <p:nvSpPr>
          <p:cNvPr id="10" name="Content Placeholder 3">
            <a:extLst>
              <a:ext uri="{FF2B5EF4-FFF2-40B4-BE49-F238E27FC236}">
                <a16:creationId xmlns:a16="http://schemas.microsoft.com/office/drawing/2014/main" id="{3EA318D3-77DD-027B-E0D6-10D25579B6DF}"/>
              </a:ext>
            </a:extLst>
          </p:cNvPr>
          <p:cNvSpPr txBox="1">
            <a:spLocks/>
          </p:cNvSpPr>
          <p:nvPr/>
        </p:nvSpPr>
        <p:spPr>
          <a:xfrm>
            <a:off x="4284000" y="936000"/>
            <a:ext cx="3600000" cy="1374945"/>
          </a:xfrm>
          <a:prstGeom prst="rect">
            <a:avLst/>
          </a:prstGeom>
          <a:solidFill>
            <a:schemeClr val="accent1"/>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None/>
            </a:pPr>
            <a:r>
              <a:rPr lang="en-GB" sz="1400" dirty="0"/>
              <a:t>When asked to </a:t>
            </a:r>
            <a:r>
              <a:rPr lang="en-GB" sz="1400" b="1" dirty="0"/>
              <a:t>name one thing that South East Water did well during the incident, </a:t>
            </a:r>
            <a:r>
              <a:rPr lang="en-GB" sz="1400" dirty="0"/>
              <a:t>some participants struggled when thinking of an answer and others reported ‘nothing’.</a:t>
            </a:r>
          </a:p>
        </p:txBody>
      </p:sp>
      <p:sp>
        <p:nvSpPr>
          <p:cNvPr id="11" name="Content Placeholder 3">
            <a:extLst>
              <a:ext uri="{FF2B5EF4-FFF2-40B4-BE49-F238E27FC236}">
                <a16:creationId xmlns:a16="http://schemas.microsoft.com/office/drawing/2014/main" id="{967CBD2A-D330-EF60-AF11-4CDE8A395F4B}"/>
              </a:ext>
            </a:extLst>
          </p:cNvPr>
          <p:cNvSpPr txBox="1">
            <a:spLocks/>
          </p:cNvSpPr>
          <p:nvPr/>
        </p:nvSpPr>
        <p:spPr>
          <a:xfrm>
            <a:off x="8208000" y="936000"/>
            <a:ext cx="3600000" cy="1374945"/>
          </a:xfrm>
          <a:prstGeom prst="rect">
            <a:avLst/>
          </a:prstGeom>
          <a:solidFill>
            <a:schemeClr val="accent1"/>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spcAft>
                <a:spcPts val="600"/>
              </a:spcAft>
              <a:buNone/>
            </a:pPr>
            <a:r>
              <a:rPr lang="en-GB" sz="1400">
                <a:latin typeface="+mj-lt"/>
                <a:ea typeface="Calibri" panose="020F0502020204030204" pitchFamily="34" charset="0"/>
                <a:cs typeface="Times New Roman" panose="02020603050405020304" pitchFamily="18" charset="0"/>
              </a:rPr>
              <a:t>Almost all participants expressed a </a:t>
            </a:r>
            <a:r>
              <a:rPr lang="en-GB" sz="1400" b="1">
                <a:latin typeface="+mj-lt"/>
                <a:ea typeface="Calibri" panose="020F0502020204030204" pitchFamily="34" charset="0"/>
                <a:cs typeface="Times New Roman" panose="02020603050405020304" pitchFamily="18" charset="0"/>
              </a:rPr>
              <a:t>complete lack of confidence</a:t>
            </a:r>
            <a:r>
              <a:rPr lang="en-GB" sz="1400">
                <a:latin typeface="+mj-lt"/>
                <a:ea typeface="Calibri" panose="020F0502020204030204" pitchFamily="34" charset="0"/>
                <a:cs typeface="Times New Roman" panose="02020603050405020304" pitchFamily="18" charset="0"/>
              </a:rPr>
              <a:t> in South East Water when asked how effectively they think South East Water will handle future incidents. </a:t>
            </a:r>
            <a:endParaRPr lang="en-GB" sz="1600"/>
          </a:p>
        </p:txBody>
      </p:sp>
      <p:sp>
        <p:nvSpPr>
          <p:cNvPr id="12" name="TextBox 11">
            <a:extLst>
              <a:ext uri="{FF2B5EF4-FFF2-40B4-BE49-F238E27FC236}">
                <a16:creationId xmlns:a16="http://schemas.microsoft.com/office/drawing/2014/main" id="{4A41409B-598C-139F-4F91-9E90F69B54D2}"/>
              </a:ext>
            </a:extLst>
          </p:cNvPr>
          <p:cNvSpPr txBox="1"/>
          <p:nvPr/>
        </p:nvSpPr>
        <p:spPr>
          <a:xfrm>
            <a:off x="354367" y="2547550"/>
            <a:ext cx="3600000" cy="1077218"/>
          </a:xfrm>
          <a:prstGeom prst="rect">
            <a:avLst/>
          </a:prstGeom>
          <a:noFill/>
        </p:spPr>
        <p:txBody>
          <a:bodyPr wrap="square" lIns="0" tIns="0" rIns="0" bIns="0">
            <a:spAutoFit/>
          </a:bodyPr>
          <a:lstStyle/>
          <a:p>
            <a:pPr>
              <a:spcAft>
                <a:spcPts val="600"/>
              </a:spcAft>
            </a:pPr>
            <a:r>
              <a:rPr lang="en-GB" sz="1400"/>
              <a:t>Participant scores consistently showed that people did not believe South East Water had handled the interruption well. In general, the </a:t>
            </a:r>
            <a:r>
              <a:rPr lang="en-GB" sz="1400" b="1"/>
              <a:t>longer the interruption, the lower the score.</a:t>
            </a:r>
          </a:p>
        </p:txBody>
      </p:sp>
      <p:sp>
        <p:nvSpPr>
          <p:cNvPr id="15" name="TextBox 14">
            <a:extLst>
              <a:ext uri="{FF2B5EF4-FFF2-40B4-BE49-F238E27FC236}">
                <a16:creationId xmlns:a16="http://schemas.microsoft.com/office/drawing/2014/main" id="{B8242C5D-CEC5-AFEE-F34A-3A5A7178C80B}"/>
              </a:ext>
            </a:extLst>
          </p:cNvPr>
          <p:cNvSpPr txBox="1"/>
          <p:nvPr/>
        </p:nvSpPr>
        <p:spPr>
          <a:xfrm>
            <a:off x="4284000" y="2547550"/>
            <a:ext cx="3600000" cy="3354765"/>
          </a:xfrm>
          <a:prstGeom prst="rect">
            <a:avLst/>
          </a:prstGeom>
          <a:noFill/>
        </p:spPr>
        <p:txBody>
          <a:bodyPr wrap="square" lIns="0" tIns="0" rIns="0" bIns="0">
            <a:noAutofit/>
          </a:bodyPr>
          <a:lstStyle/>
          <a:p>
            <a:pPr>
              <a:spcAft>
                <a:spcPts val="600"/>
              </a:spcAft>
            </a:pPr>
            <a:r>
              <a:rPr lang="en-GB" sz="1400"/>
              <a:t>A few had </a:t>
            </a:r>
            <a:r>
              <a:rPr lang="en-GB" sz="1400" b="1"/>
              <a:t>weak positive feelings towards:</a:t>
            </a:r>
          </a:p>
          <a:p>
            <a:pPr marL="285750" indent="-285750">
              <a:spcAft>
                <a:spcPts val="600"/>
              </a:spcAft>
              <a:buFont typeface="Arial" panose="020B0604020202020204" pitchFamily="34" charset="0"/>
              <a:buChar char="•"/>
            </a:pPr>
            <a:r>
              <a:rPr lang="en-GB" sz="1400"/>
              <a:t>The fact that the interruption ended  (especially for those experiencing short interruptions)</a:t>
            </a:r>
          </a:p>
          <a:p>
            <a:pPr marL="285750" indent="-285750">
              <a:spcAft>
                <a:spcPts val="600"/>
              </a:spcAft>
              <a:buFont typeface="Arial" panose="020B0604020202020204" pitchFamily="34" charset="0"/>
              <a:buChar char="•"/>
            </a:pPr>
            <a:r>
              <a:rPr lang="en-GB" sz="1400"/>
              <a:t>Direct interactions with frontline members of South East Water’s staff. In a small number of cases, those who had such interactions reported their customer service staff provided positive experiences amidst a difficult situation (although many also reported logistical problems with the provision of water stations) </a:t>
            </a:r>
          </a:p>
          <a:p>
            <a:pPr marL="285750" indent="-285750">
              <a:spcAft>
                <a:spcPts val="600"/>
              </a:spcAft>
              <a:buFont typeface="Arial" panose="020B0604020202020204" pitchFamily="34" charset="0"/>
              <a:buChar char="•"/>
            </a:pPr>
            <a:r>
              <a:rPr lang="en-GB" sz="1400"/>
              <a:t>Compensation (for those that received it)</a:t>
            </a:r>
          </a:p>
        </p:txBody>
      </p:sp>
      <p:sp>
        <p:nvSpPr>
          <p:cNvPr id="16" name="TextBox 15">
            <a:extLst>
              <a:ext uri="{FF2B5EF4-FFF2-40B4-BE49-F238E27FC236}">
                <a16:creationId xmlns:a16="http://schemas.microsoft.com/office/drawing/2014/main" id="{715B7758-F6D5-1E4D-A580-666D23ABA1F4}"/>
              </a:ext>
            </a:extLst>
          </p:cNvPr>
          <p:cNvSpPr txBox="1"/>
          <p:nvPr/>
        </p:nvSpPr>
        <p:spPr>
          <a:xfrm>
            <a:off x="8208001" y="2547550"/>
            <a:ext cx="3600000" cy="3616375"/>
          </a:xfrm>
          <a:prstGeom prst="rect">
            <a:avLst/>
          </a:prstGeom>
          <a:noFill/>
        </p:spPr>
        <p:txBody>
          <a:bodyPr wrap="square" lIns="0" tIns="0" rIns="0" bIns="0">
            <a:spAutoFit/>
          </a:bodyPr>
          <a:lstStyle/>
          <a:p>
            <a:pPr marL="285750" indent="-285750">
              <a:spcAft>
                <a:spcPts val="600"/>
              </a:spcAft>
              <a:buFont typeface="Arial" panose="020B0604020202020204" pitchFamily="34" charset="0"/>
              <a:buChar char="•"/>
            </a:pPr>
            <a:r>
              <a:rPr lang="en-GB" sz="1400"/>
              <a:t>Most were </a:t>
            </a:r>
            <a:r>
              <a:rPr lang="en-US" sz="1400"/>
              <a:t>frustrated</a:t>
            </a:r>
            <a:r>
              <a:rPr lang="en-GB" sz="1400"/>
              <a:t> with the communication and support provided – this has not improved between incidents (for those who experienced multiple)</a:t>
            </a:r>
          </a:p>
          <a:p>
            <a:pPr marL="285750" indent="-285750">
              <a:spcAft>
                <a:spcPts val="600"/>
              </a:spcAft>
              <a:buFont typeface="Arial" panose="020B0604020202020204" pitchFamily="34" charset="0"/>
              <a:buChar char="•"/>
            </a:pPr>
            <a:r>
              <a:rPr lang="en-GB" sz="1400"/>
              <a:t>A few were slightly optimistic about this research project – they want to make sure that South East Water learns from its mistakes</a:t>
            </a:r>
          </a:p>
          <a:p>
            <a:pPr marL="285750" indent="-285750">
              <a:spcAft>
                <a:spcPts val="600"/>
              </a:spcAft>
              <a:buFont typeface="Arial" panose="020B0604020202020204" pitchFamily="34" charset="0"/>
              <a:buChar char="•"/>
            </a:pPr>
            <a:r>
              <a:rPr lang="en-GB" sz="1400"/>
              <a:t>Disappointed participants said that drastic change is needed to make South East Water fit for purpose, e.g. replacing the management team, stronger regulation</a:t>
            </a:r>
          </a:p>
          <a:p>
            <a:pPr>
              <a:spcAft>
                <a:spcPts val="600"/>
              </a:spcAft>
            </a:pPr>
            <a:endParaRPr lang="en-GB"/>
          </a:p>
        </p:txBody>
      </p:sp>
      <p:sp>
        <p:nvSpPr>
          <p:cNvPr id="3" name="Slide Number Placeholder 3">
            <a:extLst>
              <a:ext uri="{FF2B5EF4-FFF2-40B4-BE49-F238E27FC236}">
                <a16:creationId xmlns:a16="http://schemas.microsoft.com/office/drawing/2014/main" id="{36F06C64-18E2-B135-48B3-99FB8F422FC9}"/>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14</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7392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C1E77-2372-B108-E519-BF2858E79867}"/>
              </a:ext>
            </a:extLst>
          </p:cNvPr>
          <p:cNvSpPr>
            <a:spLocks noGrp="1"/>
          </p:cNvSpPr>
          <p:nvPr>
            <p:ph type="body" sz="quarter" idx="12"/>
          </p:nvPr>
        </p:nvSpPr>
        <p:spPr>
          <a:solidFill>
            <a:schemeClr val="accent5">
              <a:lumMod val="75000"/>
            </a:schemeClr>
          </a:solidFill>
        </p:spPr>
        <p:txBody>
          <a:bodyPr/>
          <a:lstStyle/>
          <a:p>
            <a:r>
              <a:rPr lang="en-GB" sz="1800"/>
              <a:t>Case study: extended interruption and personal circumstance limiting ability to cope</a:t>
            </a:r>
          </a:p>
        </p:txBody>
      </p:sp>
      <p:sp>
        <p:nvSpPr>
          <p:cNvPr id="5" name="Rectangle 4">
            <a:extLst>
              <a:ext uri="{FF2B5EF4-FFF2-40B4-BE49-F238E27FC236}">
                <a16:creationId xmlns:a16="http://schemas.microsoft.com/office/drawing/2014/main" id="{13E2BC4D-B6AC-8953-7FBB-2DCF2F1A2EE4}"/>
              </a:ext>
            </a:extLst>
          </p:cNvPr>
          <p:cNvSpPr/>
          <p:nvPr/>
        </p:nvSpPr>
        <p:spPr>
          <a:xfrm>
            <a:off x="0" y="612000"/>
            <a:ext cx="6858333"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chemeClr val="tx1"/>
                </a:solidFill>
                <a:effectLst/>
                <a:uLnTx/>
                <a:uFillTx/>
                <a:latin typeface="+mj-lt"/>
                <a:ea typeface="+mn-ea"/>
                <a:cs typeface="+mn-cs"/>
              </a:rPr>
              <a:t>Linda</a:t>
            </a:r>
            <a:r>
              <a:rPr lang="en-US" sz="1300" b="1" dirty="0">
                <a:solidFill>
                  <a:schemeClr val="tx1"/>
                </a:solidFill>
                <a:latin typeface="+mj-lt"/>
              </a:rPr>
              <a:t>*</a:t>
            </a:r>
            <a:r>
              <a:rPr lang="en-GB" sz="1300" b="1" dirty="0">
                <a:solidFill>
                  <a:schemeClr val="tx1"/>
                </a:solidFill>
                <a:latin typeface="+mj-lt"/>
              </a:rPr>
              <a:t> </a:t>
            </a:r>
            <a:r>
              <a:rPr kumimoji="0" lang="en-GB" sz="1300" b="1" i="0" u="none" strike="noStrike" kern="1200" cap="none" spc="0" normalizeH="0" baseline="0" noProof="0" dirty="0">
                <a:ln>
                  <a:noFill/>
                </a:ln>
                <a:solidFill>
                  <a:schemeClr val="tx1"/>
                </a:solidFill>
                <a:effectLst/>
                <a:uLnTx/>
                <a:uFillTx/>
                <a:latin typeface="+mj-lt"/>
                <a:ea typeface="+mn-ea"/>
                <a:cs typeface="+mn-cs"/>
              </a:rPr>
              <a:t>is 63, retired, and lives </a:t>
            </a:r>
            <a:r>
              <a:rPr lang="en-GB" sz="1300" b="1" dirty="0">
                <a:solidFill>
                  <a:schemeClr val="tx1"/>
                </a:solidFill>
                <a:latin typeface="+mj-lt"/>
              </a:rPr>
              <a:t>in a village with her husband</a:t>
            </a:r>
            <a:r>
              <a:rPr kumimoji="0" lang="en-GB" sz="1300" b="1" i="0" u="none" strike="noStrike" kern="1200" cap="none" spc="0" normalizeH="0" baseline="0" noProof="0" dirty="0">
                <a:ln>
                  <a:noFill/>
                </a:ln>
                <a:solidFill>
                  <a:schemeClr val="tx1"/>
                </a:solidFill>
                <a:effectLst/>
                <a:uLnTx/>
                <a:uFillTx/>
                <a:latin typeface="+mj-lt"/>
                <a:ea typeface="+mn-ea"/>
                <a:cs typeface="+mn-cs"/>
              </a:rPr>
              <a:t>. She was without water su</a:t>
            </a:r>
            <a:r>
              <a:rPr lang="en-GB" sz="1300" b="1" dirty="0">
                <a:solidFill>
                  <a:schemeClr val="tx1"/>
                </a:solidFill>
                <a:latin typeface="+mj-lt"/>
              </a:rPr>
              <a:t>ppl</a:t>
            </a:r>
            <a:r>
              <a:rPr kumimoji="0" lang="en-GB" sz="1300" b="1" i="0" u="none" strike="noStrike" kern="1200" cap="none" spc="0" normalizeH="0" baseline="0" noProof="0" dirty="0">
                <a:ln>
                  <a:noFill/>
                </a:ln>
                <a:solidFill>
                  <a:schemeClr val="tx1"/>
                </a:solidFill>
                <a:effectLst/>
                <a:uLnTx/>
                <a:uFillTx/>
                <a:latin typeface="+mj-lt"/>
                <a:ea typeface="+mn-ea"/>
                <a:cs typeface="+mn-cs"/>
              </a:rPr>
              <a:t>y for a week, but left to travel to </a:t>
            </a:r>
            <a:r>
              <a:rPr lang="en-GB" sz="1300" b="1" dirty="0">
                <a:solidFill>
                  <a:schemeClr val="tx1"/>
                </a:solidFill>
                <a:latin typeface="+mj-lt"/>
              </a:rPr>
              <a:t>a </a:t>
            </a:r>
            <a:r>
              <a:rPr kumimoji="0" lang="en-GB" sz="1300" b="1" i="0" u="none" strike="noStrike" kern="1200" cap="none" spc="0" normalizeH="0" baseline="0" noProof="0" dirty="0">
                <a:ln>
                  <a:noFill/>
                </a:ln>
                <a:solidFill>
                  <a:schemeClr val="tx1"/>
                </a:solidFill>
                <a:effectLst/>
                <a:uLnTx/>
                <a:uFillTx/>
                <a:latin typeface="+mj-lt"/>
                <a:ea typeface="+mn-ea"/>
                <a:cs typeface="+mn-cs"/>
              </a:rPr>
              <a:t>second home after four days, as she felt unable to cope.</a:t>
            </a:r>
          </a:p>
        </p:txBody>
      </p:sp>
      <p:sp>
        <p:nvSpPr>
          <p:cNvPr id="6" name="Rectangle 5">
            <a:extLst>
              <a:ext uri="{FF2B5EF4-FFF2-40B4-BE49-F238E27FC236}">
                <a16:creationId xmlns:a16="http://schemas.microsoft.com/office/drawing/2014/main" id="{50957FA0-014E-360E-A712-2EAE48E0DA0A}"/>
              </a:ext>
            </a:extLst>
          </p:cNvPr>
          <p:cNvSpPr/>
          <p:nvPr/>
        </p:nvSpPr>
        <p:spPr>
          <a:xfrm>
            <a:off x="7026495" y="612000"/>
            <a:ext cx="4830542" cy="720000"/>
          </a:xfrm>
          <a:prstGeom prst="rect">
            <a:avLst/>
          </a:prstGeom>
          <a:no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SEVERITY:</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VERY HIGH</a:t>
            </a:r>
          </a:p>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 </a:t>
            </a:r>
            <a:r>
              <a:rPr kumimoji="0" lang="en-GB" sz="1200" b="0" i="0" u="none" strike="noStrike" kern="1200" cap="none" spc="0" normalizeH="0" baseline="0" noProof="0" dirty="0">
                <a:ln>
                  <a:noFill/>
                </a:ln>
                <a:solidFill>
                  <a:schemeClr val="tx1"/>
                </a:solidFill>
                <a:effectLst/>
                <a:uLnTx/>
                <a:uFillTx/>
                <a:latin typeface="+mj-lt"/>
                <a:ea typeface="Arial" charset="0"/>
                <a:cs typeface="Arial" charset="0"/>
              </a:rPr>
              <a:t>The respondent </a:t>
            </a:r>
            <a:r>
              <a:rPr kumimoji="0" lang="en-GB" sz="1200" b="0" i="0" u="none" strike="noStrike" kern="1200" cap="none" spc="0" normalizeH="0" baseline="0" noProof="0" dirty="0" err="1">
                <a:ln>
                  <a:noFill/>
                </a:ln>
                <a:solidFill>
                  <a:schemeClr val="tx1"/>
                </a:solidFill>
                <a:effectLst/>
                <a:uLnTx/>
                <a:uFillTx/>
                <a:latin typeface="+mj-lt"/>
                <a:ea typeface="Arial" charset="0"/>
                <a:cs typeface="Arial" charset="0"/>
              </a:rPr>
              <a:t>fel</a:t>
            </a:r>
            <a:r>
              <a:rPr lang="en-GB" sz="1200" dirty="0">
                <a:solidFill>
                  <a:schemeClr val="tx1"/>
                </a:solidFill>
                <a:latin typeface="+mj-lt"/>
                <a:ea typeface="Arial" charset="0"/>
                <a:cs typeface="Arial" charset="0"/>
              </a:rPr>
              <a:t>t completely unable to cope and subsequently left the house</a:t>
            </a:r>
            <a:r>
              <a:rPr kumimoji="0" lang="en-GB" sz="1200" b="0" i="0" u="none" strike="noStrike" kern="1200" cap="none" spc="0" normalizeH="0" baseline="0" noProof="0" dirty="0">
                <a:ln>
                  <a:noFill/>
                </a:ln>
                <a:solidFill>
                  <a:schemeClr val="tx1"/>
                </a:solidFill>
                <a:effectLst/>
                <a:uLnTx/>
                <a:uFillTx/>
                <a:latin typeface="+mj-lt"/>
                <a:ea typeface="Arial" charset="0"/>
                <a:cs typeface="Arial" charset="0"/>
              </a:rPr>
              <a:t>.</a:t>
            </a:r>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
        <p:nvSpPr>
          <p:cNvPr id="8" name="Rectangular Callout 26">
            <a:extLst>
              <a:ext uri="{FF2B5EF4-FFF2-40B4-BE49-F238E27FC236}">
                <a16:creationId xmlns:a16="http://schemas.microsoft.com/office/drawing/2014/main" id="{B77FBB43-2DD7-02C7-2B4B-5B668216A7BC}"/>
              </a:ext>
            </a:extLst>
          </p:cNvPr>
          <p:cNvSpPr/>
          <p:nvPr/>
        </p:nvSpPr>
        <p:spPr>
          <a:xfrm>
            <a:off x="256586" y="4896000"/>
            <a:ext cx="3972514" cy="1157313"/>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1300" b="0" i="1" u="none" strike="noStrike" kern="1200" cap="none" spc="0" normalizeH="0" baseline="0" noProof="0">
                <a:ln>
                  <a:noFill/>
                </a:ln>
                <a:solidFill>
                  <a:schemeClr val="tx1"/>
                </a:solidFill>
                <a:effectLst/>
                <a:uLnTx/>
                <a:uFillTx/>
                <a:latin typeface="+mj-lt"/>
                <a:ea typeface="+mn-ea"/>
                <a:cs typeface="+mn-cs"/>
              </a:rPr>
              <a:t>“</a:t>
            </a:r>
            <a:r>
              <a:rPr kumimoji="0" lang="en-GB" sz="1300" b="0" i="1" u="none" strike="noStrike" kern="1200" cap="none" spc="0" normalizeH="0" baseline="0" noProof="0">
                <a:ln>
                  <a:noFill/>
                </a:ln>
                <a:solidFill>
                  <a:schemeClr val="tx1"/>
                </a:solidFill>
                <a:effectLst/>
                <a:uLnTx/>
                <a:uFillTx/>
                <a:latin typeface="+mj-lt"/>
                <a:ea typeface="+mn-ea"/>
                <a:cs typeface="+mn-cs"/>
              </a:rPr>
              <a:t>A lot of people were just speculating, some… saying, I’ve just seen a massive water leak… I’m guessing it’s that, we had all sorts of people making suppositions about what might be going on, but </a:t>
            </a:r>
            <a:r>
              <a:rPr kumimoji="0" lang="en-GB" sz="1300" b="1" i="1" u="none" strike="noStrike" kern="1200" cap="none" spc="0" normalizeH="0" baseline="0" noProof="0">
                <a:ln>
                  <a:noFill/>
                </a:ln>
                <a:solidFill>
                  <a:schemeClr val="tx1"/>
                </a:solidFill>
                <a:effectLst/>
                <a:uLnTx/>
                <a:uFillTx/>
                <a:latin typeface="+mj-lt"/>
                <a:ea typeface="+mn-ea"/>
                <a:cs typeface="+mn-cs"/>
              </a:rPr>
              <a:t>we couldn’t find out what was actually going on</a:t>
            </a:r>
            <a:r>
              <a:rPr kumimoji="0" lang="en-GB" sz="1300" b="0" i="1" u="none" strike="noStrike" kern="1200" cap="none" spc="0" normalizeH="0" baseline="0" noProof="0">
                <a:ln>
                  <a:noFill/>
                </a:ln>
                <a:solidFill>
                  <a:schemeClr val="tx1"/>
                </a:solidFill>
                <a:effectLst/>
                <a:uLnTx/>
                <a:uFillTx/>
                <a:latin typeface="+mj-lt"/>
                <a:ea typeface="+mn-ea"/>
                <a:cs typeface="+mn-cs"/>
              </a:rPr>
              <a:t>.”</a:t>
            </a:r>
            <a:endParaRPr kumimoji="0" lang="en-US" sz="1300" b="0" i="1" u="none" strike="noStrike" kern="1200" cap="none" spc="0" normalizeH="0" baseline="0" noProof="0">
              <a:ln>
                <a:noFill/>
              </a:ln>
              <a:solidFill>
                <a:schemeClr val="tx1"/>
              </a:solidFill>
              <a:effectLst/>
              <a:uLnTx/>
              <a:uFillTx/>
              <a:latin typeface="+mj-lt"/>
              <a:ea typeface="+mn-ea"/>
              <a:cs typeface="+mn-cs"/>
            </a:endParaRPr>
          </a:p>
        </p:txBody>
      </p:sp>
      <p:sp>
        <p:nvSpPr>
          <p:cNvPr id="9" name="Rectangular Callout 27">
            <a:extLst>
              <a:ext uri="{FF2B5EF4-FFF2-40B4-BE49-F238E27FC236}">
                <a16:creationId xmlns:a16="http://schemas.microsoft.com/office/drawing/2014/main" id="{D8A5FCBD-0881-1EDA-13D0-C155D34701AA}"/>
              </a:ext>
            </a:extLst>
          </p:cNvPr>
          <p:cNvSpPr/>
          <p:nvPr/>
        </p:nvSpPr>
        <p:spPr>
          <a:xfrm>
            <a:off x="8180614" y="4896000"/>
            <a:ext cx="3696573" cy="1157313"/>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1300" b="0" i="1" u="none" strike="noStrike" kern="1200" cap="none" spc="0" normalizeH="0" baseline="0" noProof="0">
                <a:ln>
                  <a:noFill/>
                </a:ln>
                <a:solidFill>
                  <a:schemeClr val="tx1"/>
                </a:solidFill>
                <a:effectLst/>
                <a:uLnTx/>
                <a:uFillTx/>
                <a:latin typeface="+mj-lt"/>
                <a:ea typeface="+mn-ea"/>
                <a:cs typeface="+mn-cs"/>
              </a:rPr>
              <a:t>“</a:t>
            </a:r>
            <a:r>
              <a:rPr kumimoji="0" lang="en-GB" sz="1300" b="0" i="1" u="none" strike="noStrike" kern="1200" cap="none" spc="0" normalizeH="0" baseline="0" noProof="0">
                <a:ln>
                  <a:noFill/>
                </a:ln>
                <a:solidFill>
                  <a:schemeClr val="tx1"/>
                </a:solidFill>
                <a:effectLst/>
                <a:uLnTx/>
                <a:uFillTx/>
                <a:latin typeface="+mj-lt"/>
                <a:ea typeface="+mn-ea"/>
                <a:cs typeface="+mn-cs"/>
              </a:rPr>
              <a:t>The </a:t>
            </a:r>
            <a:r>
              <a:rPr kumimoji="0" lang="en-GB" sz="1300" b="1" i="1" u="none" strike="noStrike" kern="1200" cap="none" spc="0" normalizeH="0" baseline="0" noProof="0">
                <a:ln>
                  <a:noFill/>
                </a:ln>
                <a:solidFill>
                  <a:schemeClr val="tx1"/>
                </a:solidFill>
                <a:effectLst/>
                <a:uLnTx/>
                <a:uFillTx/>
                <a:latin typeface="+mj-lt"/>
                <a:ea typeface="+mn-ea"/>
                <a:cs typeface="+mn-cs"/>
              </a:rPr>
              <a:t>anger and the outrage </a:t>
            </a:r>
            <a:r>
              <a:rPr kumimoji="0" lang="en-GB" sz="1300" b="0" i="1" u="none" strike="noStrike" kern="1200" cap="none" spc="0" normalizeH="0" baseline="0" noProof="0">
                <a:ln>
                  <a:noFill/>
                </a:ln>
                <a:solidFill>
                  <a:schemeClr val="tx1"/>
                </a:solidFill>
                <a:effectLst/>
                <a:uLnTx/>
                <a:uFillTx/>
                <a:latin typeface="+mj-lt"/>
                <a:ea typeface="+mn-ea"/>
                <a:cs typeface="+mn-cs"/>
              </a:rPr>
              <a:t>are beyond belief, quite rightly so</a:t>
            </a:r>
            <a:r>
              <a:rPr kumimoji="0" lang="en-US" sz="1300" b="0" i="1" u="none" strike="noStrike" kern="1200" cap="none" spc="0" normalizeH="0" baseline="0" noProof="0">
                <a:ln>
                  <a:noFill/>
                </a:ln>
                <a:solidFill>
                  <a:schemeClr val="tx1"/>
                </a:solidFill>
                <a:effectLst/>
                <a:uLnTx/>
                <a:uFillTx/>
                <a:latin typeface="+mj-lt"/>
                <a:ea typeface="+mn-ea"/>
                <a:cs typeface="+mn-cs"/>
              </a:rPr>
              <a:t>.”</a:t>
            </a:r>
          </a:p>
        </p:txBody>
      </p:sp>
      <p:sp>
        <p:nvSpPr>
          <p:cNvPr id="10" name="Rectangular Callout 28">
            <a:extLst>
              <a:ext uri="{FF2B5EF4-FFF2-40B4-BE49-F238E27FC236}">
                <a16:creationId xmlns:a16="http://schemas.microsoft.com/office/drawing/2014/main" id="{6D587938-C8DA-B5D0-F74F-5DAF15F2BB59}"/>
              </a:ext>
            </a:extLst>
          </p:cNvPr>
          <p:cNvSpPr/>
          <p:nvPr/>
        </p:nvSpPr>
        <p:spPr>
          <a:xfrm>
            <a:off x="4415106" y="4896000"/>
            <a:ext cx="3579501" cy="1157311"/>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1300" b="0" i="1" u="none" strike="noStrike" kern="1200" cap="none" spc="0" normalizeH="0" baseline="0" noProof="0">
                <a:ln>
                  <a:noFill/>
                </a:ln>
                <a:solidFill>
                  <a:schemeClr val="tx1"/>
                </a:solidFill>
                <a:effectLst/>
                <a:uLnTx/>
                <a:uFillTx/>
                <a:latin typeface="+mj-lt"/>
                <a:ea typeface="+mn-ea"/>
                <a:cs typeface="+mn-cs"/>
              </a:rPr>
              <a:t>“</a:t>
            </a:r>
            <a:r>
              <a:rPr kumimoji="0" lang="en-GB" sz="1300" b="0" i="1" u="none" strike="noStrike" kern="1200" cap="none" spc="0" normalizeH="0" baseline="0" noProof="0">
                <a:ln>
                  <a:noFill/>
                </a:ln>
                <a:solidFill>
                  <a:schemeClr val="tx1"/>
                </a:solidFill>
                <a:effectLst/>
                <a:uLnTx/>
                <a:uFillTx/>
                <a:latin typeface="+mj-lt"/>
                <a:ea typeface="+mn-ea"/>
                <a:cs typeface="+mn-cs"/>
              </a:rPr>
              <a:t>I couldn’t cope, which was why after four days, I think it was, I said I can’t stand this, </a:t>
            </a:r>
            <a:r>
              <a:rPr kumimoji="0" lang="en-GB" sz="1300" b="1" i="1" u="none" strike="noStrike" kern="1200" cap="none" spc="0" normalizeH="0" baseline="0" noProof="0">
                <a:ln>
                  <a:noFill/>
                </a:ln>
                <a:solidFill>
                  <a:schemeClr val="tx1"/>
                </a:solidFill>
                <a:effectLst/>
                <a:uLnTx/>
                <a:uFillTx/>
                <a:latin typeface="+mj-lt"/>
                <a:ea typeface="+mn-ea"/>
                <a:cs typeface="+mn-cs"/>
              </a:rPr>
              <a:t>it’s really making me feel ill, the stress of it all</a:t>
            </a:r>
            <a:r>
              <a:rPr kumimoji="0" lang="en-GB" sz="1300" b="0" i="1" u="none" strike="noStrike" kern="1200" cap="none" spc="0" normalizeH="0" baseline="0" noProof="0">
                <a:ln>
                  <a:noFill/>
                </a:ln>
                <a:solidFill>
                  <a:schemeClr val="tx1"/>
                </a:solidFill>
                <a:effectLst/>
                <a:uLnTx/>
                <a:uFillTx/>
                <a:latin typeface="+mj-lt"/>
                <a:ea typeface="+mn-ea"/>
                <a:cs typeface="+mn-cs"/>
              </a:rPr>
              <a:t>, so we just went.”</a:t>
            </a:r>
            <a:endParaRPr kumimoji="0" lang="en-US" sz="1300" b="0" i="1" u="none" strike="noStrike" kern="1200" cap="none" spc="0" normalizeH="0" baseline="0" noProof="0">
              <a:ln>
                <a:noFill/>
              </a:ln>
              <a:solidFill>
                <a:schemeClr val="tx1"/>
              </a:solidFill>
              <a:effectLst/>
              <a:uLnTx/>
              <a:uFillTx/>
              <a:latin typeface="+mj-lt"/>
              <a:ea typeface="+mn-ea"/>
              <a:cs typeface="+mn-cs"/>
            </a:endParaRPr>
          </a:p>
        </p:txBody>
      </p:sp>
      <p:sp>
        <p:nvSpPr>
          <p:cNvPr id="11" name="TextBox 10">
            <a:extLst>
              <a:ext uri="{FF2B5EF4-FFF2-40B4-BE49-F238E27FC236}">
                <a16:creationId xmlns:a16="http://schemas.microsoft.com/office/drawing/2014/main" id="{492AA3E1-48E4-F6CC-FE8F-4062BED2B9A4}"/>
              </a:ext>
            </a:extLst>
          </p:cNvPr>
          <p:cNvSpPr txBox="1"/>
          <p:nvPr/>
        </p:nvSpPr>
        <p:spPr>
          <a:xfrm rot="19649966">
            <a:off x="-68097" y="1999187"/>
            <a:ext cx="595863"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494949"/>
                </a:solidFill>
                <a:effectLst/>
                <a:uLnTx/>
                <a:uFillTx/>
                <a:latin typeface="+mj-lt"/>
                <a:ea typeface="+mn-ea"/>
                <a:cs typeface="+mn-cs"/>
              </a:rPr>
              <a:t>Time</a:t>
            </a:r>
          </a:p>
        </p:txBody>
      </p:sp>
      <p:cxnSp>
        <p:nvCxnSpPr>
          <p:cNvPr id="12" name="Straight Arrow Connector 11">
            <a:extLst>
              <a:ext uri="{FF2B5EF4-FFF2-40B4-BE49-F238E27FC236}">
                <a16:creationId xmlns:a16="http://schemas.microsoft.com/office/drawing/2014/main" id="{D7E8BF1E-CB85-A35D-3B32-54912CCE852F}"/>
              </a:ext>
            </a:extLst>
          </p:cNvPr>
          <p:cNvCxnSpPr>
            <a:cxnSpLocks/>
          </p:cNvCxnSpPr>
          <p:nvPr/>
        </p:nvCxnSpPr>
        <p:spPr>
          <a:xfrm flipV="1">
            <a:off x="86441" y="2043440"/>
            <a:ext cx="581362" cy="347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216512-1FE8-DBD1-BDC7-85AFFF0BF960}"/>
              </a:ext>
            </a:extLst>
          </p:cNvPr>
          <p:cNvSpPr txBox="1"/>
          <p:nvPr/>
        </p:nvSpPr>
        <p:spPr>
          <a:xfrm>
            <a:off x="0" y="6501236"/>
            <a:ext cx="80663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494949"/>
                </a:solidFill>
                <a:effectLst/>
                <a:uLnTx/>
                <a:uFillTx/>
                <a:latin typeface="+mj-lt"/>
                <a:ea typeface="+mn-ea"/>
                <a:cs typeface="+mn-cs"/>
              </a:rPr>
              <a:t>*Names have been changed. </a:t>
            </a:r>
          </a:p>
        </p:txBody>
      </p:sp>
      <p:sp>
        <p:nvSpPr>
          <p:cNvPr id="3" name="Rectangle 2">
            <a:extLst>
              <a:ext uri="{FF2B5EF4-FFF2-40B4-BE49-F238E27FC236}">
                <a16:creationId xmlns:a16="http://schemas.microsoft.com/office/drawing/2014/main" id="{D7B1844E-AA6D-19E3-E4FF-34736A4C4A4A}"/>
              </a:ext>
            </a:extLst>
          </p:cNvPr>
          <p:cNvSpPr/>
          <p:nvPr/>
        </p:nvSpPr>
        <p:spPr>
          <a:xfrm>
            <a:off x="3429166" y="1799518"/>
            <a:ext cx="3169991" cy="20044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mj-lt"/>
                <a:ea typeface="+mn-ea"/>
                <a:cs typeface="+mn-cs"/>
              </a:rPr>
              <a:t>Texts and emails that Linda received from South East Water lacked information about support available, and the timeline on the daily texts she received was pushed back by 24 hours each day. </a:t>
            </a:r>
            <a:r>
              <a:rPr lang="en-GB" sz="1200">
                <a:solidFill>
                  <a:schemeClr val="tx1"/>
                </a:solidFill>
                <a:latin typeface="+mj-lt"/>
              </a:rPr>
              <a:t>Linda also</a:t>
            </a:r>
            <a:r>
              <a:rPr kumimoji="0" lang="en-GB" sz="1200" b="0" i="0" u="none" strike="noStrike" kern="1200" cap="none" spc="0" normalizeH="0" baseline="0" noProof="0">
                <a:ln>
                  <a:noFill/>
                </a:ln>
                <a:solidFill>
                  <a:schemeClr val="tx1"/>
                </a:solidFill>
                <a:effectLst/>
                <a:uLnTx/>
                <a:uFillTx/>
                <a:latin typeface="+mj-lt"/>
                <a:ea typeface="+mn-ea"/>
                <a:cs typeface="+mn-cs"/>
              </a:rPr>
              <a:t> told us that residents were speculating about the cause of the interruption on social media due to a lack of information. </a:t>
            </a:r>
            <a:endParaRPr kumimoji="0" lang="en-US" sz="1200" b="0" i="0" u="none" strike="noStrike" kern="1200" cap="none" spc="0" normalizeH="0" baseline="0" noProof="0">
              <a:ln>
                <a:noFill/>
              </a:ln>
              <a:solidFill>
                <a:schemeClr val="tx1"/>
              </a:solidFill>
              <a:effectLst/>
              <a:uLnTx/>
              <a:uFillTx/>
              <a:latin typeface="+mj-lt"/>
              <a:ea typeface="+mn-ea"/>
              <a:cs typeface="+mn-cs"/>
            </a:endParaRPr>
          </a:p>
        </p:txBody>
      </p:sp>
      <p:sp>
        <p:nvSpPr>
          <p:cNvPr id="4" name="Rectangle 3">
            <a:extLst>
              <a:ext uri="{FF2B5EF4-FFF2-40B4-BE49-F238E27FC236}">
                <a16:creationId xmlns:a16="http://schemas.microsoft.com/office/drawing/2014/main" id="{17F25642-4389-AE49-42E0-0F12E0683D18}"/>
              </a:ext>
            </a:extLst>
          </p:cNvPr>
          <p:cNvSpPr/>
          <p:nvPr/>
        </p:nvSpPr>
        <p:spPr>
          <a:xfrm>
            <a:off x="0" y="2665558"/>
            <a:ext cx="2694242"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mj-lt"/>
              </a:rPr>
              <a:t>The interruption (Linda’s third since 2020) began a few days after her mother’s funeral – she felt too overwhelmed to look at the website for more information – and so was reliant on direct communication from the company. </a:t>
            </a:r>
            <a:endParaRPr kumimoji="0" lang="en-US" sz="1200" b="0" i="0" u="none" strike="noStrike" kern="1200" cap="none" spc="0" normalizeH="0" baseline="0" noProof="0">
              <a:ln>
                <a:noFill/>
              </a:ln>
              <a:solidFill>
                <a:schemeClr val="tx1"/>
              </a:solidFill>
              <a:effectLst/>
              <a:uLnTx/>
              <a:uFillTx/>
              <a:latin typeface="+mj-lt"/>
              <a:ea typeface="+mn-ea"/>
              <a:cs typeface="+mn-cs"/>
            </a:endParaRPr>
          </a:p>
        </p:txBody>
      </p:sp>
      <p:sp>
        <p:nvSpPr>
          <p:cNvPr id="14" name="Rectangle 13">
            <a:extLst>
              <a:ext uri="{FF2B5EF4-FFF2-40B4-BE49-F238E27FC236}">
                <a16:creationId xmlns:a16="http://schemas.microsoft.com/office/drawing/2014/main" id="{0D1745AC-1263-B655-CE64-AD8133C19078}"/>
              </a:ext>
            </a:extLst>
          </p:cNvPr>
          <p:cNvSpPr/>
          <p:nvPr/>
        </p:nvSpPr>
        <p:spPr>
          <a:xfrm>
            <a:off x="9215189" y="1540501"/>
            <a:ext cx="2908971"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mj-lt"/>
              </a:rPr>
              <a:t>Linda received £250. This was taken off arrears she already had due to incorrect metering, and so didn’t feel like ‘real compensation’. The email communicating this stated that the interruption was “due to hot weather”, a fact she contests. Linda wants to cancel her direct debit, and only pay her bill when she receives water. </a:t>
            </a:r>
            <a:endParaRPr kumimoji="0" lang="en-US" sz="1200" b="0" i="0" u="none" strike="noStrike" kern="1200" cap="none" spc="0" normalizeH="0" baseline="0" noProof="0" dirty="0">
              <a:ln>
                <a:noFill/>
              </a:ln>
              <a:solidFill>
                <a:schemeClr val="tx1"/>
              </a:solidFill>
              <a:effectLst/>
              <a:uLnTx/>
              <a:uFillTx/>
              <a:latin typeface="+mj-lt"/>
              <a:ea typeface="+mn-ea"/>
              <a:cs typeface="+mn-cs"/>
            </a:endParaRPr>
          </a:p>
        </p:txBody>
      </p:sp>
      <p:sp>
        <p:nvSpPr>
          <p:cNvPr id="15" name="Rectangle 14">
            <a:extLst>
              <a:ext uri="{FF2B5EF4-FFF2-40B4-BE49-F238E27FC236}">
                <a16:creationId xmlns:a16="http://schemas.microsoft.com/office/drawing/2014/main" id="{DDCC40B3-C401-072C-8409-6A6CECCF8A5A}"/>
              </a:ext>
            </a:extLst>
          </p:cNvPr>
          <p:cNvSpPr/>
          <p:nvPr/>
        </p:nvSpPr>
        <p:spPr>
          <a:xfrm>
            <a:off x="6643799" y="2829788"/>
            <a:ext cx="2694242"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mj-lt"/>
              </a:rPr>
              <a:t>Linda coped by buying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mj-lt"/>
              </a:rPr>
              <a:t>bottled water (with a water station only set up 2-3 days into the interruption) and going to the toilet in the garden/using dog bags, as she felt it was more hygienic than being unable to flush the toilet. She found the situation increasingly stressful, and so left the property. </a:t>
            </a:r>
            <a:endParaRPr kumimoji="0" lang="en-US" sz="1200" b="0" i="0" u="none" strike="noStrike" kern="1200" cap="none" spc="0" normalizeH="0" baseline="0" noProof="0">
              <a:ln>
                <a:noFill/>
              </a:ln>
              <a:solidFill>
                <a:schemeClr val="tx1"/>
              </a:solidFill>
              <a:effectLst/>
              <a:uLnTx/>
              <a:uFillTx/>
              <a:latin typeface="+mj-lt"/>
              <a:ea typeface="+mn-ea"/>
              <a:cs typeface="+mn-cs"/>
            </a:endParaRPr>
          </a:p>
        </p:txBody>
      </p:sp>
      <p:sp>
        <p:nvSpPr>
          <p:cNvPr id="19" name="Freeform 12">
            <a:extLst>
              <a:ext uri="{FF2B5EF4-FFF2-40B4-BE49-F238E27FC236}">
                <a16:creationId xmlns:a16="http://schemas.microsoft.com/office/drawing/2014/main" id="{1F762173-3C9A-DDAB-5D25-E70F2727D746}"/>
              </a:ext>
            </a:extLst>
          </p:cNvPr>
          <p:cNvSpPr/>
          <p:nvPr/>
        </p:nvSpPr>
        <p:spPr>
          <a:xfrm>
            <a:off x="-41990" y="2006049"/>
            <a:ext cx="12192000" cy="2510617"/>
          </a:xfrm>
          <a:custGeom>
            <a:avLst/>
            <a:gdLst>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0401300 w 12323602"/>
              <a:gd name="connsiteY7" fmla="*/ 1447035 h 2463904"/>
              <a:gd name="connsiteX8" fmla="*/ 12030075 w 12323602"/>
              <a:gd name="connsiteY8" fmla="*/ 204023 h 2463904"/>
              <a:gd name="connsiteX9" fmla="*/ 12030075 w 12323602"/>
              <a:gd name="connsiteY9" fmla="*/ 204023 h 2463904"/>
              <a:gd name="connsiteX10" fmla="*/ 12287250 w 12323602"/>
              <a:gd name="connsiteY10" fmla="*/ 3998 h 2463904"/>
              <a:gd name="connsiteX11" fmla="*/ 12315825 w 12323602"/>
              <a:gd name="connsiteY11"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030075 w 12323602"/>
              <a:gd name="connsiteY8" fmla="*/ 204023 h 2463904"/>
              <a:gd name="connsiteX9" fmla="*/ 12287250 w 12323602"/>
              <a:gd name="connsiteY9" fmla="*/ 3998 h 2463904"/>
              <a:gd name="connsiteX10" fmla="*/ 12315825 w 12323602"/>
              <a:gd name="connsiteY10"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287250 w 12323602"/>
              <a:gd name="connsiteY8" fmla="*/ 3998 h 2463904"/>
              <a:gd name="connsiteX9" fmla="*/ 12315825 w 12323602"/>
              <a:gd name="connsiteY9" fmla="*/ 89723 h 2463904"/>
              <a:gd name="connsiteX0" fmla="*/ 0 w 12315825"/>
              <a:gd name="connsiteY0" fmla="*/ 771525 h 2374181"/>
              <a:gd name="connsiteX1" fmla="*/ 1285875 w 12315825"/>
              <a:gd name="connsiteY1" fmla="*/ 185737 h 2374181"/>
              <a:gd name="connsiteX2" fmla="*/ 2857500 w 12315825"/>
              <a:gd name="connsiteY2" fmla="*/ 1457325 h 2374181"/>
              <a:gd name="connsiteX3" fmla="*/ 4229100 w 12315825"/>
              <a:gd name="connsiteY3" fmla="*/ 2357437 h 2374181"/>
              <a:gd name="connsiteX4" fmla="*/ 6257925 w 12315825"/>
              <a:gd name="connsiteY4" fmla="*/ 671512 h 2374181"/>
              <a:gd name="connsiteX5" fmla="*/ 8272463 w 12315825"/>
              <a:gd name="connsiteY5" fmla="*/ 1485900 h 2374181"/>
              <a:gd name="connsiteX6" fmla="*/ 9429750 w 12315825"/>
              <a:gd name="connsiteY6" fmla="*/ 1771650 h 2374181"/>
              <a:gd name="connsiteX7" fmla="*/ 12030075 w 12315825"/>
              <a:gd name="connsiteY7" fmla="*/ 114300 h 2374181"/>
              <a:gd name="connsiteX8" fmla="*/ 12315825 w 12315825"/>
              <a:gd name="connsiteY8" fmla="*/ 0 h 2374181"/>
              <a:gd name="connsiteX0" fmla="*/ 0 w 12030075"/>
              <a:gd name="connsiteY0" fmla="*/ 657225 h 2259881"/>
              <a:gd name="connsiteX1" fmla="*/ 1285875 w 12030075"/>
              <a:gd name="connsiteY1" fmla="*/ 71437 h 2259881"/>
              <a:gd name="connsiteX2" fmla="*/ 2857500 w 12030075"/>
              <a:gd name="connsiteY2" fmla="*/ 1343025 h 2259881"/>
              <a:gd name="connsiteX3" fmla="*/ 4229100 w 12030075"/>
              <a:gd name="connsiteY3" fmla="*/ 2243137 h 2259881"/>
              <a:gd name="connsiteX4" fmla="*/ 6257925 w 12030075"/>
              <a:gd name="connsiteY4" fmla="*/ 557212 h 2259881"/>
              <a:gd name="connsiteX5" fmla="*/ 8272463 w 12030075"/>
              <a:gd name="connsiteY5" fmla="*/ 1371600 h 2259881"/>
              <a:gd name="connsiteX6" fmla="*/ 9429750 w 12030075"/>
              <a:gd name="connsiteY6" fmla="*/ 1657350 h 2259881"/>
              <a:gd name="connsiteX7" fmla="*/ 12030075 w 12030075"/>
              <a:gd name="connsiteY7" fmla="*/ 0 h 2259881"/>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2331" h="2210503">
                <a:moveTo>
                  <a:pt x="0" y="607847"/>
                </a:moveTo>
                <a:cubicBezTo>
                  <a:pt x="404812" y="257803"/>
                  <a:pt x="809625" y="-92241"/>
                  <a:pt x="1285875" y="22059"/>
                </a:cubicBezTo>
                <a:cubicBezTo>
                  <a:pt x="1762125" y="136359"/>
                  <a:pt x="2366963" y="931697"/>
                  <a:pt x="2857500" y="1293647"/>
                </a:cubicBezTo>
                <a:cubicBezTo>
                  <a:pt x="3348037" y="1655597"/>
                  <a:pt x="3662363" y="2324728"/>
                  <a:pt x="4229100" y="2193759"/>
                </a:cubicBezTo>
                <a:cubicBezTo>
                  <a:pt x="4795837" y="2062790"/>
                  <a:pt x="5584031" y="653090"/>
                  <a:pt x="6257925" y="507834"/>
                </a:cubicBezTo>
                <a:cubicBezTo>
                  <a:pt x="6931819" y="362578"/>
                  <a:pt x="7743826" y="1138866"/>
                  <a:pt x="8272463" y="1322222"/>
                </a:cubicBezTo>
                <a:cubicBezTo>
                  <a:pt x="8801100" y="1505578"/>
                  <a:pt x="9148105" y="1602236"/>
                  <a:pt x="9429750" y="1607972"/>
                </a:cubicBezTo>
                <a:cubicBezTo>
                  <a:pt x="9711395" y="1613708"/>
                  <a:pt x="9528944" y="1632860"/>
                  <a:pt x="9962331" y="1356635"/>
                </a:cubicBezTo>
              </a:path>
            </a:pathLst>
          </a:custGeom>
          <a:ln w="28575">
            <a:solidFill>
              <a:schemeClr val="accent4"/>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949"/>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A9EE6A8F-5317-74A9-6955-29410D21F737}"/>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15</a:t>
            </a:fld>
            <a:endParaRPr lang="en-GB" b="1">
              <a:solidFill>
                <a:schemeClr val="bg1"/>
              </a:solidFill>
              <a:latin typeface="Century Gothic" panose="020B0502020202020204" pitchFamily="34" charset="0"/>
            </a:endParaRPr>
          </a:p>
        </p:txBody>
      </p:sp>
      <p:pic>
        <p:nvPicPr>
          <p:cNvPr id="22" name="Graphic 21">
            <a:extLst>
              <a:ext uri="{FF2B5EF4-FFF2-40B4-BE49-F238E27FC236}">
                <a16:creationId xmlns:a16="http://schemas.microsoft.com/office/drawing/2014/main" id="{012A4D5C-F6DD-224F-6CED-98CFB6E3F5D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48251" y="3697221"/>
            <a:ext cx="799952" cy="799952"/>
          </a:xfrm>
          <a:prstGeom prst="rect">
            <a:avLst/>
          </a:prstGeom>
        </p:spPr>
      </p:pic>
      <p:pic>
        <p:nvPicPr>
          <p:cNvPr id="23" name="Graphic 22" descr="Coins with solid fill">
            <a:extLst>
              <a:ext uri="{FF2B5EF4-FFF2-40B4-BE49-F238E27FC236}">
                <a16:creationId xmlns:a16="http://schemas.microsoft.com/office/drawing/2014/main" id="{4EA6C86F-798B-F4EA-7C69-326C89437DA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834688" y="3429000"/>
            <a:ext cx="914400" cy="914400"/>
          </a:xfrm>
          <a:prstGeom prst="rect">
            <a:avLst/>
          </a:prstGeom>
        </p:spPr>
      </p:pic>
      <p:pic>
        <p:nvPicPr>
          <p:cNvPr id="24" name="Graphic 23" descr="Toilet outline">
            <a:extLst>
              <a:ext uri="{FF2B5EF4-FFF2-40B4-BE49-F238E27FC236}">
                <a16:creationId xmlns:a16="http://schemas.microsoft.com/office/drawing/2014/main" id="{D80395C0-B3FE-A657-1C27-A0DA1AB20CC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449973" y="1879482"/>
            <a:ext cx="914400" cy="914400"/>
          </a:xfrm>
          <a:prstGeom prst="rect">
            <a:avLst/>
          </a:prstGeom>
        </p:spPr>
      </p:pic>
      <p:pic>
        <p:nvPicPr>
          <p:cNvPr id="16" name="Graphic 15" descr="Head with gears with solid fill">
            <a:extLst>
              <a:ext uri="{FF2B5EF4-FFF2-40B4-BE49-F238E27FC236}">
                <a16:creationId xmlns:a16="http://schemas.microsoft.com/office/drawing/2014/main" id="{4173BA78-BA20-6A51-2C0E-A07264929E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29123" y="1879482"/>
            <a:ext cx="835996" cy="835996"/>
          </a:xfrm>
          <a:prstGeom prst="rect">
            <a:avLst/>
          </a:prstGeom>
        </p:spPr>
      </p:pic>
    </p:spTree>
    <p:extLst>
      <p:ext uri="{BB962C8B-B14F-4D97-AF65-F5344CB8AC3E}">
        <p14:creationId xmlns:p14="http://schemas.microsoft.com/office/powerpoint/2010/main" val="171635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FCC2EF0-9004-8FD0-6737-D8BD7ADB263A}"/>
              </a:ext>
            </a:extLst>
          </p:cNvPr>
          <p:cNvSpPr>
            <a:spLocks noGrp="1"/>
          </p:cNvSpPr>
          <p:nvPr>
            <p:ph type="body" sz="quarter" idx="10"/>
          </p:nvPr>
        </p:nvSpPr>
        <p:spPr/>
        <p:txBody>
          <a:bodyPr/>
          <a:lstStyle/>
          <a:p>
            <a:r>
              <a:rPr lang="en-GB" sz="4000"/>
              <a:t>Company communications</a:t>
            </a:r>
          </a:p>
        </p:txBody>
      </p:sp>
    </p:spTree>
    <p:extLst>
      <p:ext uri="{BB962C8B-B14F-4D97-AF65-F5344CB8AC3E}">
        <p14:creationId xmlns:p14="http://schemas.microsoft.com/office/powerpoint/2010/main" val="2666407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BFA67-DE1B-C541-5FC1-398F79F7CFC5}"/>
              </a:ext>
            </a:extLst>
          </p:cNvPr>
          <p:cNvSpPr>
            <a:spLocks noGrp="1"/>
          </p:cNvSpPr>
          <p:nvPr>
            <p:ph type="body" sz="quarter" idx="12"/>
          </p:nvPr>
        </p:nvSpPr>
        <p:spPr>
          <a:xfrm>
            <a:off x="-1" y="-103"/>
            <a:ext cx="12192000" cy="617831"/>
          </a:xfrm>
          <a:solidFill>
            <a:schemeClr val="accent5">
              <a:lumMod val="75000"/>
            </a:schemeClr>
          </a:solidFill>
        </p:spPr>
        <p:txBody>
          <a:bodyPr/>
          <a:lstStyle/>
          <a:p>
            <a:r>
              <a:rPr lang="en-GB" sz="1800" dirty="0"/>
              <a:t>Participants reported that direct communication was sporadic, lacking key information which</a:t>
            </a:r>
            <a:br>
              <a:rPr lang="en-GB" sz="1800" dirty="0"/>
            </a:br>
            <a:r>
              <a:rPr lang="en-GB" sz="1800" dirty="0"/>
              <a:t>would have helped them to cope with the interruption</a:t>
            </a:r>
          </a:p>
        </p:txBody>
      </p:sp>
      <p:sp>
        <p:nvSpPr>
          <p:cNvPr id="4" name="Content Placeholder 3">
            <a:extLst>
              <a:ext uri="{FF2B5EF4-FFF2-40B4-BE49-F238E27FC236}">
                <a16:creationId xmlns:a16="http://schemas.microsoft.com/office/drawing/2014/main" id="{81228FF2-060C-028E-32FC-2607CC3A0F09}"/>
              </a:ext>
            </a:extLst>
          </p:cNvPr>
          <p:cNvSpPr>
            <a:spLocks noGrp="1"/>
          </p:cNvSpPr>
          <p:nvPr>
            <p:ph sz="quarter" idx="11"/>
          </p:nvPr>
        </p:nvSpPr>
        <p:spPr>
          <a:xfrm>
            <a:off x="2197788" y="2319306"/>
            <a:ext cx="7359869" cy="563708"/>
          </a:xfrm>
          <a:ln>
            <a:noFill/>
          </a:ln>
        </p:spPr>
        <p:txBody>
          <a:bodyPr>
            <a:noAutofit/>
          </a:bodyPr>
          <a:lstStyle/>
          <a:p>
            <a:pPr>
              <a:spcBef>
                <a:spcPts val="0"/>
              </a:spcBef>
              <a:spcAft>
                <a:spcPts val="60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GB" sz="1400"/>
          </a:p>
        </p:txBody>
      </p:sp>
      <p:sp>
        <p:nvSpPr>
          <p:cNvPr id="8" name="Speech Bubble: Rectangle 7">
            <a:extLst>
              <a:ext uri="{FF2B5EF4-FFF2-40B4-BE49-F238E27FC236}">
                <a16:creationId xmlns:a16="http://schemas.microsoft.com/office/drawing/2014/main" id="{7237A14B-8E36-06BE-6462-22DE19C7DE71}"/>
              </a:ext>
            </a:extLst>
          </p:cNvPr>
          <p:cNvSpPr/>
          <p:nvPr/>
        </p:nvSpPr>
        <p:spPr>
          <a:xfrm>
            <a:off x="9004862" y="1666098"/>
            <a:ext cx="2730345" cy="989914"/>
          </a:xfrm>
          <a:prstGeom prst="wedgeRectCallout">
            <a:avLst>
              <a:gd name="adj1" fmla="val -20976"/>
              <a:gd name="adj2" fmla="val 62414"/>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“It was just a robot text, it meant nothing.” </a:t>
            </a:r>
            <a:r>
              <a:rPr lang="en-GB" sz="1200" i="1">
                <a:effectLst/>
                <a:latin typeface="Century Gothic" panose="020B0502020202020204" pitchFamily="34" charset="0"/>
                <a:ea typeface="Calibri" panose="020F0502020204030204" pitchFamily="34" charset="0"/>
                <a:cs typeface="Times New Roman" panose="02020603050405020304" pitchFamily="18" charset="0"/>
              </a:rPr>
              <a:t>Complainant in vulnerable circumstances (elderly)</a:t>
            </a:r>
            <a:r>
              <a:rPr lang="en-GB" sz="1200" i="1">
                <a:latin typeface="Century Gothic" panose="020B0502020202020204" pitchFamily="34" charset="0"/>
                <a:ea typeface="Calibri" panose="020F0502020204030204" pitchFamily="34" charset="0"/>
                <a:cs typeface="Times New Roman" panose="02020603050405020304" pitchFamily="18" charset="0"/>
              </a:rPr>
              <a:t>, 5-day interruption</a:t>
            </a:r>
            <a:endParaRPr lang="en-GB" sz="1200" i="1">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3" name="Speech Bubble: Rectangle 22">
            <a:extLst>
              <a:ext uri="{FF2B5EF4-FFF2-40B4-BE49-F238E27FC236}">
                <a16:creationId xmlns:a16="http://schemas.microsoft.com/office/drawing/2014/main" id="{E3EC2DB8-BF51-0E00-D540-136564C38C1B}"/>
              </a:ext>
            </a:extLst>
          </p:cNvPr>
          <p:cNvSpPr/>
          <p:nvPr/>
        </p:nvSpPr>
        <p:spPr>
          <a:xfrm>
            <a:off x="9004859" y="2987475"/>
            <a:ext cx="2730348" cy="1310270"/>
          </a:xfrm>
          <a:prstGeom prst="wedgeRectCallout">
            <a:avLst>
              <a:gd name="adj1" fmla="val -23048"/>
              <a:gd name="adj2" fmla="val 58794"/>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“There was one which said ‘use water sparingly’. A number of people got that one throughout the week, which was… like a kick in the teeth.” </a:t>
            </a:r>
            <a:r>
              <a:rPr lang="en-GB" sz="1200" i="1">
                <a:effectLst/>
                <a:latin typeface="Century Gothic" panose="020B0502020202020204" pitchFamily="34" charset="0"/>
                <a:ea typeface="Calibri" panose="020F0502020204030204" pitchFamily="34" charset="0"/>
                <a:cs typeface="Times New Roman" panose="02020603050405020304" pitchFamily="18" charset="0"/>
              </a:rPr>
              <a:t>Complainant, 5-day interruption </a:t>
            </a:r>
          </a:p>
        </p:txBody>
      </p:sp>
      <p:sp>
        <p:nvSpPr>
          <p:cNvPr id="12" name="TextBox 11">
            <a:extLst>
              <a:ext uri="{FF2B5EF4-FFF2-40B4-BE49-F238E27FC236}">
                <a16:creationId xmlns:a16="http://schemas.microsoft.com/office/drawing/2014/main" id="{572B60BA-C72B-9A47-88F0-73DD62E288FD}"/>
              </a:ext>
            </a:extLst>
          </p:cNvPr>
          <p:cNvSpPr txBox="1"/>
          <p:nvPr/>
        </p:nvSpPr>
        <p:spPr>
          <a:xfrm>
            <a:off x="1509998" y="990234"/>
            <a:ext cx="7391745" cy="3954886"/>
          </a:xfrm>
          <a:prstGeom prst="rect">
            <a:avLst/>
          </a:prstGeom>
          <a:noFill/>
          <a:ln>
            <a:noFill/>
          </a:ln>
        </p:spPr>
        <p:txBody>
          <a:bodyPr wrap="square" anchor="ctr">
            <a:noAutofit/>
          </a:bodyPr>
          <a:lstStyle/>
          <a:p>
            <a:pPr marL="285750" indent="-285750">
              <a:spcAft>
                <a:spcPts val="600"/>
              </a:spcAft>
              <a:buFont typeface="Arial" panose="020B0604020202020204" pitchFamily="34" charset="0"/>
              <a:buChar char="•"/>
            </a:pPr>
            <a:r>
              <a:rPr lang="en-GB" sz="1400" b="1">
                <a:effectLst/>
                <a:latin typeface="Century Gothic" panose="020B0502020202020204" pitchFamily="34" charset="0"/>
                <a:ea typeface="Calibri" panose="020F0502020204030204" pitchFamily="34" charset="0"/>
                <a:cs typeface="Times New Roman" panose="02020603050405020304" pitchFamily="18" charset="0"/>
              </a:rPr>
              <a:t>Text and email communications were seen as sporadic</a:t>
            </a:r>
            <a:r>
              <a:rPr lang="en-GB" sz="1400">
                <a:effectLst/>
                <a:latin typeface="Century Gothic" panose="020B0502020202020204" pitchFamily="34" charset="0"/>
                <a:ea typeface="Calibri" panose="020F0502020204030204" pitchFamily="34" charset="0"/>
                <a:cs typeface="Times New Roman" panose="02020603050405020304" pitchFamily="18" charset="0"/>
              </a:rPr>
              <a:t>, even amongst those who were certain they had signed up for them</a:t>
            </a:r>
            <a:endParaRPr lang="en-GB" sz="1400">
              <a:latin typeface="Century Gothic" panose="020B050202020202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sz="1400" b="1">
                <a:effectLst/>
                <a:latin typeface="Century Gothic" panose="020B0502020202020204" pitchFamily="34" charset="0"/>
                <a:ea typeface="Calibri" panose="020F0502020204030204" pitchFamily="34" charset="0"/>
                <a:cs typeface="Times New Roman" panose="02020603050405020304" pitchFamily="18" charset="0"/>
              </a:rPr>
              <a:t>Most were initially unaware at the start of the incident of the opportunity to sign up for instant alerts </a:t>
            </a:r>
            <a:r>
              <a:rPr lang="en-GB" sz="1400">
                <a:effectLst/>
                <a:latin typeface="Century Gothic" panose="020B0502020202020204" pitchFamily="34" charset="0"/>
                <a:ea typeface="Calibri" panose="020F0502020204030204" pitchFamily="34" charset="0"/>
                <a:cs typeface="Times New Roman" panose="02020603050405020304" pitchFamily="18" charset="0"/>
              </a:rPr>
              <a:t>– they would have appreciated clearer signposting</a:t>
            </a:r>
          </a:p>
          <a:p>
            <a:pPr marL="285750" indent="-285750">
              <a:spcAft>
                <a:spcPts val="600"/>
              </a:spcAft>
              <a:buFont typeface="Arial" panose="020B0604020202020204" pitchFamily="34" charset="0"/>
              <a:buChar char="•"/>
            </a:pPr>
            <a:r>
              <a:rPr lang="en-GB" sz="1400">
                <a:effectLst/>
                <a:latin typeface="Century Gothic" panose="020B0502020202020204" pitchFamily="34" charset="0"/>
                <a:ea typeface="Calibri" panose="020F0502020204030204" pitchFamily="34" charset="0"/>
                <a:cs typeface="Times New Roman" panose="02020603050405020304" pitchFamily="18" charset="0"/>
              </a:rPr>
              <a:t>Some hou</a:t>
            </a:r>
            <a:r>
              <a:rPr lang="en-GB" sz="1400">
                <a:latin typeface="Century Gothic" panose="020B0502020202020204" pitchFamily="34" charset="0"/>
                <a:ea typeface="Calibri" panose="020F0502020204030204" pitchFamily="34" charset="0"/>
                <a:cs typeface="Times New Roman" panose="02020603050405020304" pitchFamily="18" charset="0"/>
              </a:rPr>
              <a:t>seholds on </a:t>
            </a:r>
            <a:r>
              <a:rPr lang="en-GB" sz="1400">
                <a:effectLst/>
                <a:latin typeface="Century Gothic" panose="020B0502020202020204" pitchFamily="34" charset="0"/>
                <a:ea typeface="Calibri" panose="020F0502020204030204" pitchFamily="34" charset="0"/>
                <a:cs typeface="Times New Roman" panose="02020603050405020304" pitchFamily="18" charset="0"/>
              </a:rPr>
              <a:t>PSR received notifications, however this was not consistent</a:t>
            </a:r>
          </a:p>
          <a:p>
            <a:pPr marL="285750" indent="-285750">
              <a:spcAft>
                <a:spcPts val="600"/>
              </a:spcAft>
              <a:buFont typeface="Arial" panose="020B0604020202020204" pitchFamily="34" charset="0"/>
              <a:buChar char="•"/>
            </a:pPr>
            <a:r>
              <a:rPr lang="en-GB" sz="1400" b="1">
                <a:ea typeface="Calibri" panose="020F0502020204030204" pitchFamily="34" charset="0"/>
                <a:cs typeface="Times New Roman" panose="02020603050405020304" pitchFamily="18" charset="0"/>
              </a:rPr>
              <a:t>The content of messages and emails wasn’t seen as adding value </a:t>
            </a:r>
            <a:r>
              <a:rPr lang="en-GB" sz="1400">
                <a:ea typeface="Calibri" panose="020F0502020204030204" pitchFamily="34" charset="0"/>
                <a:cs typeface="Times New Roman" panose="02020603050405020304" pitchFamily="18" charset="0"/>
              </a:rPr>
              <a:t>– being </a:t>
            </a:r>
            <a:r>
              <a:rPr lang="en-GB" sz="1400">
                <a:effectLst/>
                <a:latin typeface="Century Gothic" panose="020B0502020202020204" pitchFamily="34" charset="0"/>
                <a:ea typeface="Calibri" panose="020F0502020204030204" pitchFamily="34" charset="0"/>
                <a:cs typeface="Times New Roman" panose="02020603050405020304" pitchFamily="18" charset="0"/>
              </a:rPr>
              <a:t>limited to repeated ‘spam’ like messages that ‘the water is off</a:t>
            </a:r>
            <a:r>
              <a:rPr lang="en-GB" sz="1400">
                <a:latin typeface="Century Gothic" panose="020B0502020202020204" pitchFamily="34" charset="0"/>
                <a:ea typeface="Calibri" panose="020F0502020204030204" pitchFamily="34" charset="0"/>
                <a:cs typeface="Times New Roman" panose="02020603050405020304" pitchFamily="18" charset="0"/>
              </a:rPr>
              <a:t>’</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sz="1400" b="1">
                <a:effectLst/>
                <a:latin typeface="Century Gothic" panose="020B0502020202020204" pitchFamily="34" charset="0"/>
                <a:ea typeface="Calibri" panose="020F0502020204030204" pitchFamily="34" charset="0"/>
                <a:cs typeface="Times New Roman" panose="02020603050405020304" pitchFamily="18" charset="0"/>
              </a:rPr>
              <a:t>The tone was felt to be unsympathetic or robotic </a:t>
            </a:r>
            <a:r>
              <a:rPr lang="en-GB" sz="1400">
                <a:effectLst/>
                <a:latin typeface="Century Gothic" panose="020B0502020202020204" pitchFamily="34" charset="0"/>
                <a:ea typeface="Calibri" panose="020F0502020204030204" pitchFamily="34" charset="0"/>
                <a:cs typeface="Times New Roman" panose="02020603050405020304" pitchFamily="18" charset="0"/>
              </a:rPr>
              <a:t>– messages were not personalised to individual circumstance</a:t>
            </a:r>
          </a:p>
          <a:p>
            <a:pPr marL="285750" indent="-285750">
              <a:spcAft>
                <a:spcPts val="600"/>
              </a:spcAft>
              <a:buFont typeface="Arial" panose="020B0604020202020204" pitchFamily="34" charset="0"/>
              <a:buChar char="•"/>
            </a:pPr>
            <a:r>
              <a:rPr lang="en-GB" sz="1400" b="1">
                <a:ea typeface="Calibri" panose="020F0502020204030204" pitchFamily="34" charset="0"/>
                <a:cs typeface="Times New Roman" panose="02020603050405020304" pitchFamily="18" charset="0"/>
              </a:rPr>
              <a:t>Some texts/emails lacked resolution timelines </a:t>
            </a:r>
            <a:r>
              <a:rPr lang="en-GB" sz="1400">
                <a:ea typeface="Calibri" panose="020F0502020204030204" pitchFamily="34" charset="0"/>
                <a:cs typeface="Times New Roman" panose="02020603050405020304" pitchFamily="18" charset="0"/>
              </a:rPr>
              <a:t>– which were seen as key in coping effectively with the interruption</a:t>
            </a:r>
          </a:p>
          <a:p>
            <a:pPr marL="285750" indent="-285750">
              <a:spcAft>
                <a:spcPts val="600"/>
              </a:spcAft>
              <a:buFont typeface="Arial" panose="020B0604020202020204" pitchFamily="34" charset="0"/>
              <a:buChar char="•"/>
            </a:pPr>
            <a:r>
              <a:rPr lang="en-GB" sz="1400" b="1">
                <a:ea typeface="Calibri" panose="020F0502020204030204" pitchFamily="34" charset="0"/>
                <a:cs typeface="Times New Roman" panose="02020603050405020304" pitchFamily="18" charset="0"/>
              </a:rPr>
              <a:t>Others had timelines that were pushed back by 24 hours each day</a:t>
            </a:r>
            <a:r>
              <a:rPr lang="en-GB" sz="1400">
                <a:ea typeface="Calibri" panose="020F0502020204030204" pitchFamily="34" charset="0"/>
                <a:cs typeface="Times New Roman" panose="02020603050405020304" pitchFamily="18" charset="0"/>
              </a:rPr>
              <a:t> – this was a frustrating, repetitive ‘let down’, and prevented effective coping mechanisms e.g. deciding whether to stay with friends </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1E04632A-670D-BDED-90D9-D2BA5B3F76BC}"/>
              </a:ext>
            </a:extLst>
          </p:cNvPr>
          <p:cNvSpPr/>
          <p:nvPr/>
        </p:nvSpPr>
        <p:spPr>
          <a:xfrm>
            <a:off x="1514573" y="4971747"/>
            <a:ext cx="8114619" cy="54745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54013"/>
            <a:r>
              <a:rPr lang="en-GB" sz="1600" b="1">
                <a:solidFill>
                  <a:schemeClr val="tx1"/>
                </a:solidFill>
              </a:rPr>
              <a:t>An email from South East Water’s CEO announcing the hosepipe ban left a memorable negative impression </a:t>
            </a:r>
          </a:p>
        </p:txBody>
      </p:sp>
      <p:pic>
        <p:nvPicPr>
          <p:cNvPr id="27" name="Graphic 26" descr="Warning with solid fill">
            <a:extLst>
              <a:ext uri="{FF2B5EF4-FFF2-40B4-BE49-F238E27FC236}">
                <a16:creationId xmlns:a16="http://schemas.microsoft.com/office/drawing/2014/main" id="{13FA8029-3847-3E18-E58A-92F81C7CD971}"/>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335852" y="4915459"/>
            <a:ext cx="603745" cy="603745"/>
          </a:xfrm>
          <a:prstGeom prst="rect">
            <a:avLst/>
          </a:prstGeom>
        </p:spPr>
      </p:pic>
      <p:sp>
        <p:nvSpPr>
          <p:cNvPr id="16" name="TextBox 15">
            <a:extLst>
              <a:ext uri="{FF2B5EF4-FFF2-40B4-BE49-F238E27FC236}">
                <a16:creationId xmlns:a16="http://schemas.microsoft.com/office/drawing/2014/main" id="{CBEE8582-E8C7-95AF-E153-ABDD08B6F39B}"/>
              </a:ext>
            </a:extLst>
          </p:cNvPr>
          <p:cNvSpPr txBox="1"/>
          <p:nvPr/>
        </p:nvSpPr>
        <p:spPr>
          <a:xfrm>
            <a:off x="1552943" y="5572460"/>
            <a:ext cx="9154385" cy="908186"/>
          </a:xfrm>
          <a:prstGeom prst="rect">
            <a:avLst/>
          </a:prstGeom>
          <a:noFill/>
        </p:spPr>
        <p:txBody>
          <a:bodyPr wrap="square">
            <a:noAutofit/>
          </a:bodyPr>
          <a:lstStyle/>
          <a:p>
            <a:pPr marL="285750" indent="-285750">
              <a:spcAft>
                <a:spcPts val="600"/>
              </a:spcAft>
              <a:buFont typeface="Arial" panose="020B0604020202020204" pitchFamily="34" charset="0"/>
              <a:buChar char="•"/>
            </a:pPr>
            <a:r>
              <a:rPr lang="en-GB" sz="1400">
                <a:solidFill>
                  <a:schemeClr val="tx1"/>
                </a:solidFill>
              </a:rPr>
              <a:t>Being asked to ‘use less water’ when supply was interrupted </a:t>
            </a:r>
            <a:r>
              <a:rPr lang="en-GB" sz="1400"/>
              <a:t>was</a:t>
            </a:r>
            <a:r>
              <a:rPr lang="en-GB" sz="1400">
                <a:solidFill>
                  <a:schemeClr val="tx1"/>
                </a:solidFill>
              </a:rPr>
              <a:t> felt to be insensitive and irritating</a:t>
            </a:r>
          </a:p>
          <a:p>
            <a:pPr marL="285750" indent="-285750">
              <a:spcAft>
                <a:spcPts val="600"/>
              </a:spcAft>
              <a:buFont typeface="Arial" panose="020B0604020202020204" pitchFamily="34" charset="0"/>
              <a:buChar char="•"/>
            </a:pPr>
            <a:r>
              <a:rPr lang="en-GB" sz="1400">
                <a:solidFill>
                  <a:schemeClr val="tx1"/>
                </a:solidFill>
              </a:rPr>
              <a:t>A few noted that South East Water apologised for the interruption </a:t>
            </a:r>
          </a:p>
          <a:p>
            <a:pPr marL="285750" indent="-285750">
              <a:spcAft>
                <a:spcPts val="600"/>
              </a:spcAft>
              <a:buFont typeface="Arial" panose="020B0604020202020204" pitchFamily="34" charset="0"/>
              <a:buChar char="•"/>
            </a:pPr>
            <a:r>
              <a:rPr lang="en-GB" sz="1400">
                <a:solidFill>
                  <a:schemeClr val="tx1"/>
                </a:solidFill>
              </a:rPr>
              <a:t>For most, this apology </a:t>
            </a:r>
            <a:r>
              <a:rPr lang="en-GB" sz="1400"/>
              <a:t>was</a:t>
            </a:r>
            <a:r>
              <a:rPr lang="en-GB" sz="1400">
                <a:solidFill>
                  <a:schemeClr val="tx1"/>
                </a:solidFill>
              </a:rPr>
              <a:t> overshadowed/forgotten in light of a perceived ‘shifting of blame’ for the interruption onto customers (through explanations around increased working from home)</a:t>
            </a:r>
            <a:endParaRPr lang="en-GB" sz="1400">
              <a:solidFill>
                <a:schemeClr val="tx1"/>
              </a:solidFill>
              <a:highlight>
                <a:srgbClr val="FFFF00"/>
              </a:highlight>
            </a:endParaRPr>
          </a:p>
        </p:txBody>
      </p:sp>
      <p:grpSp>
        <p:nvGrpSpPr>
          <p:cNvPr id="20" name="Graphic 10" descr="Email with solid fill">
            <a:extLst>
              <a:ext uri="{FF2B5EF4-FFF2-40B4-BE49-F238E27FC236}">
                <a16:creationId xmlns:a16="http://schemas.microsoft.com/office/drawing/2014/main" id="{C389BDE8-713F-AB3A-5AE6-C67E5955885E}"/>
              </a:ext>
            </a:extLst>
          </p:cNvPr>
          <p:cNvGrpSpPr/>
          <p:nvPr/>
        </p:nvGrpSpPr>
        <p:grpSpPr>
          <a:xfrm>
            <a:off x="334077" y="749421"/>
            <a:ext cx="488505" cy="428090"/>
            <a:chOff x="6448647" y="5923987"/>
            <a:chExt cx="762000" cy="838200"/>
          </a:xfrm>
          <a:solidFill>
            <a:schemeClr val="accent1"/>
          </a:solidFill>
        </p:grpSpPr>
        <p:sp>
          <p:nvSpPr>
            <p:cNvPr id="21" name="Freeform: Shape 20">
              <a:extLst>
                <a:ext uri="{FF2B5EF4-FFF2-40B4-BE49-F238E27FC236}">
                  <a16:creationId xmlns:a16="http://schemas.microsoft.com/office/drawing/2014/main" id="{7BC2AC4B-0DE4-9BF3-F40A-7C35268D51D2}"/>
                </a:ext>
              </a:extLst>
            </p:cNvPr>
            <p:cNvSpPr/>
            <p:nvPr/>
          </p:nvSpPr>
          <p:spPr>
            <a:xfrm>
              <a:off x="6448647" y="5923987"/>
              <a:ext cx="762000" cy="838200"/>
            </a:xfrm>
            <a:custGeom>
              <a:avLst/>
              <a:gdLst>
                <a:gd name="connsiteX0" fmla="*/ 704850 w 762000"/>
                <a:gd name="connsiteY0" fmla="*/ 758190 h 838200"/>
                <a:gd name="connsiteX1" fmla="*/ 514350 w 762000"/>
                <a:gd name="connsiteY1" fmla="*/ 577215 h 838200"/>
                <a:gd name="connsiteX2" fmla="*/ 704850 w 762000"/>
                <a:gd name="connsiteY2" fmla="*/ 396240 h 838200"/>
                <a:gd name="connsiteX3" fmla="*/ 704850 w 762000"/>
                <a:gd name="connsiteY3" fmla="*/ 758190 h 838200"/>
                <a:gd name="connsiteX4" fmla="*/ 87630 w 762000"/>
                <a:gd name="connsiteY4" fmla="*/ 781050 h 838200"/>
                <a:gd name="connsiteX5" fmla="*/ 276225 w 762000"/>
                <a:gd name="connsiteY5" fmla="*/ 602933 h 838200"/>
                <a:gd name="connsiteX6" fmla="*/ 289560 w 762000"/>
                <a:gd name="connsiteY6" fmla="*/ 590550 h 838200"/>
                <a:gd name="connsiteX7" fmla="*/ 473393 w 762000"/>
                <a:gd name="connsiteY7" fmla="*/ 590550 h 838200"/>
                <a:gd name="connsiteX8" fmla="*/ 486728 w 762000"/>
                <a:gd name="connsiteY8" fmla="*/ 602933 h 838200"/>
                <a:gd name="connsiteX9" fmla="*/ 674370 w 762000"/>
                <a:gd name="connsiteY9" fmla="*/ 781050 h 838200"/>
                <a:gd name="connsiteX10" fmla="*/ 87630 w 762000"/>
                <a:gd name="connsiteY10" fmla="*/ 781050 h 838200"/>
                <a:gd name="connsiteX11" fmla="*/ 57150 w 762000"/>
                <a:gd name="connsiteY11" fmla="*/ 395288 h 838200"/>
                <a:gd name="connsiteX12" fmla="*/ 247650 w 762000"/>
                <a:gd name="connsiteY12" fmla="*/ 576263 h 838200"/>
                <a:gd name="connsiteX13" fmla="*/ 57150 w 762000"/>
                <a:gd name="connsiteY13" fmla="*/ 757238 h 838200"/>
                <a:gd name="connsiteX14" fmla="*/ 57150 w 762000"/>
                <a:gd name="connsiteY14" fmla="*/ 395288 h 838200"/>
                <a:gd name="connsiteX15" fmla="*/ 190500 w 762000"/>
                <a:gd name="connsiteY15" fmla="*/ 152400 h 838200"/>
                <a:gd name="connsiteX16" fmla="*/ 571500 w 762000"/>
                <a:gd name="connsiteY16" fmla="*/ 152400 h 838200"/>
                <a:gd name="connsiteX17" fmla="*/ 571500 w 762000"/>
                <a:gd name="connsiteY17" fmla="*/ 469583 h 838200"/>
                <a:gd name="connsiteX18" fmla="*/ 485775 w 762000"/>
                <a:gd name="connsiteY18" fmla="*/ 551498 h 838200"/>
                <a:gd name="connsiteX19" fmla="*/ 276225 w 762000"/>
                <a:gd name="connsiteY19" fmla="*/ 551498 h 838200"/>
                <a:gd name="connsiteX20" fmla="*/ 190500 w 762000"/>
                <a:gd name="connsiteY20" fmla="*/ 469583 h 838200"/>
                <a:gd name="connsiteX21" fmla="*/ 190500 w 762000"/>
                <a:gd name="connsiteY21" fmla="*/ 152400 h 838200"/>
                <a:gd name="connsiteX22" fmla="*/ 628650 w 762000"/>
                <a:gd name="connsiteY22" fmla="*/ 178118 h 838200"/>
                <a:gd name="connsiteX23" fmla="*/ 628650 w 762000"/>
                <a:gd name="connsiteY23" fmla="*/ 95250 h 838200"/>
                <a:gd name="connsiteX24" fmla="*/ 495300 w 762000"/>
                <a:gd name="connsiteY24" fmla="*/ 95250 h 838200"/>
                <a:gd name="connsiteX25" fmla="*/ 381000 w 762000"/>
                <a:gd name="connsiteY25" fmla="*/ 0 h 838200"/>
                <a:gd name="connsiteX26" fmla="*/ 266700 w 762000"/>
                <a:gd name="connsiteY26" fmla="*/ 95250 h 838200"/>
                <a:gd name="connsiteX27" fmla="*/ 133350 w 762000"/>
                <a:gd name="connsiteY27" fmla="*/ 95250 h 838200"/>
                <a:gd name="connsiteX28" fmla="*/ 133350 w 762000"/>
                <a:gd name="connsiteY28" fmla="*/ 179070 h 838200"/>
                <a:gd name="connsiteX29" fmla="*/ 0 w 762000"/>
                <a:gd name="connsiteY29" fmla="*/ 305753 h 838200"/>
                <a:gd name="connsiteX30" fmla="*/ 0 w 762000"/>
                <a:gd name="connsiteY30" fmla="*/ 838200 h 838200"/>
                <a:gd name="connsiteX31" fmla="*/ 762000 w 762000"/>
                <a:gd name="connsiteY31" fmla="*/ 838200 h 838200"/>
                <a:gd name="connsiteX32" fmla="*/ 762000 w 762000"/>
                <a:gd name="connsiteY32" fmla="*/ 305753 h 838200"/>
                <a:gd name="connsiteX33" fmla="*/ 628650 w 762000"/>
                <a:gd name="connsiteY33" fmla="*/ 178118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62000" h="838200">
                  <a:moveTo>
                    <a:pt x="704850" y="758190"/>
                  </a:moveTo>
                  <a:lnTo>
                    <a:pt x="514350" y="577215"/>
                  </a:lnTo>
                  <a:lnTo>
                    <a:pt x="704850" y="396240"/>
                  </a:lnTo>
                  <a:lnTo>
                    <a:pt x="704850" y="758190"/>
                  </a:lnTo>
                  <a:close/>
                  <a:moveTo>
                    <a:pt x="87630" y="781050"/>
                  </a:moveTo>
                  <a:lnTo>
                    <a:pt x="276225" y="602933"/>
                  </a:lnTo>
                  <a:lnTo>
                    <a:pt x="289560" y="590550"/>
                  </a:lnTo>
                  <a:cubicBezTo>
                    <a:pt x="340995" y="541973"/>
                    <a:pt x="421958" y="541973"/>
                    <a:pt x="473393" y="590550"/>
                  </a:cubicBezTo>
                  <a:lnTo>
                    <a:pt x="486728" y="602933"/>
                  </a:lnTo>
                  <a:lnTo>
                    <a:pt x="674370" y="781050"/>
                  </a:lnTo>
                  <a:lnTo>
                    <a:pt x="87630" y="781050"/>
                  </a:lnTo>
                  <a:close/>
                  <a:moveTo>
                    <a:pt x="57150" y="395288"/>
                  </a:moveTo>
                  <a:lnTo>
                    <a:pt x="247650" y="576263"/>
                  </a:lnTo>
                  <a:lnTo>
                    <a:pt x="57150" y="757238"/>
                  </a:lnTo>
                  <a:lnTo>
                    <a:pt x="57150" y="395288"/>
                  </a:lnTo>
                  <a:close/>
                  <a:moveTo>
                    <a:pt x="190500" y="152400"/>
                  </a:moveTo>
                  <a:lnTo>
                    <a:pt x="571500" y="152400"/>
                  </a:lnTo>
                  <a:lnTo>
                    <a:pt x="571500" y="469583"/>
                  </a:lnTo>
                  <a:lnTo>
                    <a:pt x="485775" y="551498"/>
                  </a:lnTo>
                  <a:cubicBezTo>
                    <a:pt x="423863" y="503873"/>
                    <a:pt x="338138" y="503873"/>
                    <a:pt x="276225" y="551498"/>
                  </a:cubicBezTo>
                  <a:lnTo>
                    <a:pt x="190500" y="469583"/>
                  </a:lnTo>
                  <a:lnTo>
                    <a:pt x="190500" y="152400"/>
                  </a:lnTo>
                  <a:close/>
                  <a:moveTo>
                    <a:pt x="628650" y="178118"/>
                  </a:moveTo>
                  <a:lnTo>
                    <a:pt x="628650" y="95250"/>
                  </a:lnTo>
                  <a:lnTo>
                    <a:pt x="495300" y="95250"/>
                  </a:lnTo>
                  <a:lnTo>
                    <a:pt x="381000" y="0"/>
                  </a:lnTo>
                  <a:lnTo>
                    <a:pt x="266700" y="95250"/>
                  </a:lnTo>
                  <a:lnTo>
                    <a:pt x="133350" y="95250"/>
                  </a:lnTo>
                  <a:lnTo>
                    <a:pt x="133350" y="179070"/>
                  </a:lnTo>
                  <a:lnTo>
                    <a:pt x="0" y="305753"/>
                  </a:lnTo>
                  <a:lnTo>
                    <a:pt x="0" y="838200"/>
                  </a:lnTo>
                  <a:lnTo>
                    <a:pt x="762000" y="838200"/>
                  </a:lnTo>
                  <a:lnTo>
                    <a:pt x="762000" y="305753"/>
                  </a:lnTo>
                  <a:lnTo>
                    <a:pt x="628650" y="178118"/>
                  </a:lnTo>
                  <a:close/>
                </a:path>
              </a:pathLst>
            </a:custGeom>
            <a:grp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797C343-D222-A440-AEEE-04E9DB5F2C83}"/>
                </a:ext>
              </a:extLst>
            </p:cNvPr>
            <p:cNvSpPr/>
            <p:nvPr/>
          </p:nvSpPr>
          <p:spPr>
            <a:xfrm>
              <a:off x="6706762" y="6131631"/>
              <a:ext cx="247662" cy="249555"/>
            </a:xfrm>
            <a:custGeom>
              <a:avLst/>
              <a:gdLst>
                <a:gd name="connsiteX0" fmla="*/ 122885 w 247662"/>
                <a:gd name="connsiteY0" fmla="*/ 157163 h 249555"/>
                <a:gd name="connsiteX1" fmla="*/ 92405 w 247662"/>
                <a:gd name="connsiteY1" fmla="*/ 126682 h 249555"/>
                <a:gd name="connsiteX2" fmla="*/ 122885 w 247662"/>
                <a:gd name="connsiteY2" fmla="*/ 96203 h 249555"/>
                <a:gd name="connsiteX3" fmla="*/ 153365 w 247662"/>
                <a:gd name="connsiteY3" fmla="*/ 126682 h 249555"/>
                <a:gd name="connsiteX4" fmla="*/ 122885 w 247662"/>
                <a:gd name="connsiteY4" fmla="*/ 157163 h 249555"/>
                <a:gd name="connsiteX5" fmla="*/ 122885 w 247662"/>
                <a:gd name="connsiteY5" fmla="*/ 249555 h 249555"/>
                <a:gd name="connsiteX6" fmla="*/ 184797 w 247662"/>
                <a:gd name="connsiteY6" fmla="*/ 234315 h 249555"/>
                <a:gd name="connsiteX7" fmla="*/ 191465 w 247662"/>
                <a:gd name="connsiteY7" fmla="*/ 212408 h 249555"/>
                <a:gd name="connsiteX8" fmla="*/ 169557 w 247662"/>
                <a:gd name="connsiteY8" fmla="*/ 205740 h 249555"/>
                <a:gd name="connsiteX9" fmla="*/ 122885 w 247662"/>
                <a:gd name="connsiteY9" fmla="*/ 217170 h 249555"/>
                <a:gd name="connsiteX10" fmla="*/ 31445 w 247662"/>
                <a:gd name="connsiteY10" fmla="*/ 124778 h 249555"/>
                <a:gd name="connsiteX11" fmla="*/ 123837 w 247662"/>
                <a:gd name="connsiteY11" fmla="*/ 32385 h 249555"/>
                <a:gd name="connsiteX12" fmla="*/ 216230 w 247662"/>
                <a:gd name="connsiteY12" fmla="*/ 124778 h 249555"/>
                <a:gd name="connsiteX13" fmla="*/ 216230 w 247662"/>
                <a:gd name="connsiteY13" fmla="*/ 155258 h 249555"/>
                <a:gd name="connsiteX14" fmla="*/ 185750 w 247662"/>
                <a:gd name="connsiteY14" fmla="*/ 124778 h 249555"/>
                <a:gd name="connsiteX15" fmla="*/ 135267 w 247662"/>
                <a:gd name="connsiteY15" fmla="*/ 62865 h 249555"/>
                <a:gd name="connsiteX16" fmla="*/ 65735 w 247662"/>
                <a:gd name="connsiteY16" fmla="*/ 100965 h 249555"/>
                <a:gd name="connsiteX17" fmla="*/ 91452 w 247662"/>
                <a:gd name="connsiteY17" fmla="*/ 176213 h 249555"/>
                <a:gd name="connsiteX18" fmla="*/ 170510 w 247662"/>
                <a:gd name="connsiteY18" fmla="*/ 163830 h 249555"/>
                <a:gd name="connsiteX19" fmla="*/ 217182 w 247662"/>
                <a:gd name="connsiteY19" fmla="*/ 184785 h 249555"/>
                <a:gd name="connsiteX20" fmla="*/ 247662 w 247662"/>
                <a:gd name="connsiteY20" fmla="*/ 154305 h 249555"/>
                <a:gd name="connsiteX21" fmla="*/ 247662 w 247662"/>
                <a:gd name="connsiteY21" fmla="*/ 123825 h 249555"/>
                <a:gd name="connsiteX22" fmla="*/ 123837 w 247662"/>
                <a:gd name="connsiteY22" fmla="*/ 0 h 249555"/>
                <a:gd name="connsiteX23" fmla="*/ 12 w 247662"/>
                <a:gd name="connsiteY23" fmla="*/ 123825 h 249555"/>
                <a:gd name="connsiteX24" fmla="*/ 122885 w 247662"/>
                <a:gd name="connsiteY24" fmla="*/ 249555 h 24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47662" h="249555">
                  <a:moveTo>
                    <a:pt x="122885" y="157163"/>
                  </a:moveTo>
                  <a:cubicBezTo>
                    <a:pt x="105740" y="157163"/>
                    <a:pt x="92405" y="142875"/>
                    <a:pt x="92405" y="126682"/>
                  </a:cubicBezTo>
                  <a:cubicBezTo>
                    <a:pt x="92405" y="109538"/>
                    <a:pt x="106692" y="96203"/>
                    <a:pt x="122885" y="96203"/>
                  </a:cubicBezTo>
                  <a:cubicBezTo>
                    <a:pt x="140030" y="96203"/>
                    <a:pt x="153365" y="109538"/>
                    <a:pt x="153365" y="126682"/>
                  </a:cubicBezTo>
                  <a:cubicBezTo>
                    <a:pt x="153365" y="143828"/>
                    <a:pt x="140030" y="157163"/>
                    <a:pt x="122885" y="157163"/>
                  </a:cubicBezTo>
                  <a:close/>
                  <a:moveTo>
                    <a:pt x="122885" y="249555"/>
                  </a:moveTo>
                  <a:cubicBezTo>
                    <a:pt x="144792" y="249555"/>
                    <a:pt x="165747" y="243840"/>
                    <a:pt x="184797" y="234315"/>
                  </a:cubicBezTo>
                  <a:cubicBezTo>
                    <a:pt x="192417" y="229553"/>
                    <a:pt x="195275" y="220028"/>
                    <a:pt x="191465" y="212408"/>
                  </a:cubicBezTo>
                  <a:cubicBezTo>
                    <a:pt x="186702" y="204788"/>
                    <a:pt x="177177" y="201930"/>
                    <a:pt x="169557" y="205740"/>
                  </a:cubicBezTo>
                  <a:cubicBezTo>
                    <a:pt x="155270" y="213360"/>
                    <a:pt x="139077" y="217170"/>
                    <a:pt x="122885" y="217170"/>
                  </a:cubicBezTo>
                  <a:cubicBezTo>
                    <a:pt x="72402" y="217170"/>
                    <a:pt x="30492" y="175260"/>
                    <a:pt x="31445" y="124778"/>
                  </a:cubicBezTo>
                  <a:cubicBezTo>
                    <a:pt x="31445" y="74295"/>
                    <a:pt x="73355" y="32385"/>
                    <a:pt x="123837" y="32385"/>
                  </a:cubicBezTo>
                  <a:cubicBezTo>
                    <a:pt x="174320" y="32385"/>
                    <a:pt x="216230" y="73343"/>
                    <a:pt x="216230" y="124778"/>
                  </a:cubicBezTo>
                  <a:lnTo>
                    <a:pt x="216230" y="155258"/>
                  </a:lnTo>
                  <a:cubicBezTo>
                    <a:pt x="199085" y="155258"/>
                    <a:pt x="185750" y="141923"/>
                    <a:pt x="185750" y="124778"/>
                  </a:cubicBezTo>
                  <a:cubicBezTo>
                    <a:pt x="185750" y="94298"/>
                    <a:pt x="164795" y="68580"/>
                    <a:pt x="135267" y="62865"/>
                  </a:cubicBezTo>
                  <a:cubicBezTo>
                    <a:pt x="105740" y="57150"/>
                    <a:pt x="76212" y="73343"/>
                    <a:pt x="65735" y="100965"/>
                  </a:cubicBezTo>
                  <a:cubicBezTo>
                    <a:pt x="55257" y="128588"/>
                    <a:pt x="65735" y="160973"/>
                    <a:pt x="91452" y="176213"/>
                  </a:cubicBezTo>
                  <a:cubicBezTo>
                    <a:pt x="117170" y="191453"/>
                    <a:pt x="150507" y="186690"/>
                    <a:pt x="170510" y="163830"/>
                  </a:cubicBezTo>
                  <a:cubicBezTo>
                    <a:pt x="181940" y="177165"/>
                    <a:pt x="199085" y="184785"/>
                    <a:pt x="217182" y="184785"/>
                  </a:cubicBezTo>
                  <a:cubicBezTo>
                    <a:pt x="234327" y="184785"/>
                    <a:pt x="247662" y="171450"/>
                    <a:pt x="247662" y="154305"/>
                  </a:cubicBezTo>
                  <a:lnTo>
                    <a:pt x="247662" y="123825"/>
                  </a:lnTo>
                  <a:cubicBezTo>
                    <a:pt x="247662" y="55245"/>
                    <a:pt x="192417" y="0"/>
                    <a:pt x="123837" y="0"/>
                  </a:cubicBezTo>
                  <a:cubicBezTo>
                    <a:pt x="55257" y="0"/>
                    <a:pt x="12" y="55245"/>
                    <a:pt x="12" y="123825"/>
                  </a:cubicBezTo>
                  <a:cubicBezTo>
                    <a:pt x="-940" y="193358"/>
                    <a:pt x="54305" y="248603"/>
                    <a:pt x="122885" y="249555"/>
                  </a:cubicBezTo>
                  <a:close/>
                </a:path>
              </a:pathLst>
            </a:custGeom>
            <a:grpFill/>
            <a:ln w="9525" cap="flat">
              <a:noFill/>
              <a:prstDash val="solid"/>
              <a:miter/>
            </a:ln>
          </p:spPr>
          <p:txBody>
            <a:bodyPr rtlCol="0" anchor="ctr"/>
            <a:lstStyle/>
            <a:p>
              <a:endParaRPr lang="en-GB"/>
            </a:p>
          </p:txBody>
        </p:sp>
      </p:grpSp>
      <p:pic>
        <p:nvPicPr>
          <p:cNvPr id="17" name="Graphic 16" descr="Chat bubble with solid fill">
            <a:extLst>
              <a:ext uri="{FF2B5EF4-FFF2-40B4-BE49-F238E27FC236}">
                <a16:creationId xmlns:a16="http://schemas.microsoft.com/office/drawing/2014/main" id="{6A3D4428-ECCD-096B-3290-F8AB1087BCA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03137" y="654758"/>
            <a:ext cx="670952" cy="670952"/>
          </a:xfrm>
          <a:prstGeom prst="rect">
            <a:avLst/>
          </a:prstGeom>
        </p:spPr>
      </p:pic>
      <p:sp>
        <p:nvSpPr>
          <p:cNvPr id="7" name="Rectangle 6">
            <a:extLst>
              <a:ext uri="{FF2B5EF4-FFF2-40B4-BE49-F238E27FC236}">
                <a16:creationId xmlns:a16="http://schemas.microsoft.com/office/drawing/2014/main" id="{A49BD9DF-D331-CC44-049C-661FD77E35D1}"/>
              </a:ext>
            </a:extLst>
          </p:cNvPr>
          <p:cNvSpPr/>
          <p:nvPr/>
        </p:nvSpPr>
        <p:spPr>
          <a:xfrm>
            <a:off x="1509998" y="769606"/>
            <a:ext cx="8971683" cy="4079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Email/text</a:t>
            </a:r>
            <a:endParaRPr lang="en-GB" b="1">
              <a:solidFill>
                <a:schemeClr val="tx1"/>
              </a:solidFill>
            </a:endParaRPr>
          </a:p>
        </p:txBody>
      </p:sp>
      <p:sp>
        <p:nvSpPr>
          <p:cNvPr id="3" name="Slide Number Placeholder 3">
            <a:extLst>
              <a:ext uri="{FF2B5EF4-FFF2-40B4-BE49-F238E27FC236}">
                <a16:creationId xmlns:a16="http://schemas.microsoft.com/office/drawing/2014/main" id="{6B824503-10E3-8E64-0904-378DCA42980D}"/>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17</a:t>
            </a:fld>
            <a:endParaRPr lang="en-GB" b="1">
              <a:solidFill>
                <a:schemeClr val="bg1"/>
              </a:solidFill>
              <a:latin typeface="Century Gothic" panose="020B0502020202020204" pitchFamily="34" charset="0"/>
            </a:endParaRPr>
          </a:p>
        </p:txBody>
      </p:sp>
      <p:pic>
        <p:nvPicPr>
          <p:cNvPr id="6" name="Graphic 5" descr="Warning with solid fill">
            <a:extLst>
              <a:ext uri="{FF2B5EF4-FFF2-40B4-BE49-F238E27FC236}">
                <a16:creationId xmlns:a16="http://schemas.microsoft.com/office/drawing/2014/main" id="{4082276F-9D94-AE2B-5A06-163AAE3FE3B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04168" y="4915459"/>
            <a:ext cx="603745" cy="603745"/>
          </a:xfrm>
          <a:prstGeom prst="rect">
            <a:avLst/>
          </a:prstGeom>
        </p:spPr>
      </p:pic>
    </p:spTree>
    <p:extLst>
      <p:ext uri="{BB962C8B-B14F-4D97-AF65-F5344CB8AC3E}">
        <p14:creationId xmlns:p14="http://schemas.microsoft.com/office/powerpoint/2010/main" val="3164782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BFA67-DE1B-C541-5FC1-398F79F7CFC5}"/>
              </a:ext>
            </a:extLst>
          </p:cNvPr>
          <p:cNvSpPr>
            <a:spLocks noGrp="1"/>
          </p:cNvSpPr>
          <p:nvPr>
            <p:ph type="body" sz="quarter" idx="12"/>
          </p:nvPr>
        </p:nvSpPr>
        <p:spPr>
          <a:xfrm>
            <a:off x="-1" y="-103"/>
            <a:ext cx="12192000" cy="691753"/>
          </a:xfrm>
          <a:solidFill>
            <a:schemeClr val="accent5">
              <a:lumMod val="75000"/>
            </a:schemeClr>
          </a:solidFill>
        </p:spPr>
        <p:txBody>
          <a:bodyPr/>
          <a:lstStyle/>
          <a:p>
            <a:r>
              <a:rPr lang="en-GB" sz="1800" dirty="0"/>
              <a:t>Many proactively sought information from South East Water’s online resources, but found                        these unhelpful</a:t>
            </a:r>
          </a:p>
        </p:txBody>
      </p:sp>
      <p:sp>
        <p:nvSpPr>
          <p:cNvPr id="4" name="Content Placeholder 3">
            <a:extLst>
              <a:ext uri="{FF2B5EF4-FFF2-40B4-BE49-F238E27FC236}">
                <a16:creationId xmlns:a16="http://schemas.microsoft.com/office/drawing/2014/main" id="{81228FF2-060C-028E-32FC-2607CC3A0F09}"/>
              </a:ext>
            </a:extLst>
          </p:cNvPr>
          <p:cNvSpPr>
            <a:spLocks noGrp="1"/>
          </p:cNvSpPr>
          <p:nvPr>
            <p:ph sz="quarter" idx="11"/>
          </p:nvPr>
        </p:nvSpPr>
        <p:spPr>
          <a:xfrm>
            <a:off x="2197788" y="2319306"/>
            <a:ext cx="7359869" cy="563708"/>
          </a:xfrm>
          <a:ln>
            <a:noFill/>
          </a:ln>
        </p:spPr>
        <p:txBody>
          <a:bodyPr>
            <a:noAutofit/>
          </a:bodyPr>
          <a:lstStyle/>
          <a:p>
            <a:pPr>
              <a:spcBef>
                <a:spcPts val="0"/>
              </a:spcBef>
              <a:spcAft>
                <a:spcPts val="60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GB" sz="1400"/>
          </a:p>
        </p:txBody>
      </p:sp>
      <p:sp>
        <p:nvSpPr>
          <p:cNvPr id="12" name="TextBox 11">
            <a:extLst>
              <a:ext uri="{FF2B5EF4-FFF2-40B4-BE49-F238E27FC236}">
                <a16:creationId xmlns:a16="http://schemas.microsoft.com/office/drawing/2014/main" id="{572B60BA-C72B-9A47-88F0-73DD62E288FD}"/>
              </a:ext>
            </a:extLst>
          </p:cNvPr>
          <p:cNvSpPr txBox="1"/>
          <p:nvPr/>
        </p:nvSpPr>
        <p:spPr>
          <a:xfrm>
            <a:off x="1509998" y="1272806"/>
            <a:ext cx="6387094" cy="2702181"/>
          </a:xfrm>
          <a:prstGeom prst="rect">
            <a:avLst/>
          </a:prstGeom>
          <a:noFill/>
          <a:ln>
            <a:noFill/>
          </a:ln>
        </p:spPr>
        <p:txBody>
          <a:bodyPr wrap="square">
            <a:noAutofit/>
          </a:bodyPr>
          <a:lstStyle/>
          <a:p>
            <a:pPr marL="285750" indent="-285750">
              <a:spcAft>
                <a:spcPts val="600"/>
              </a:spcAft>
              <a:buFont typeface="Arial" panose="020B0604020202020204" pitchFamily="34" charset="0"/>
              <a:buChar char="•"/>
            </a:pPr>
            <a:r>
              <a:rPr lang="en-GB" sz="1400">
                <a:latin typeface="Century Gothic" panose="020B0502020202020204" pitchFamily="34" charset="0"/>
                <a:ea typeface="Calibri" panose="020F0502020204030204" pitchFamily="34" charset="0"/>
                <a:cs typeface="Times New Roman" panose="02020603050405020304" pitchFamily="18" charset="0"/>
              </a:rPr>
              <a:t>Participants</a:t>
            </a:r>
            <a:r>
              <a:rPr lang="en-GB" sz="1400">
                <a:effectLst/>
                <a:latin typeface="Century Gothic" panose="020B0502020202020204" pitchFamily="34" charset="0"/>
                <a:ea typeface="Calibri" panose="020F0502020204030204" pitchFamily="34" charset="0"/>
                <a:cs typeface="Times New Roman" panose="02020603050405020304" pitchFamily="18" charset="0"/>
              </a:rPr>
              <a:t> using the website found an interactive map showing the service status in their local area, and that they could register to receive automatic updates via text or email.</a:t>
            </a:r>
          </a:p>
          <a:p>
            <a:pPr marL="742950" lvl="1" indent="-285750">
              <a:spcAft>
                <a:spcPts val="600"/>
              </a:spcAft>
              <a:buFont typeface="Arial" panose="020B0604020202020204" pitchFamily="34" charset="0"/>
              <a:buChar char="•"/>
            </a:pPr>
            <a:r>
              <a:rPr lang="en-GB" sz="1400">
                <a:effectLst/>
                <a:latin typeface="Century Gothic" panose="020B0502020202020204" pitchFamily="34" charset="0"/>
                <a:ea typeface="Calibri" panose="020F0502020204030204" pitchFamily="34" charset="0"/>
                <a:cs typeface="Times New Roman" panose="02020603050405020304" pitchFamily="18" charset="0"/>
              </a:rPr>
              <a:t>However, many </a:t>
            </a:r>
            <a:r>
              <a:rPr lang="en-GB" sz="1400">
                <a:latin typeface="Century Gothic" panose="020B0502020202020204" pitchFamily="34" charset="0"/>
                <a:ea typeface="Calibri" panose="020F0502020204030204" pitchFamily="34" charset="0"/>
                <a:cs typeface="Times New Roman" panose="02020603050405020304" pitchFamily="18" charset="0"/>
              </a:rPr>
              <a:t>reported </a:t>
            </a:r>
            <a:r>
              <a:rPr lang="en-GB" sz="1400">
                <a:effectLst/>
                <a:latin typeface="Century Gothic" panose="020B0502020202020204" pitchFamily="34" charset="0"/>
                <a:ea typeface="Calibri" panose="020F0502020204030204" pitchFamily="34" charset="0"/>
                <a:cs typeface="Times New Roman" panose="02020603050405020304" pitchFamily="18" charset="0"/>
              </a:rPr>
              <a:t>that updates were not consistent, and most information on the website was updated </a:t>
            </a:r>
            <a:r>
              <a:rPr lang="en-GB" sz="1400">
                <a:latin typeface="Century Gothic" panose="020B0502020202020204" pitchFamily="34" charset="0"/>
                <a:ea typeface="Calibri" panose="020F0502020204030204" pitchFamily="34" charset="0"/>
                <a:cs typeface="Times New Roman" panose="02020603050405020304" pitchFamily="18" charset="0"/>
              </a:rPr>
              <a:t>more slowly than information </a:t>
            </a:r>
            <a:r>
              <a:rPr lang="en-GB" sz="1400">
                <a:effectLst/>
                <a:latin typeface="Century Gothic" panose="020B0502020202020204" pitchFamily="34" charset="0"/>
                <a:ea typeface="Calibri" panose="020F0502020204030204" pitchFamily="34" charset="0"/>
                <a:cs typeface="Times New Roman" panose="02020603050405020304" pitchFamily="18" charset="0"/>
              </a:rPr>
              <a:t>from local councils on social media</a:t>
            </a:r>
          </a:p>
          <a:p>
            <a:pPr marL="742950" lvl="1" indent="-285750">
              <a:spcAft>
                <a:spcPts val="600"/>
              </a:spcAft>
              <a:buFont typeface="Arial" panose="020B0604020202020204" pitchFamily="34" charset="0"/>
              <a:buChar char="•"/>
            </a:pPr>
            <a:r>
              <a:rPr lang="en-GB" sz="1400">
                <a:effectLst/>
                <a:latin typeface="Century Gothic" panose="020B0502020202020204" pitchFamily="34" charset="0"/>
                <a:ea typeface="Calibri" panose="020F0502020204030204" pitchFamily="34" charset="0"/>
                <a:cs typeface="Times New Roman" panose="02020603050405020304" pitchFamily="18" charset="0"/>
              </a:rPr>
              <a:t>For some, the automatic alerts were the only communication they received from the company</a:t>
            </a:r>
          </a:p>
          <a:p>
            <a:pPr marL="285750" indent="-285750">
              <a:spcAft>
                <a:spcPts val="600"/>
              </a:spcAft>
              <a:buFont typeface="Arial" panose="020B0604020202020204" pitchFamily="34" charset="0"/>
              <a:buChar char="•"/>
            </a:pPr>
            <a:r>
              <a:rPr lang="en-GB" sz="1400">
                <a:latin typeface="Century Gothic" panose="020B0502020202020204" pitchFamily="34" charset="0"/>
                <a:ea typeface="Calibri" panose="020F0502020204030204" pitchFamily="34" charset="0"/>
                <a:cs typeface="Times New Roman" panose="02020603050405020304" pitchFamily="18" charset="0"/>
              </a:rPr>
              <a:t>Participants </a:t>
            </a:r>
            <a:r>
              <a:rPr lang="en-GB" sz="1400">
                <a:effectLst/>
                <a:latin typeface="Century Gothic" panose="020B0502020202020204" pitchFamily="34" charset="0"/>
                <a:ea typeface="Calibri" panose="020F0502020204030204" pitchFamily="34" charset="0"/>
                <a:cs typeface="Times New Roman" panose="02020603050405020304" pitchFamily="18" charset="0"/>
              </a:rPr>
              <a:t>also reported that the content of the website lacked meaningful information, such as the cause of the incident and when their supply will be restored.</a:t>
            </a:r>
          </a:p>
          <a:p>
            <a:pPr marL="285750" indent="-285750">
              <a:spcAft>
                <a:spcPts val="600"/>
              </a:spcAft>
              <a:buFont typeface="Arial" panose="020B0604020202020204" pitchFamily="34" charset="0"/>
              <a:buChar char="•"/>
            </a:pPr>
            <a:r>
              <a:rPr lang="en-GB" sz="1400">
                <a:latin typeface="Century Gothic" panose="020B0502020202020204" pitchFamily="34" charset="0"/>
                <a:cs typeface="Times New Roman" panose="02020603050405020304" pitchFamily="18" charset="0"/>
              </a:rPr>
              <a:t>Emergency assistance information for those who may have needed specific help was also hard to find on the website.</a:t>
            </a:r>
          </a:p>
        </p:txBody>
      </p:sp>
      <p:sp>
        <p:nvSpPr>
          <p:cNvPr id="7" name="Rectangle 6">
            <a:extLst>
              <a:ext uri="{FF2B5EF4-FFF2-40B4-BE49-F238E27FC236}">
                <a16:creationId xmlns:a16="http://schemas.microsoft.com/office/drawing/2014/main" id="{A49BD9DF-D331-CC44-049C-661FD77E35D1}"/>
              </a:ext>
            </a:extLst>
          </p:cNvPr>
          <p:cNvSpPr/>
          <p:nvPr/>
        </p:nvSpPr>
        <p:spPr>
          <a:xfrm>
            <a:off x="1527100" y="790590"/>
            <a:ext cx="8971683" cy="45337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Website</a:t>
            </a:r>
          </a:p>
        </p:txBody>
      </p:sp>
      <p:grpSp>
        <p:nvGrpSpPr>
          <p:cNvPr id="3" name="Group 2">
            <a:extLst>
              <a:ext uri="{FF2B5EF4-FFF2-40B4-BE49-F238E27FC236}">
                <a16:creationId xmlns:a16="http://schemas.microsoft.com/office/drawing/2014/main" id="{E4FAC86B-5F55-F29D-6257-7EE061C201CD}"/>
              </a:ext>
            </a:extLst>
          </p:cNvPr>
          <p:cNvGrpSpPr/>
          <p:nvPr/>
        </p:nvGrpSpPr>
        <p:grpSpPr>
          <a:xfrm>
            <a:off x="975520" y="722131"/>
            <a:ext cx="439088" cy="568543"/>
            <a:chOff x="43871" y="718465"/>
            <a:chExt cx="701475" cy="815541"/>
          </a:xfrm>
          <a:solidFill>
            <a:schemeClr val="accent1"/>
          </a:solidFill>
        </p:grpSpPr>
        <p:sp>
          <p:nvSpPr>
            <p:cNvPr id="5" name="Freeform: Shape 4">
              <a:extLst>
                <a:ext uri="{FF2B5EF4-FFF2-40B4-BE49-F238E27FC236}">
                  <a16:creationId xmlns:a16="http://schemas.microsoft.com/office/drawing/2014/main" id="{6002332D-5E92-1FC6-CDF2-30062F00BC6C}"/>
                </a:ext>
              </a:extLst>
            </p:cNvPr>
            <p:cNvSpPr/>
            <p:nvPr/>
          </p:nvSpPr>
          <p:spPr>
            <a:xfrm>
              <a:off x="43871" y="718465"/>
              <a:ext cx="701475" cy="735823"/>
            </a:xfrm>
            <a:custGeom>
              <a:avLst/>
              <a:gdLst>
                <a:gd name="connsiteX0" fmla="*/ 219262 w 900337"/>
                <a:gd name="connsiteY0" fmla="*/ 584140 h 1088561"/>
                <a:gd name="connsiteX1" fmla="*/ 74945 w 900337"/>
                <a:gd name="connsiteY1" fmla="*/ 666607 h 1088561"/>
                <a:gd name="connsiteX2" fmla="*/ 24090 w 900337"/>
                <a:gd name="connsiteY2" fmla="*/ 768316 h 1088561"/>
                <a:gd name="connsiteX3" fmla="*/ 725 w 900337"/>
                <a:gd name="connsiteY3" fmla="*/ 971734 h 1088561"/>
                <a:gd name="connsiteX4" fmla="*/ 35086 w 900337"/>
                <a:gd name="connsiteY4" fmla="*/ 1048703 h 1088561"/>
                <a:gd name="connsiteX5" fmla="*/ 113429 w 900337"/>
                <a:gd name="connsiteY5" fmla="*/ 1088562 h 1088561"/>
                <a:gd name="connsiteX6" fmla="*/ 125799 w 900337"/>
                <a:gd name="connsiteY6" fmla="*/ 1088562 h 1088561"/>
                <a:gd name="connsiteX7" fmla="*/ 125799 w 900337"/>
                <a:gd name="connsiteY7" fmla="*/ 1034959 h 1088561"/>
                <a:gd name="connsiteX8" fmla="*/ 65324 w 900337"/>
                <a:gd name="connsiteY8" fmla="*/ 1003346 h 1088561"/>
                <a:gd name="connsiteX9" fmla="*/ 54328 w 900337"/>
                <a:gd name="connsiteY9" fmla="*/ 978606 h 1088561"/>
                <a:gd name="connsiteX10" fmla="*/ 79068 w 900337"/>
                <a:gd name="connsiteY10" fmla="*/ 772439 h 1088561"/>
                <a:gd name="connsiteX11" fmla="*/ 79068 w 900337"/>
                <a:gd name="connsiteY11" fmla="*/ 769690 h 1088561"/>
                <a:gd name="connsiteX12" fmla="*/ 110680 w 900337"/>
                <a:gd name="connsiteY12" fmla="*/ 707840 h 1088561"/>
                <a:gd name="connsiteX13" fmla="*/ 275614 w 900337"/>
                <a:gd name="connsiteY13" fmla="*/ 619876 h 1088561"/>
                <a:gd name="connsiteX14" fmla="*/ 450169 w 900337"/>
                <a:gd name="connsiteY14" fmla="*/ 659735 h 1088561"/>
                <a:gd name="connsiteX15" fmla="*/ 624724 w 900337"/>
                <a:gd name="connsiteY15" fmla="*/ 619876 h 1088561"/>
                <a:gd name="connsiteX16" fmla="*/ 789657 w 900337"/>
                <a:gd name="connsiteY16" fmla="*/ 707840 h 1088561"/>
                <a:gd name="connsiteX17" fmla="*/ 821269 w 900337"/>
                <a:gd name="connsiteY17" fmla="*/ 769690 h 1088561"/>
                <a:gd name="connsiteX18" fmla="*/ 846009 w 900337"/>
                <a:gd name="connsiteY18" fmla="*/ 977232 h 1088561"/>
                <a:gd name="connsiteX19" fmla="*/ 835014 w 900337"/>
                <a:gd name="connsiteY19" fmla="*/ 1001972 h 1088561"/>
                <a:gd name="connsiteX20" fmla="*/ 835014 w 900337"/>
                <a:gd name="connsiteY20" fmla="*/ 1001972 h 1088561"/>
                <a:gd name="connsiteX21" fmla="*/ 774538 w 900337"/>
                <a:gd name="connsiteY21" fmla="*/ 1033584 h 1088561"/>
                <a:gd name="connsiteX22" fmla="*/ 774538 w 900337"/>
                <a:gd name="connsiteY22" fmla="*/ 1087188 h 1088561"/>
                <a:gd name="connsiteX23" fmla="*/ 786908 w 900337"/>
                <a:gd name="connsiteY23" fmla="*/ 1087188 h 1088561"/>
                <a:gd name="connsiteX24" fmla="*/ 865252 w 900337"/>
                <a:gd name="connsiteY24" fmla="*/ 1047329 h 1088561"/>
                <a:gd name="connsiteX25" fmla="*/ 865252 w 900337"/>
                <a:gd name="connsiteY25" fmla="*/ 1047329 h 1088561"/>
                <a:gd name="connsiteX26" fmla="*/ 899613 w 900337"/>
                <a:gd name="connsiteY26" fmla="*/ 970360 h 1088561"/>
                <a:gd name="connsiteX27" fmla="*/ 876247 w 900337"/>
                <a:gd name="connsiteY27" fmla="*/ 768316 h 1088561"/>
                <a:gd name="connsiteX28" fmla="*/ 825393 w 900337"/>
                <a:gd name="connsiteY28" fmla="*/ 666607 h 1088561"/>
                <a:gd name="connsiteX29" fmla="*/ 681076 w 900337"/>
                <a:gd name="connsiteY29" fmla="*/ 584140 h 1088561"/>
                <a:gd name="connsiteX30" fmla="*/ 683825 w 900337"/>
                <a:gd name="connsiteY30" fmla="*/ 243277 h 1088561"/>
                <a:gd name="connsiteX31" fmla="*/ 675578 w 900337"/>
                <a:gd name="connsiteY31" fmla="*/ 177304 h 1088561"/>
                <a:gd name="connsiteX32" fmla="*/ 551878 w 900337"/>
                <a:gd name="connsiteY32" fmla="*/ 24740 h 1088561"/>
                <a:gd name="connsiteX33" fmla="*/ 534010 w 900337"/>
                <a:gd name="connsiteY33" fmla="*/ 26114 h 1088561"/>
                <a:gd name="connsiteX34" fmla="*/ 521640 w 900337"/>
                <a:gd name="connsiteY34" fmla="*/ 35736 h 1088561"/>
                <a:gd name="connsiteX35" fmla="*/ 507896 w 900337"/>
                <a:gd name="connsiteY35" fmla="*/ 16493 h 1088561"/>
                <a:gd name="connsiteX36" fmla="*/ 490028 w 900337"/>
                <a:gd name="connsiteY36" fmla="*/ 4123 h 1088561"/>
                <a:gd name="connsiteX37" fmla="*/ 450169 w 900337"/>
                <a:gd name="connsiteY37" fmla="*/ 0 h 1088561"/>
                <a:gd name="connsiteX38" fmla="*/ 298980 w 900337"/>
                <a:gd name="connsiteY38" fmla="*/ 56352 h 1088561"/>
                <a:gd name="connsiteX39" fmla="*/ 219262 w 900337"/>
                <a:gd name="connsiteY39" fmla="*/ 239154 h 1088561"/>
                <a:gd name="connsiteX40" fmla="*/ 219262 w 900337"/>
                <a:gd name="connsiteY40" fmla="*/ 584140 h 1088561"/>
                <a:gd name="connsiteX41" fmla="*/ 287984 w 900337"/>
                <a:gd name="connsiteY41" fmla="*/ 360105 h 1088561"/>
                <a:gd name="connsiteX42" fmla="*/ 297605 w 900337"/>
                <a:gd name="connsiteY42" fmla="*/ 247400 h 1088561"/>
                <a:gd name="connsiteX43" fmla="*/ 601358 w 900337"/>
                <a:gd name="connsiteY43" fmla="*/ 247400 h 1088561"/>
                <a:gd name="connsiteX44" fmla="*/ 610979 w 900337"/>
                <a:gd name="connsiteY44" fmla="*/ 360105 h 1088561"/>
                <a:gd name="connsiteX45" fmla="*/ 418556 w 900337"/>
                <a:gd name="connsiteY45" fmla="*/ 492052 h 1088561"/>
                <a:gd name="connsiteX46" fmla="*/ 287984 w 900337"/>
                <a:gd name="connsiteY46" fmla="*/ 360105 h 1088561"/>
                <a:gd name="connsiteX47" fmla="*/ 342962 w 900337"/>
                <a:gd name="connsiteY47" fmla="*/ 589638 h 1088561"/>
                <a:gd name="connsiteX48" fmla="*/ 367702 w 900337"/>
                <a:gd name="connsiteY48" fmla="*/ 536034 h 1088561"/>
                <a:gd name="connsiteX49" fmla="*/ 367702 w 900337"/>
                <a:gd name="connsiteY49" fmla="*/ 533285 h 1088561"/>
                <a:gd name="connsiteX50" fmla="*/ 532636 w 900337"/>
                <a:gd name="connsiteY50" fmla="*/ 533285 h 1088561"/>
                <a:gd name="connsiteX51" fmla="*/ 532636 w 900337"/>
                <a:gd name="connsiteY51" fmla="*/ 536034 h 1088561"/>
                <a:gd name="connsiteX52" fmla="*/ 557376 w 900337"/>
                <a:gd name="connsiteY52" fmla="*/ 589638 h 1088561"/>
                <a:gd name="connsiteX53" fmla="*/ 450169 w 900337"/>
                <a:gd name="connsiteY53" fmla="*/ 604757 h 1088561"/>
                <a:gd name="connsiteX54" fmla="*/ 342962 w 900337"/>
                <a:gd name="connsiteY54" fmla="*/ 589638 h 10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00337" h="1088561">
                  <a:moveTo>
                    <a:pt x="219262" y="584140"/>
                  </a:moveTo>
                  <a:cubicBezTo>
                    <a:pt x="167033" y="604757"/>
                    <a:pt x="118927" y="632246"/>
                    <a:pt x="74945" y="666607"/>
                  </a:cubicBezTo>
                  <a:cubicBezTo>
                    <a:pt x="44707" y="691347"/>
                    <a:pt x="25465" y="728457"/>
                    <a:pt x="24090" y="768316"/>
                  </a:cubicBezTo>
                  <a:lnTo>
                    <a:pt x="725" y="971734"/>
                  </a:lnTo>
                  <a:cubicBezTo>
                    <a:pt x="-3399" y="1001972"/>
                    <a:pt x="10346" y="1032210"/>
                    <a:pt x="35086" y="1048703"/>
                  </a:cubicBezTo>
                  <a:cubicBezTo>
                    <a:pt x="59826" y="1065196"/>
                    <a:pt x="85940" y="1077566"/>
                    <a:pt x="113429" y="1088562"/>
                  </a:cubicBezTo>
                  <a:lnTo>
                    <a:pt x="125799" y="1088562"/>
                  </a:lnTo>
                  <a:lnTo>
                    <a:pt x="125799" y="1034959"/>
                  </a:lnTo>
                  <a:cubicBezTo>
                    <a:pt x="105183" y="1026712"/>
                    <a:pt x="84566" y="1015716"/>
                    <a:pt x="65324" y="1003346"/>
                  </a:cubicBezTo>
                  <a:cubicBezTo>
                    <a:pt x="57077" y="997848"/>
                    <a:pt x="52954" y="988227"/>
                    <a:pt x="54328" y="978606"/>
                  </a:cubicBezTo>
                  <a:lnTo>
                    <a:pt x="79068" y="772439"/>
                  </a:lnTo>
                  <a:lnTo>
                    <a:pt x="79068" y="769690"/>
                  </a:lnTo>
                  <a:cubicBezTo>
                    <a:pt x="80443" y="744950"/>
                    <a:pt x="91438" y="722959"/>
                    <a:pt x="110680" y="707840"/>
                  </a:cubicBezTo>
                  <a:cubicBezTo>
                    <a:pt x="147790" y="676228"/>
                    <a:pt x="201394" y="647364"/>
                    <a:pt x="275614" y="619876"/>
                  </a:cubicBezTo>
                  <a:cubicBezTo>
                    <a:pt x="316847" y="644616"/>
                    <a:pt x="380072" y="659735"/>
                    <a:pt x="450169" y="659735"/>
                  </a:cubicBezTo>
                  <a:cubicBezTo>
                    <a:pt x="520265" y="659735"/>
                    <a:pt x="583490" y="644616"/>
                    <a:pt x="624724" y="619876"/>
                  </a:cubicBezTo>
                  <a:cubicBezTo>
                    <a:pt x="700318" y="647364"/>
                    <a:pt x="752547" y="676228"/>
                    <a:pt x="789657" y="707840"/>
                  </a:cubicBezTo>
                  <a:cubicBezTo>
                    <a:pt x="808899" y="722959"/>
                    <a:pt x="819895" y="746325"/>
                    <a:pt x="821269" y="769690"/>
                  </a:cubicBezTo>
                  <a:lnTo>
                    <a:pt x="846009" y="977232"/>
                  </a:lnTo>
                  <a:cubicBezTo>
                    <a:pt x="847384" y="986853"/>
                    <a:pt x="843261" y="996474"/>
                    <a:pt x="835014" y="1001972"/>
                  </a:cubicBezTo>
                  <a:lnTo>
                    <a:pt x="835014" y="1001972"/>
                  </a:lnTo>
                  <a:cubicBezTo>
                    <a:pt x="815772" y="1014342"/>
                    <a:pt x="796529" y="1025337"/>
                    <a:pt x="774538" y="1033584"/>
                  </a:cubicBezTo>
                  <a:lnTo>
                    <a:pt x="774538" y="1087188"/>
                  </a:lnTo>
                  <a:lnTo>
                    <a:pt x="786908" y="1087188"/>
                  </a:lnTo>
                  <a:cubicBezTo>
                    <a:pt x="814397" y="1077566"/>
                    <a:pt x="840512" y="1063822"/>
                    <a:pt x="865252" y="1047329"/>
                  </a:cubicBezTo>
                  <a:lnTo>
                    <a:pt x="865252" y="1047329"/>
                  </a:lnTo>
                  <a:cubicBezTo>
                    <a:pt x="889992" y="1029461"/>
                    <a:pt x="903736" y="1000597"/>
                    <a:pt x="899613" y="970360"/>
                  </a:cubicBezTo>
                  <a:lnTo>
                    <a:pt x="876247" y="768316"/>
                  </a:lnTo>
                  <a:cubicBezTo>
                    <a:pt x="874873" y="728457"/>
                    <a:pt x="855631" y="691347"/>
                    <a:pt x="825393" y="666607"/>
                  </a:cubicBezTo>
                  <a:cubicBezTo>
                    <a:pt x="781410" y="632246"/>
                    <a:pt x="733305" y="603382"/>
                    <a:pt x="681076" y="584140"/>
                  </a:cubicBezTo>
                  <a:cubicBezTo>
                    <a:pt x="681076" y="514043"/>
                    <a:pt x="683825" y="321621"/>
                    <a:pt x="683825" y="243277"/>
                  </a:cubicBezTo>
                  <a:cubicBezTo>
                    <a:pt x="683825" y="221286"/>
                    <a:pt x="681076" y="199295"/>
                    <a:pt x="675578" y="177304"/>
                  </a:cubicBezTo>
                  <a:cubicBezTo>
                    <a:pt x="657710" y="111330"/>
                    <a:pt x="612353" y="56352"/>
                    <a:pt x="551878" y="24740"/>
                  </a:cubicBezTo>
                  <a:cubicBezTo>
                    <a:pt x="546380" y="21991"/>
                    <a:pt x="538133" y="21991"/>
                    <a:pt x="534010" y="26114"/>
                  </a:cubicBezTo>
                  <a:lnTo>
                    <a:pt x="521640" y="35736"/>
                  </a:lnTo>
                  <a:lnTo>
                    <a:pt x="507896" y="16493"/>
                  </a:lnTo>
                  <a:cubicBezTo>
                    <a:pt x="503772" y="9621"/>
                    <a:pt x="496900" y="5498"/>
                    <a:pt x="490028" y="4123"/>
                  </a:cubicBezTo>
                  <a:cubicBezTo>
                    <a:pt x="476283" y="1374"/>
                    <a:pt x="463913" y="0"/>
                    <a:pt x="450169" y="0"/>
                  </a:cubicBezTo>
                  <a:cubicBezTo>
                    <a:pt x="395191" y="0"/>
                    <a:pt x="340213" y="20617"/>
                    <a:pt x="298980" y="56352"/>
                  </a:cubicBezTo>
                  <a:cubicBezTo>
                    <a:pt x="246751" y="103084"/>
                    <a:pt x="217887" y="169057"/>
                    <a:pt x="219262" y="239154"/>
                  </a:cubicBezTo>
                  <a:lnTo>
                    <a:pt x="219262" y="584140"/>
                  </a:lnTo>
                  <a:close/>
                  <a:moveTo>
                    <a:pt x="287984" y="360105"/>
                  </a:moveTo>
                  <a:lnTo>
                    <a:pt x="297605" y="247400"/>
                  </a:lnTo>
                  <a:lnTo>
                    <a:pt x="601358" y="247400"/>
                  </a:lnTo>
                  <a:lnTo>
                    <a:pt x="610979" y="360105"/>
                  </a:lnTo>
                  <a:cubicBezTo>
                    <a:pt x="594486" y="449444"/>
                    <a:pt x="509270" y="508545"/>
                    <a:pt x="418556" y="492052"/>
                  </a:cubicBezTo>
                  <a:cubicBezTo>
                    <a:pt x="352583" y="479682"/>
                    <a:pt x="300354" y="427453"/>
                    <a:pt x="287984" y="360105"/>
                  </a:cubicBezTo>
                  <a:close/>
                  <a:moveTo>
                    <a:pt x="342962" y="589638"/>
                  </a:moveTo>
                  <a:cubicBezTo>
                    <a:pt x="358081" y="577268"/>
                    <a:pt x="367702" y="556651"/>
                    <a:pt x="367702" y="536034"/>
                  </a:cubicBezTo>
                  <a:lnTo>
                    <a:pt x="367702" y="533285"/>
                  </a:lnTo>
                  <a:cubicBezTo>
                    <a:pt x="419931" y="555277"/>
                    <a:pt x="480407" y="555277"/>
                    <a:pt x="532636" y="533285"/>
                  </a:cubicBezTo>
                  <a:lnTo>
                    <a:pt x="532636" y="536034"/>
                  </a:lnTo>
                  <a:cubicBezTo>
                    <a:pt x="532636" y="556651"/>
                    <a:pt x="542257" y="575893"/>
                    <a:pt x="557376" y="589638"/>
                  </a:cubicBezTo>
                  <a:cubicBezTo>
                    <a:pt x="523014" y="600633"/>
                    <a:pt x="485904" y="604757"/>
                    <a:pt x="450169" y="604757"/>
                  </a:cubicBezTo>
                  <a:cubicBezTo>
                    <a:pt x="414433" y="604757"/>
                    <a:pt x="377323" y="600633"/>
                    <a:pt x="342962" y="589638"/>
                  </a:cubicBezTo>
                  <a:close/>
                </a:path>
              </a:pathLst>
            </a:custGeom>
            <a:grpFill/>
            <a:ln w="1369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6263C016-D39C-E99B-773B-AE169277672F}"/>
                </a:ext>
              </a:extLst>
            </p:cNvPr>
            <p:cNvSpPr/>
            <p:nvPr/>
          </p:nvSpPr>
          <p:spPr>
            <a:xfrm>
              <a:off x="94076" y="1244136"/>
              <a:ext cx="624314" cy="289870"/>
            </a:xfrm>
            <a:custGeom>
              <a:avLst/>
              <a:gdLst>
                <a:gd name="connsiteX0" fmla="*/ 696845 w 801302"/>
                <a:gd name="connsiteY0" fmla="*/ 34361 h 428827"/>
                <a:gd name="connsiteX1" fmla="*/ 662483 w 801302"/>
                <a:gd name="connsiteY1" fmla="*/ 0 h 428827"/>
                <a:gd name="connsiteX2" fmla="*/ 662483 w 801302"/>
                <a:gd name="connsiteY2" fmla="*/ 0 h 428827"/>
                <a:gd name="connsiteX3" fmla="*/ 138819 w 801302"/>
                <a:gd name="connsiteY3" fmla="*/ 0 h 428827"/>
                <a:gd name="connsiteX4" fmla="*/ 104458 w 801302"/>
                <a:gd name="connsiteY4" fmla="*/ 34361 h 428827"/>
                <a:gd name="connsiteX5" fmla="*/ 104458 w 801302"/>
                <a:gd name="connsiteY5" fmla="*/ 34361 h 428827"/>
                <a:gd name="connsiteX6" fmla="*/ 104458 w 801302"/>
                <a:gd name="connsiteY6" fmla="*/ 376598 h 428827"/>
                <a:gd name="connsiteX7" fmla="*/ 0 w 801302"/>
                <a:gd name="connsiteY7" fmla="*/ 376598 h 428827"/>
                <a:gd name="connsiteX8" fmla="*/ 0 w 801302"/>
                <a:gd name="connsiteY8" fmla="*/ 394466 h 428827"/>
                <a:gd name="connsiteX9" fmla="*/ 34361 w 801302"/>
                <a:gd name="connsiteY9" fmla="*/ 428827 h 428827"/>
                <a:gd name="connsiteX10" fmla="*/ 766941 w 801302"/>
                <a:gd name="connsiteY10" fmla="*/ 428827 h 428827"/>
                <a:gd name="connsiteX11" fmla="*/ 801303 w 801302"/>
                <a:gd name="connsiteY11" fmla="*/ 394466 h 428827"/>
                <a:gd name="connsiteX12" fmla="*/ 801303 w 801302"/>
                <a:gd name="connsiteY12" fmla="*/ 376598 h 428827"/>
                <a:gd name="connsiteX13" fmla="*/ 696845 w 801302"/>
                <a:gd name="connsiteY13" fmla="*/ 376598 h 428827"/>
                <a:gd name="connsiteX14" fmla="*/ 696845 w 801302"/>
                <a:gd name="connsiteY14" fmla="*/ 34361 h 428827"/>
                <a:gd name="connsiteX15" fmla="*/ 328493 w 801302"/>
                <a:gd name="connsiteY15" fmla="*/ 261145 h 428827"/>
                <a:gd name="connsiteX16" fmla="*/ 309251 w 801302"/>
                <a:gd name="connsiteY16" fmla="*/ 280387 h 428827"/>
                <a:gd name="connsiteX17" fmla="*/ 232282 w 801302"/>
                <a:gd name="connsiteY17" fmla="*/ 203418 h 428827"/>
                <a:gd name="connsiteX18" fmla="*/ 309251 w 801302"/>
                <a:gd name="connsiteY18" fmla="*/ 126449 h 428827"/>
                <a:gd name="connsiteX19" fmla="*/ 328493 w 801302"/>
                <a:gd name="connsiteY19" fmla="*/ 145691 h 428827"/>
                <a:gd name="connsiteX20" fmla="*/ 270766 w 801302"/>
                <a:gd name="connsiteY20" fmla="*/ 203418 h 428827"/>
                <a:gd name="connsiteX21" fmla="*/ 328493 w 801302"/>
                <a:gd name="connsiteY21" fmla="*/ 261145 h 428827"/>
                <a:gd name="connsiteX22" fmla="*/ 380722 w 801302"/>
                <a:gd name="connsiteY22" fmla="*/ 290008 h 428827"/>
                <a:gd name="connsiteX23" fmla="*/ 355982 w 801302"/>
                <a:gd name="connsiteY23" fmla="*/ 279013 h 428827"/>
                <a:gd name="connsiteX24" fmla="*/ 420581 w 801302"/>
                <a:gd name="connsiteY24" fmla="*/ 123700 h 428827"/>
                <a:gd name="connsiteX25" fmla="*/ 445321 w 801302"/>
                <a:gd name="connsiteY25" fmla="*/ 134696 h 428827"/>
                <a:gd name="connsiteX26" fmla="*/ 380722 w 801302"/>
                <a:gd name="connsiteY26" fmla="*/ 290008 h 428827"/>
                <a:gd name="connsiteX27" fmla="*/ 490678 w 801302"/>
                <a:gd name="connsiteY27" fmla="*/ 281762 h 428827"/>
                <a:gd name="connsiteX28" fmla="*/ 471435 w 801302"/>
                <a:gd name="connsiteY28" fmla="*/ 262519 h 428827"/>
                <a:gd name="connsiteX29" fmla="*/ 529162 w 801302"/>
                <a:gd name="connsiteY29" fmla="*/ 204793 h 428827"/>
                <a:gd name="connsiteX30" fmla="*/ 471435 w 801302"/>
                <a:gd name="connsiteY30" fmla="*/ 147066 h 428827"/>
                <a:gd name="connsiteX31" fmla="*/ 490678 w 801302"/>
                <a:gd name="connsiteY31" fmla="*/ 127824 h 428827"/>
                <a:gd name="connsiteX32" fmla="*/ 567647 w 801302"/>
                <a:gd name="connsiteY32" fmla="*/ 204793 h 428827"/>
                <a:gd name="connsiteX33" fmla="*/ 490678 w 801302"/>
                <a:gd name="connsiteY33" fmla="*/ 281762 h 4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801302" h="428827">
                  <a:moveTo>
                    <a:pt x="696845" y="34361"/>
                  </a:moveTo>
                  <a:cubicBezTo>
                    <a:pt x="696845" y="15119"/>
                    <a:pt x="681726" y="0"/>
                    <a:pt x="662483" y="0"/>
                  </a:cubicBezTo>
                  <a:lnTo>
                    <a:pt x="662483" y="0"/>
                  </a:lnTo>
                  <a:lnTo>
                    <a:pt x="138819" y="0"/>
                  </a:lnTo>
                  <a:cubicBezTo>
                    <a:pt x="119577" y="0"/>
                    <a:pt x="104458" y="15119"/>
                    <a:pt x="104458" y="34361"/>
                  </a:cubicBezTo>
                  <a:lnTo>
                    <a:pt x="104458" y="34361"/>
                  </a:lnTo>
                  <a:lnTo>
                    <a:pt x="104458" y="376598"/>
                  </a:lnTo>
                  <a:lnTo>
                    <a:pt x="0" y="376598"/>
                  </a:lnTo>
                  <a:lnTo>
                    <a:pt x="0" y="394466"/>
                  </a:lnTo>
                  <a:cubicBezTo>
                    <a:pt x="0" y="413709"/>
                    <a:pt x="15119" y="428827"/>
                    <a:pt x="34361" y="428827"/>
                  </a:cubicBezTo>
                  <a:lnTo>
                    <a:pt x="766941" y="428827"/>
                  </a:lnTo>
                  <a:cubicBezTo>
                    <a:pt x="786184" y="428827"/>
                    <a:pt x="801303" y="413709"/>
                    <a:pt x="801303" y="394466"/>
                  </a:cubicBezTo>
                  <a:lnTo>
                    <a:pt x="801303" y="376598"/>
                  </a:lnTo>
                  <a:lnTo>
                    <a:pt x="696845" y="376598"/>
                  </a:lnTo>
                  <a:lnTo>
                    <a:pt x="696845" y="34361"/>
                  </a:lnTo>
                  <a:close/>
                  <a:moveTo>
                    <a:pt x="328493" y="261145"/>
                  </a:moveTo>
                  <a:lnTo>
                    <a:pt x="309251" y="280387"/>
                  </a:lnTo>
                  <a:lnTo>
                    <a:pt x="232282" y="203418"/>
                  </a:lnTo>
                  <a:lnTo>
                    <a:pt x="309251" y="126449"/>
                  </a:lnTo>
                  <a:lnTo>
                    <a:pt x="328493" y="145691"/>
                  </a:lnTo>
                  <a:lnTo>
                    <a:pt x="270766" y="203418"/>
                  </a:lnTo>
                  <a:lnTo>
                    <a:pt x="328493" y="261145"/>
                  </a:lnTo>
                  <a:close/>
                  <a:moveTo>
                    <a:pt x="380722" y="290008"/>
                  </a:moveTo>
                  <a:lnTo>
                    <a:pt x="355982" y="279013"/>
                  </a:lnTo>
                  <a:lnTo>
                    <a:pt x="420581" y="123700"/>
                  </a:lnTo>
                  <a:lnTo>
                    <a:pt x="445321" y="134696"/>
                  </a:lnTo>
                  <a:lnTo>
                    <a:pt x="380722" y="290008"/>
                  </a:lnTo>
                  <a:close/>
                  <a:moveTo>
                    <a:pt x="490678" y="281762"/>
                  </a:moveTo>
                  <a:lnTo>
                    <a:pt x="471435" y="262519"/>
                  </a:lnTo>
                  <a:lnTo>
                    <a:pt x="529162" y="204793"/>
                  </a:lnTo>
                  <a:lnTo>
                    <a:pt x="471435" y="147066"/>
                  </a:lnTo>
                  <a:lnTo>
                    <a:pt x="490678" y="127824"/>
                  </a:lnTo>
                  <a:lnTo>
                    <a:pt x="567647" y="204793"/>
                  </a:lnTo>
                  <a:lnTo>
                    <a:pt x="490678" y="281762"/>
                  </a:lnTo>
                  <a:close/>
                </a:path>
              </a:pathLst>
            </a:custGeom>
            <a:grpFill/>
            <a:ln w="13692" cap="flat">
              <a:noFill/>
              <a:prstDash val="solid"/>
              <a:miter/>
            </a:ln>
          </p:spPr>
          <p:txBody>
            <a:bodyPr rtlCol="0" anchor="ctr"/>
            <a:lstStyle/>
            <a:p>
              <a:endParaRPr lang="en-GB"/>
            </a:p>
          </p:txBody>
        </p:sp>
      </p:grpSp>
      <p:pic>
        <p:nvPicPr>
          <p:cNvPr id="10" name="Picture 9">
            <a:extLst>
              <a:ext uri="{FF2B5EF4-FFF2-40B4-BE49-F238E27FC236}">
                <a16:creationId xmlns:a16="http://schemas.microsoft.com/office/drawing/2014/main" id="{C662CD01-F488-1A49-7CF4-558BE3E8B63E}"/>
              </a:ext>
            </a:extLst>
          </p:cNvPr>
          <p:cNvPicPr>
            <a:picLocks noChangeAspect="1"/>
          </p:cNvPicPr>
          <p:nvPr/>
        </p:nvPicPr>
        <p:blipFill rotWithShape="1">
          <a:blip r:embed="rId2"/>
          <a:srcRect l="4698"/>
          <a:stretch/>
        </p:blipFill>
        <p:spPr>
          <a:xfrm>
            <a:off x="7972837" y="1764577"/>
            <a:ext cx="3502675" cy="1732951"/>
          </a:xfrm>
          <a:prstGeom prst="rect">
            <a:avLst/>
          </a:prstGeom>
          <a:ln>
            <a:solidFill>
              <a:schemeClr val="bg2">
                <a:lumMod val="40000"/>
                <a:lumOff val="60000"/>
              </a:schemeClr>
            </a:solidFill>
          </a:ln>
          <a:effectLst>
            <a:outerShdw blurRad="50800" dist="38100" dir="2700000" algn="tl" rotWithShape="0">
              <a:prstClr val="black">
                <a:alpha val="40000"/>
              </a:prstClr>
            </a:outerShdw>
          </a:effectLst>
        </p:spPr>
      </p:pic>
      <p:sp>
        <p:nvSpPr>
          <p:cNvPr id="13" name="Rectangle 12">
            <a:extLst>
              <a:ext uri="{FF2B5EF4-FFF2-40B4-BE49-F238E27FC236}">
                <a16:creationId xmlns:a16="http://schemas.microsoft.com/office/drawing/2014/main" id="{9A01F927-527C-7EFB-F7E7-015D1388F0AF}"/>
              </a:ext>
            </a:extLst>
          </p:cNvPr>
          <p:cNvSpPr/>
          <p:nvPr/>
        </p:nvSpPr>
        <p:spPr>
          <a:xfrm>
            <a:off x="1527100" y="4657565"/>
            <a:ext cx="8971683" cy="45337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Social media accounts</a:t>
            </a:r>
          </a:p>
        </p:txBody>
      </p:sp>
      <p:pic>
        <p:nvPicPr>
          <p:cNvPr id="26" name="Graphic 25" descr="Online Network with solid fill">
            <a:extLst>
              <a:ext uri="{FF2B5EF4-FFF2-40B4-BE49-F238E27FC236}">
                <a16:creationId xmlns:a16="http://schemas.microsoft.com/office/drawing/2014/main" id="{5DA0E630-86D1-C626-4BAE-95C06CBF8B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08777" y="4566108"/>
            <a:ext cx="601220" cy="601220"/>
          </a:xfrm>
          <a:prstGeom prst="rect">
            <a:avLst/>
          </a:prstGeom>
        </p:spPr>
      </p:pic>
      <p:sp>
        <p:nvSpPr>
          <p:cNvPr id="28" name="TextBox 27">
            <a:extLst>
              <a:ext uri="{FF2B5EF4-FFF2-40B4-BE49-F238E27FC236}">
                <a16:creationId xmlns:a16="http://schemas.microsoft.com/office/drawing/2014/main" id="{AD535E33-E25F-9F35-F204-E9AA227F4310}"/>
              </a:ext>
            </a:extLst>
          </p:cNvPr>
          <p:cNvSpPr txBox="1"/>
          <p:nvPr/>
        </p:nvSpPr>
        <p:spPr>
          <a:xfrm>
            <a:off x="1509998" y="5167328"/>
            <a:ext cx="8971683" cy="1430899"/>
          </a:xfrm>
          <a:prstGeom prst="rect">
            <a:avLst/>
          </a:prstGeom>
          <a:noFill/>
          <a:ln>
            <a:noFill/>
          </a:ln>
        </p:spPr>
        <p:txBody>
          <a:bodyPr wrap="square">
            <a:noAutofit/>
          </a:bodyPr>
          <a:lstStyle/>
          <a:p>
            <a:pPr marL="285750" indent="-285750">
              <a:spcAft>
                <a:spcPts val="600"/>
              </a:spcAft>
              <a:buFont typeface="Arial" panose="020B0604020202020204" pitchFamily="34" charset="0"/>
              <a:buChar char="•"/>
            </a:pPr>
            <a:r>
              <a:rPr lang="en-GB" sz="1400" b="1">
                <a:latin typeface="Century Gothic" panose="020B0502020202020204" pitchFamily="34" charset="0"/>
                <a:cs typeface="Times New Roman" panose="02020603050405020304" pitchFamily="18" charset="0"/>
              </a:rPr>
              <a:t>The company’s social media accounts were frequently mentioned by participants as a resource to learn more about the situation due to the lack of support from other channels. </a:t>
            </a:r>
          </a:p>
          <a:p>
            <a:pPr marL="742950" lvl="1" indent="-285750">
              <a:spcAft>
                <a:spcPts val="600"/>
              </a:spcAft>
              <a:buFont typeface="Arial" panose="020B0604020202020204" pitchFamily="34" charset="0"/>
              <a:buChar char="•"/>
            </a:pPr>
            <a:r>
              <a:rPr lang="en-US" sz="1400">
                <a:latin typeface="Century Gothic" panose="020B0502020202020204" pitchFamily="34" charset="0"/>
                <a:cs typeface="Times New Roman" panose="02020603050405020304" pitchFamily="18" charset="0"/>
              </a:rPr>
              <a:t>Customers felt angry that</a:t>
            </a:r>
            <a:r>
              <a:rPr lang="en-GB" sz="1400">
                <a:latin typeface="Century Gothic" panose="020B0502020202020204" pitchFamily="34" charset="0"/>
                <a:cs typeface="Times New Roman" panose="02020603050405020304" pitchFamily="18" charset="0"/>
              </a:rPr>
              <a:t> the tone of voice of South East Water’s twitter posts seemed to be inflammatory, and they did not find much helpful or clear information</a:t>
            </a:r>
          </a:p>
          <a:p>
            <a:pPr marL="742950" lvl="1" indent="-285750">
              <a:spcAft>
                <a:spcPts val="600"/>
              </a:spcAft>
              <a:buFont typeface="Arial" panose="020B0604020202020204" pitchFamily="34" charset="0"/>
              <a:buChar char="•"/>
            </a:pPr>
            <a:r>
              <a:rPr lang="en-US" altLang="zh-CN" sz="1400">
                <a:latin typeface="Century Gothic" panose="020B0502020202020204" pitchFamily="34" charset="0"/>
                <a:cs typeface="Times New Roman" panose="02020603050405020304" pitchFamily="18" charset="0"/>
              </a:rPr>
              <a:t>Many</a:t>
            </a:r>
            <a:r>
              <a:rPr lang="en-GB" sz="1400">
                <a:latin typeface="Century Gothic" panose="020B0502020202020204" pitchFamily="34" charset="0"/>
                <a:cs typeface="Times New Roman" panose="02020603050405020304" pitchFamily="18" charset="0"/>
              </a:rPr>
              <a:t> others did not follow the company on Twitter or Facebook</a:t>
            </a:r>
          </a:p>
        </p:txBody>
      </p:sp>
      <p:sp>
        <p:nvSpPr>
          <p:cNvPr id="6" name="Slide Number Placeholder 3">
            <a:extLst>
              <a:ext uri="{FF2B5EF4-FFF2-40B4-BE49-F238E27FC236}">
                <a16:creationId xmlns:a16="http://schemas.microsoft.com/office/drawing/2014/main" id="{9BCDE730-34A3-BD18-3159-220E12B9FBE2}"/>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18</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47018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BFA67-DE1B-C541-5FC1-398F79F7CFC5}"/>
              </a:ext>
            </a:extLst>
          </p:cNvPr>
          <p:cNvSpPr>
            <a:spLocks noGrp="1"/>
          </p:cNvSpPr>
          <p:nvPr>
            <p:ph type="body" sz="quarter" idx="12"/>
          </p:nvPr>
        </p:nvSpPr>
        <p:spPr>
          <a:xfrm>
            <a:off x="-1" y="-103"/>
            <a:ext cx="12192000" cy="625367"/>
          </a:xfrm>
          <a:solidFill>
            <a:schemeClr val="accent5">
              <a:lumMod val="75000"/>
            </a:schemeClr>
          </a:solidFill>
        </p:spPr>
        <p:txBody>
          <a:bodyPr/>
          <a:lstStyle/>
          <a:p>
            <a:r>
              <a:rPr lang="en-GB" sz="1800" dirty="0"/>
              <a:t>The experience of speaking to a member of frontline staff was mainly positive though didn’t always      help the customer</a:t>
            </a:r>
          </a:p>
        </p:txBody>
      </p:sp>
      <p:sp>
        <p:nvSpPr>
          <p:cNvPr id="4" name="Content Placeholder 3">
            <a:extLst>
              <a:ext uri="{FF2B5EF4-FFF2-40B4-BE49-F238E27FC236}">
                <a16:creationId xmlns:a16="http://schemas.microsoft.com/office/drawing/2014/main" id="{81228FF2-060C-028E-32FC-2607CC3A0F09}"/>
              </a:ext>
            </a:extLst>
          </p:cNvPr>
          <p:cNvSpPr>
            <a:spLocks noGrp="1"/>
          </p:cNvSpPr>
          <p:nvPr>
            <p:ph sz="quarter" idx="11"/>
          </p:nvPr>
        </p:nvSpPr>
        <p:spPr>
          <a:xfrm>
            <a:off x="2197788" y="2319306"/>
            <a:ext cx="7359869" cy="563708"/>
          </a:xfrm>
          <a:ln>
            <a:noFill/>
          </a:ln>
        </p:spPr>
        <p:txBody>
          <a:bodyPr>
            <a:noAutofit/>
          </a:bodyPr>
          <a:lstStyle/>
          <a:p>
            <a:pPr>
              <a:spcBef>
                <a:spcPts val="0"/>
              </a:spcBef>
              <a:spcAft>
                <a:spcPts val="60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GB" sz="1400"/>
          </a:p>
        </p:txBody>
      </p:sp>
      <p:sp>
        <p:nvSpPr>
          <p:cNvPr id="12" name="TextBox 11">
            <a:extLst>
              <a:ext uri="{FF2B5EF4-FFF2-40B4-BE49-F238E27FC236}">
                <a16:creationId xmlns:a16="http://schemas.microsoft.com/office/drawing/2014/main" id="{572B60BA-C72B-9A47-88F0-73DD62E288FD}"/>
              </a:ext>
            </a:extLst>
          </p:cNvPr>
          <p:cNvSpPr txBox="1"/>
          <p:nvPr/>
        </p:nvSpPr>
        <p:spPr>
          <a:xfrm>
            <a:off x="1527101" y="1272806"/>
            <a:ext cx="9087455" cy="4298028"/>
          </a:xfrm>
          <a:prstGeom prst="rect">
            <a:avLst/>
          </a:prstGeom>
          <a:noFill/>
          <a:ln>
            <a:noFill/>
          </a:ln>
        </p:spPr>
        <p:txBody>
          <a:bodyPr wrap="square">
            <a:noAutofit/>
          </a:bodyPr>
          <a:lstStyle/>
          <a:p>
            <a:pPr marL="285750" indent="-285750">
              <a:spcAft>
                <a:spcPts val="600"/>
              </a:spcAft>
              <a:buFont typeface="Arial" panose="020B0604020202020204" pitchFamily="34" charset="0"/>
              <a:buChar char="•"/>
            </a:pPr>
            <a:r>
              <a:rPr lang="en-GB" sz="1400" b="1">
                <a:effectLst/>
                <a:latin typeface="Century Gothic" panose="020B0502020202020204" pitchFamily="34" charset="0"/>
                <a:ea typeface="Calibri" panose="020F0502020204030204" pitchFamily="34" charset="0"/>
                <a:cs typeface="Times New Roman" panose="02020603050405020304" pitchFamily="18" charset="0"/>
              </a:rPr>
              <a:t>The</a:t>
            </a:r>
            <a:r>
              <a:rPr lang="en-GB" sz="1400" b="1">
                <a:latin typeface="Century Gothic" panose="020B0502020202020204" pitchFamily="34" charset="0"/>
                <a:ea typeface="Calibri" panose="020F0502020204030204" pitchFamily="34" charset="0"/>
                <a:cs typeface="Times New Roman" panose="02020603050405020304" pitchFamily="18" charset="0"/>
              </a:rPr>
              <a:t> small number of participants who decided to give them a call directly </a:t>
            </a:r>
            <a:r>
              <a:rPr lang="en-GB" sz="1400" b="1">
                <a:effectLst/>
                <a:latin typeface="Century Gothic" panose="020B0502020202020204" pitchFamily="34" charset="0"/>
                <a:ea typeface="Calibri" panose="020F0502020204030204" pitchFamily="34" charset="0"/>
                <a:cs typeface="Times New Roman" panose="02020603050405020304" pitchFamily="18" charset="0"/>
              </a:rPr>
              <a:t>reported largely positive interactions. </a:t>
            </a:r>
          </a:p>
          <a:p>
            <a:pPr marL="742950" lvl="1" indent="-285750">
              <a:spcAft>
                <a:spcPts val="600"/>
              </a:spcAft>
              <a:buFont typeface="Arial" panose="020B0604020202020204" pitchFamily="34" charset="0"/>
              <a:buChar char="•"/>
            </a:pPr>
            <a:r>
              <a:rPr lang="en-GB" sz="1400">
                <a:effectLst/>
                <a:latin typeface="Century Gothic" panose="020B0502020202020204" pitchFamily="34" charset="0"/>
                <a:ea typeface="Calibri" panose="020F0502020204030204" pitchFamily="34" charset="0"/>
                <a:cs typeface="Times New Roman" panose="02020603050405020304" pitchFamily="18" charset="0"/>
              </a:rPr>
              <a:t>There were mixed experiences of how easy it was to talk to staff – some got through surprisingly quickly while others found it hard, having been put on hold for long periods of time</a:t>
            </a:r>
          </a:p>
          <a:p>
            <a:pPr marL="742950" lvl="1" indent="-285750">
              <a:spcAft>
                <a:spcPts val="600"/>
              </a:spcAft>
              <a:buFont typeface="Arial" panose="020B0604020202020204" pitchFamily="34" charset="0"/>
              <a:buChar char="•"/>
            </a:pPr>
            <a:r>
              <a:rPr lang="en-GB" sz="1400">
                <a:effectLst/>
                <a:latin typeface="Century Gothic" panose="020B0502020202020204" pitchFamily="34" charset="0"/>
                <a:ea typeface="Calibri" panose="020F0502020204030204" pitchFamily="34" charset="0"/>
                <a:cs typeface="Times New Roman" panose="02020603050405020304" pitchFamily="18" charset="0"/>
              </a:rPr>
              <a:t>The frontline staff answering the call were said to be “lovely”, being very apologetic and understanding of their experiences </a:t>
            </a:r>
          </a:p>
          <a:p>
            <a:pPr marL="742950" lvl="1" indent="-285750">
              <a:spcAft>
                <a:spcPts val="600"/>
              </a:spcAft>
              <a:buFont typeface="Arial" panose="020B0604020202020204" pitchFamily="34" charset="0"/>
              <a:buChar char="•"/>
            </a:pPr>
            <a:r>
              <a:rPr lang="en-GB" sz="1400">
                <a:latin typeface="Century Gothic" panose="020B0502020202020204" pitchFamily="34" charset="0"/>
                <a:ea typeface="Calibri" panose="020F0502020204030204" pitchFamily="34" charset="0"/>
                <a:cs typeface="Times New Roman" panose="02020603050405020304" pitchFamily="18" charset="0"/>
              </a:rPr>
              <a:t>Some participants, especially the elderly, would have welcomed more direct interaction, such as </a:t>
            </a:r>
            <a:r>
              <a:rPr lang="en-GB" sz="1400">
                <a:effectLst/>
                <a:latin typeface="Century Gothic" panose="020B0502020202020204" pitchFamily="34" charset="0"/>
                <a:ea typeface="Calibri" panose="020F0502020204030204" pitchFamily="34" charset="0"/>
                <a:cs typeface="Times New Roman" panose="02020603050405020304" pitchFamily="18" charset="0"/>
              </a:rPr>
              <a:t>door-to-door contact/leaflets</a:t>
            </a:r>
          </a:p>
          <a:p>
            <a:pPr marL="742950" lvl="1" indent="-285750">
              <a:spcAft>
                <a:spcPts val="600"/>
              </a:spcAft>
              <a:buFont typeface="Arial" panose="020B0604020202020204" pitchFamily="34" charset="0"/>
              <a:buChar char="•"/>
            </a:pP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sz="1400" b="1">
                <a:effectLst/>
                <a:latin typeface="Century Gothic" panose="020B0502020202020204" pitchFamily="34" charset="0"/>
                <a:ea typeface="Calibri" panose="020F0502020204030204" pitchFamily="34" charset="0"/>
                <a:cs typeface="Times New Roman" panose="02020603050405020304" pitchFamily="18" charset="0"/>
              </a:rPr>
              <a:t>Despite this, the conversations were not always fruitful, as sometimes the staff were not able to provide further useful information on the situation.</a:t>
            </a:r>
          </a:p>
          <a:p>
            <a:pPr marL="742950" lvl="1" indent="-285750">
              <a:spcAft>
                <a:spcPts val="600"/>
              </a:spcAft>
              <a:buFont typeface="Arial" panose="020B0604020202020204" pitchFamily="34" charset="0"/>
              <a:buChar char="•"/>
            </a:pPr>
            <a:r>
              <a:rPr lang="en-GB" sz="1400">
                <a:effectLst/>
                <a:latin typeface="Century Gothic" panose="020B0502020202020204" pitchFamily="34" charset="0"/>
                <a:ea typeface="Calibri" panose="020F0502020204030204" pitchFamily="34" charset="0"/>
                <a:cs typeface="Times New Roman" panose="02020603050405020304" pitchFamily="18" charset="0"/>
              </a:rPr>
              <a:t>In a few extreme cases, the operator was not aware of the interruption in their area</a:t>
            </a:r>
          </a:p>
          <a:p>
            <a:pPr marL="742950" lvl="1" indent="-285750">
              <a:spcAft>
                <a:spcPts val="600"/>
              </a:spcAft>
              <a:buFont typeface="Arial" panose="020B0604020202020204" pitchFamily="34" charset="0"/>
              <a:buChar char="•"/>
            </a:pPr>
            <a:r>
              <a:rPr lang="en-GB" sz="1400">
                <a:effectLst/>
                <a:latin typeface="Century Gothic" panose="020B0502020202020204" pitchFamily="34" charset="0"/>
                <a:ea typeface="Calibri" panose="020F0502020204030204" pitchFamily="34" charset="0"/>
                <a:cs typeface="Times New Roman" panose="02020603050405020304" pitchFamily="18" charset="0"/>
              </a:rPr>
              <a:t>Investigations and support promised over telephone were not followed up – customers waited and tried to follow up, but some never received a callback which lef</a:t>
            </a:r>
            <a:r>
              <a:rPr lang="en-GB" sz="1400">
                <a:latin typeface="Century Gothic" panose="020B0502020202020204" pitchFamily="34" charset="0"/>
                <a:ea typeface="Calibri" panose="020F0502020204030204" pitchFamily="34" charset="0"/>
                <a:cs typeface="Times New Roman" panose="02020603050405020304" pitchFamily="18" charset="0"/>
              </a:rPr>
              <a:t>t them feeling deeply frustrated</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p>
            <a:pPr marL="742950" lvl="1" indent="-285750">
              <a:spcAft>
                <a:spcPts val="600"/>
              </a:spcAft>
              <a:buFont typeface="Arial" panose="020B0604020202020204" pitchFamily="34" charset="0"/>
              <a:buChar char="•"/>
            </a:pP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49BD9DF-D331-CC44-049C-661FD77E35D1}"/>
              </a:ext>
            </a:extLst>
          </p:cNvPr>
          <p:cNvSpPr/>
          <p:nvPr/>
        </p:nvSpPr>
        <p:spPr>
          <a:xfrm>
            <a:off x="1527101" y="717666"/>
            <a:ext cx="9087456" cy="44676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South East Water’s telephone helplines</a:t>
            </a:r>
          </a:p>
        </p:txBody>
      </p:sp>
      <p:grpSp>
        <p:nvGrpSpPr>
          <p:cNvPr id="6" name="Group 5">
            <a:extLst>
              <a:ext uri="{FF2B5EF4-FFF2-40B4-BE49-F238E27FC236}">
                <a16:creationId xmlns:a16="http://schemas.microsoft.com/office/drawing/2014/main" id="{2F8A005B-689A-296A-CA61-857E4150B3DF}"/>
              </a:ext>
            </a:extLst>
          </p:cNvPr>
          <p:cNvGrpSpPr/>
          <p:nvPr/>
        </p:nvGrpSpPr>
        <p:grpSpPr>
          <a:xfrm>
            <a:off x="864514" y="717666"/>
            <a:ext cx="577238" cy="430791"/>
            <a:chOff x="4200064" y="1267547"/>
            <a:chExt cx="577238" cy="430791"/>
          </a:xfrm>
          <a:solidFill>
            <a:schemeClr val="accent1"/>
          </a:solidFill>
        </p:grpSpPr>
        <p:sp>
          <p:nvSpPr>
            <p:cNvPr id="8" name="Freeform: Shape 7">
              <a:extLst>
                <a:ext uri="{FF2B5EF4-FFF2-40B4-BE49-F238E27FC236}">
                  <a16:creationId xmlns:a16="http://schemas.microsoft.com/office/drawing/2014/main" id="{809E9319-37DA-CEA4-73B9-8410B3F19235}"/>
                </a:ext>
              </a:extLst>
            </p:cNvPr>
            <p:cNvSpPr/>
            <p:nvPr/>
          </p:nvSpPr>
          <p:spPr>
            <a:xfrm>
              <a:off x="4200064" y="1267547"/>
              <a:ext cx="577238" cy="190318"/>
            </a:xfrm>
            <a:custGeom>
              <a:avLst/>
              <a:gdLst>
                <a:gd name="connsiteX0" fmla="*/ 562209 w 577238"/>
                <a:gd name="connsiteY0" fmla="*/ 74822 h 190318"/>
                <a:gd name="connsiteX1" fmla="*/ 288619 w 577238"/>
                <a:gd name="connsiteY1" fmla="*/ 0 h 190318"/>
                <a:gd name="connsiteX2" fmla="*/ 15029 w 577238"/>
                <a:gd name="connsiteY2" fmla="*/ 74822 h 190318"/>
                <a:gd name="connsiteX3" fmla="*/ 5204 w 577238"/>
                <a:gd name="connsiteY3" fmla="*/ 117901 h 190318"/>
                <a:gd name="connsiteX4" fmla="*/ 45260 w 577238"/>
                <a:gd name="connsiteY4" fmla="*/ 176851 h 190318"/>
                <a:gd name="connsiteX5" fmla="*/ 91362 w 577238"/>
                <a:gd name="connsiteY5" fmla="*/ 181386 h 190318"/>
                <a:gd name="connsiteX6" fmla="*/ 128395 w 577238"/>
                <a:gd name="connsiteY6" fmla="*/ 144353 h 190318"/>
                <a:gd name="connsiteX7" fmla="*/ 137465 w 577238"/>
                <a:gd name="connsiteY7" fmla="*/ 123191 h 190318"/>
                <a:gd name="connsiteX8" fmla="*/ 137465 w 577238"/>
                <a:gd name="connsiteY8" fmla="*/ 84647 h 190318"/>
                <a:gd name="connsiteX9" fmla="*/ 288619 w 577238"/>
                <a:gd name="connsiteY9" fmla="*/ 59706 h 190318"/>
                <a:gd name="connsiteX10" fmla="*/ 439774 w 577238"/>
                <a:gd name="connsiteY10" fmla="*/ 84647 h 190318"/>
                <a:gd name="connsiteX11" fmla="*/ 439774 w 577238"/>
                <a:gd name="connsiteY11" fmla="*/ 123191 h 190318"/>
                <a:gd name="connsiteX12" fmla="*/ 448843 w 577238"/>
                <a:gd name="connsiteY12" fmla="*/ 144353 h 190318"/>
                <a:gd name="connsiteX13" fmla="*/ 485876 w 577238"/>
                <a:gd name="connsiteY13" fmla="*/ 181386 h 190318"/>
                <a:gd name="connsiteX14" fmla="*/ 531978 w 577238"/>
                <a:gd name="connsiteY14" fmla="*/ 176851 h 190318"/>
                <a:gd name="connsiteX15" fmla="*/ 572034 w 577238"/>
                <a:gd name="connsiteY15" fmla="*/ 117901 h 190318"/>
                <a:gd name="connsiteX16" fmla="*/ 562209 w 577238"/>
                <a:gd name="connsiteY16" fmla="*/ 74822 h 19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7238" h="190318">
                  <a:moveTo>
                    <a:pt x="562209" y="74822"/>
                  </a:moveTo>
                  <a:cubicBezTo>
                    <a:pt x="482097" y="27208"/>
                    <a:pt x="388381" y="0"/>
                    <a:pt x="288619" y="0"/>
                  </a:cubicBezTo>
                  <a:cubicBezTo>
                    <a:pt x="188857" y="0"/>
                    <a:pt x="95141" y="27208"/>
                    <a:pt x="15029" y="74822"/>
                  </a:cubicBezTo>
                  <a:cubicBezTo>
                    <a:pt x="-86" y="83891"/>
                    <a:pt x="-4621" y="103541"/>
                    <a:pt x="5204" y="117901"/>
                  </a:cubicBezTo>
                  <a:lnTo>
                    <a:pt x="45260" y="176851"/>
                  </a:lnTo>
                  <a:cubicBezTo>
                    <a:pt x="55841" y="192722"/>
                    <a:pt x="78514" y="194989"/>
                    <a:pt x="91362" y="181386"/>
                  </a:cubicBezTo>
                  <a:lnTo>
                    <a:pt x="128395" y="144353"/>
                  </a:lnTo>
                  <a:cubicBezTo>
                    <a:pt x="134442" y="138306"/>
                    <a:pt x="137465" y="130749"/>
                    <a:pt x="137465" y="123191"/>
                  </a:cubicBezTo>
                  <a:lnTo>
                    <a:pt x="137465" y="84647"/>
                  </a:lnTo>
                  <a:cubicBezTo>
                    <a:pt x="185078" y="68775"/>
                    <a:pt x="235715" y="59706"/>
                    <a:pt x="288619" y="59706"/>
                  </a:cubicBezTo>
                  <a:cubicBezTo>
                    <a:pt x="341523" y="59706"/>
                    <a:pt x="392160" y="68775"/>
                    <a:pt x="439774" y="84647"/>
                  </a:cubicBezTo>
                  <a:lnTo>
                    <a:pt x="439774" y="123191"/>
                  </a:lnTo>
                  <a:cubicBezTo>
                    <a:pt x="439774" y="131505"/>
                    <a:pt x="442797" y="139062"/>
                    <a:pt x="448843" y="144353"/>
                  </a:cubicBezTo>
                  <a:lnTo>
                    <a:pt x="485876" y="181386"/>
                  </a:lnTo>
                  <a:cubicBezTo>
                    <a:pt x="499480" y="194989"/>
                    <a:pt x="521397" y="192722"/>
                    <a:pt x="531978" y="176851"/>
                  </a:cubicBezTo>
                  <a:lnTo>
                    <a:pt x="572034" y="117901"/>
                  </a:lnTo>
                  <a:cubicBezTo>
                    <a:pt x="581859" y="103541"/>
                    <a:pt x="577324" y="83891"/>
                    <a:pt x="562209" y="74822"/>
                  </a:cubicBezTo>
                  <a:close/>
                </a:path>
              </a:pathLst>
            </a:custGeom>
            <a:grpFill/>
            <a:ln w="7541"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055AA73B-B023-709E-B3B3-FEF7DCF853E1}"/>
                </a:ext>
              </a:extLst>
            </p:cNvPr>
            <p:cNvSpPr/>
            <p:nvPr/>
          </p:nvSpPr>
          <p:spPr>
            <a:xfrm>
              <a:off x="4261952" y="1362706"/>
              <a:ext cx="453463" cy="335632"/>
            </a:xfrm>
            <a:custGeom>
              <a:avLst/>
              <a:gdLst>
                <a:gd name="connsiteX0" fmla="*/ 302309 w 453463"/>
                <a:gd name="connsiteY0" fmla="*/ 151155 h 332540"/>
                <a:gd name="connsiteX1" fmla="*/ 272078 w 453463"/>
                <a:gd name="connsiteY1" fmla="*/ 151155 h 332540"/>
                <a:gd name="connsiteX2" fmla="*/ 272078 w 453463"/>
                <a:gd name="connsiteY2" fmla="*/ 120924 h 332540"/>
                <a:gd name="connsiteX3" fmla="*/ 302309 w 453463"/>
                <a:gd name="connsiteY3" fmla="*/ 120924 h 332540"/>
                <a:gd name="connsiteX4" fmla="*/ 302309 w 453463"/>
                <a:gd name="connsiteY4" fmla="*/ 151155 h 332540"/>
                <a:gd name="connsiteX5" fmla="*/ 302309 w 453463"/>
                <a:gd name="connsiteY5" fmla="*/ 211616 h 332540"/>
                <a:gd name="connsiteX6" fmla="*/ 272078 w 453463"/>
                <a:gd name="connsiteY6" fmla="*/ 211616 h 332540"/>
                <a:gd name="connsiteX7" fmla="*/ 272078 w 453463"/>
                <a:gd name="connsiteY7" fmla="*/ 181386 h 332540"/>
                <a:gd name="connsiteX8" fmla="*/ 302309 w 453463"/>
                <a:gd name="connsiteY8" fmla="*/ 181386 h 332540"/>
                <a:gd name="connsiteX9" fmla="*/ 302309 w 453463"/>
                <a:gd name="connsiteY9" fmla="*/ 211616 h 332540"/>
                <a:gd name="connsiteX10" fmla="*/ 302309 w 453463"/>
                <a:gd name="connsiteY10" fmla="*/ 272078 h 332540"/>
                <a:gd name="connsiteX11" fmla="*/ 272078 w 453463"/>
                <a:gd name="connsiteY11" fmla="*/ 272078 h 332540"/>
                <a:gd name="connsiteX12" fmla="*/ 272078 w 453463"/>
                <a:gd name="connsiteY12" fmla="*/ 241847 h 332540"/>
                <a:gd name="connsiteX13" fmla="*/ 302309 w 453463"/>
                <a:gd name="connsiteY13" fmla="*/ 241847 h 332540"/>
                <a:gd name="connsiteX14" fmla="*/ 302309 w 453463"/>
                <a:gd name="connsiteY14" fmla="*/ 272078 h 332540"/>
                <a:gd name="connsiteX15" fmla="*/ 241847 w 453463"/>
                <a:gd name="connsiteY15" fmla="*/ 151155 h 332540"/>
                <a:gd name="connsiteX16" fmla="*/ 211616 w 453463"/>
                <a:gd name="connsiteY16" fmla="*/ 151155 h 332540"/>
                <a:gd name="connsiteX17" fmla="*/ 211616 w 453463"/>
                <a:gd name="connsiteY17" fmla="*/ 120924 h 332540"/>
                <a:gd name="connsiteX18" fmla="*/ 241847 w 453463"/>
                <a:gd name="connsiteY18" fmla="*/ 120924 h 332540"/>
                <a:gd name="connsiteX19" fmla="*/ 241847 w 453463"/>
                <a:gd name="connsiteY19" fmla="*/ 151155 h 332540"/>
                <a:gd name="connsiteX20" fmla="*/ 241847 w 453463"/>
                <a:gd name="connsiteY20" fmla="*/ 211616 h 332540"/>
                <a:gd name="connsiteX21" fmla="*/ 211616 w 453463"/>
                <a:gd name="connsiteY21" fmla="*/ 211616 h 332540"/>
                <a:gd name="connsiteX22" fmla="*/ 211616 w 453463"/>
                <a:gd name="connsiteY22" fmla="*/ 181386 h 332540"/>
                <a:gd name="connsiteX23" fmla="*/ 241847 w 453463"/>
                <a:gd name="connsiteY23" fmla="*/ 181386 h 332540"/>
                <a:gd name="connsiteX24" fmla="*/ 241847 w 453463"/>
                <a:gd name="connsiteY24" fmla="*/ 211616 h 332540"/>
                <a:gd name="connsiteX25" fmla="*/ 241847 w 453463"/>
                <a:gd name="connsiteY25" fmla="*/ 272078 h 332540"/>
                <a:gd name="connsiteX26" fmla="*/ 211616 w 453463"/>
                <a:gd name="connsiteY26" fmla="*/ 272078 h 332540"/>
                <a:gd name="connsiteX27" fmla="*/ 211616 w 453463"/>
                <a:gd name="connsiteY27" fmla="*/ 241847 h 332540"/>
                <a:gd name="connsiteX28" fmla="*/ 241847 w 453463"/>
                <a:gd name="connsiteY28" fmla="*/ 241847 h 332540"/>
                <a:gd name="connsiteX29" fmla="*/ 241847 w 453463"/>
                <a:gd name="connsiteY29" fmla="*/ 272078 h 332540"/>
                <a:gd name="connsiteX30" fmla="*/ 181386 w 453463"/>
                <a:gd name="connsiteY30" fmla="*/ 151155 h 332540"/>
                <a:gd name="connsiteX31" fmla="*/ 151155 w 453463"/>
                <a:gd name="connsiteY31" fmla="*/ 151155 h 332540"/>
                <a:gd name="connsiteX32" fmla="*/ 151155 w 453463"/>
                <a:gd name="connsiteY32" fmla="*/ 120924 h 332540"/>
                <a:gd name="connsiteX33" fmla="*/ 181386 w 453463"/>
                <a:gd name="connsiteY33" fmla="*/ 120924 h 332540"/>
                <a:gd name="connsiteX34" fmla="*/ 181386 w 453463"/>
                <a:gd name="connsiteY34" fmla="*/ 151155 h 332540"/>
                <a:gd name="connsiteX35" fmla="*/ 181386 w 453463"/>
                <a:gd name="connsiteY35" fmla="*/ 211616 h 332540"/>
                <a:gd name="connsiteX36" fmla="*/ 151155 w 453463"/>
                <a:gd name="connsiteY36" fmla="*/ 211616 h 332540"/>
                <a:gd name="connsiteX37" fmla="*/ 151155 w 453463"/>
                <a:gd name="connsiteY37" fmla="*/ 181386 h 332540"/>
                <a:gd name="connsiteX38" fmla="*/ 181386 w 453463"/>
                <a:gd name="connsiteY38" fmla="*/ 181386 h 332540"/>
                <a:gd name="connsiteX39" fmla="*/ 181386 w 453463"/>
                <a:gd name="connsiteY39" fmla="*/ 211616 h 332540"/>
                <a:gd name="connsiteX40" fmla="*/ 181386 w 453463"/>
                <a:gd name="connsiteY40" fmla="*/ 272078 h 332540"/>
                <a:gd name="connsiteX41" fmla="*/ 151155 w 453463"/>
                <a:gd name="connsiteY41" fmla="*/ 272078 h 332540"/>
                <a:gd name="connsiteX42" fmla="*/ 151155 w 453463"/>
                <a:gd name="connsiteY42" fmla="*/ 241847 h 332540"/>
                <a:gd name="connsiteX43" fmla="*/ 181386 w 453463"/>
                <a:gd name="connsiteY43" fmla="*/ 241847 h 332540"/>
                <a:gd name="connsiteX44" fmla="*/ 181386 w 453463"/>
                <a:gd name="connsiteY44" fmla="*/ 272078 h 332540"/>
                <a:gd name="connsiteX45" fmla="*/ 347656 w 453463"/>
                <a:gd name="connsiteY45" fmla="*/ 68020 h 332540"/>
                <a:gd name="connsiteX46" fmla="*/ 347656 w 453463"/>
                <a:gd name="connsiteY46" fmla="*/ 22673 h 332540"/>
                <a:gd name="connsiteX47" fmla="*/ 324982 w 453463"/>
                <a:gd name="connsiteY47" fmla="*/ 0 h 332540"/>
                <a:gd name="connsiteX48" fmla="*/ 302309 w 453463"/>
                <a:gd name="connsiteY48" fmla="*/ 22673 h 332540"/>
                <a:gd name="connsiteX49" fmla="*/ 302309 w 453463"/>
                <a:gd name="connsiteY49" fmla="*/ 60462 h 332540"/>
                <a:gd name="connsiteX50" fmla="*/ 151155 w 453463"/>
                <a:gd name="connsiteY50" fmla="*/ 60462 h 332540"/>
                <a:gd name="connsiteX51" fmla="*/ 151155 w 453463"/>
                <a:gd name="connsiteY51" fmla="*/ 22673 h 332540"/>
                <a:gd name="connsiteX52" fmla="*/ 128481 w 453463"/>
                <a:gd name="connsiteY52" fmla="*/ 0 h 332540"/>
                <a:gd name="connsiteX53" fmla="*/ 105808 w 453463"/>
                <a:gd name="connsiteY53" fmla="*/ 22673 h 332540"/>
                <a:gd name="connsiteX54" fmla="*/ 105808 w 453463"/>
                <a:gd name="connsiteY54" fmla="*/ 68020 h 332540"/>
                <a:gd name="connsiteX55" fmla="*/ 17383 w 453463"/>
                <a:gd name="connsiteY55" fmla="*/ 156445 h 332540"/>
                <a:gd name="connsiteX56" fmla="*/ 0 w 453463"/>
                <a:gd name="connsiteY56" fmla="*/ 199524 h 332540"/>
                <a:gd name="connsiteX57" fmla="*/ 0 w 453463"/>
                <a:gd name="connsiteY57" fmla="*/ 332540 h 332540"/>
                <a:gd name="connsiteX58" fmla="*/ 453464 w 453463"/>
                <a:gd name="connsiteY58" fmla="*/ 332540 h 332540"/>
                <a:gd name="connsiteX59" fmla="*/ 453464 w 453463"/>
                <a:gd name="connsiteY59" fmla="*/ 198768 h 332540"/>
                <a:gd name="connsiteX60" fmla="*/ 436081 w 453463"/>
                <a:gd name="connsiteY60" fmla="*/ 155689 h 332540"/>
                <a:gd name="connsiteX61" fmla="*/ 347656 w 453463"/>
                <a:gd name="connsiteY61" fmla="*/ 68020 h 332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53463" h="332540">
                  <a:moveTo>
                    <a:pt x="302309" y="151155"/>
                  </a:moveTo>
                  <a:lnTo>
                    <a:pt x="272078" y="151155"/>
                  </a:lnTo>
                  <a:lnTo>
                    <a:pt x="272078" y="120924"/>
                  </a:lnTo>
                  <a:lnTo>
                    <a:pt x="302309" y="120924"/>
                  </a:lnTo>
                  <a:lnTo>
                    <a:pt x="302309" y="151155"/>
                  </a:lnTo>
                  <a:close/>
                  <a:moveTo>
                    <a:pt x="302309" y="211616"/>
                  </a:moveTo>
                  <a:lnTo>
                    <a:pt x="272078" y="211616"/>
                  </a:lnTo>
                  <a:lnTo>
                    <a:pt x="272078" y="181386"/>
                  </a:lnTo>
                  <a:lnTo>
                    <a:pt x="302309" y="181386"/>
                  </a:lnTo>
                  <a:lnTo>
                    <a:pt x="302309" y="211616"/>
                  </a:lnTo>
                  <a:close/>
                  <a:moveTo>
                    <a:pt x="302309" y="272078"/>
                  </a:moveTo>
                  <a:lnTo>
                    <a:pt x="272078" y="272078"/>
                  </a:lnTo>
                  <a:lnTo>
                    <a:pt x="272078" y="241847"/>
                  </a:lnTo>
                  <a:lnTo>
                    <a:pt x="302309" y="241847"/>
                  </a:lnTo>
                  <a:lnTo>
                    <a:pt x="302309" y="272078"/>
                  </a:lnTo>
                  <a:close/>
                  <a:moveTo>
                    <a:pt x="241847" y="151155"/>
                  </a:moveTo>
                  <a:lnTo>
                    <a:pt x="211616" y="151155"/>
                  </a:lnTo>
                  <a:lnTo>
                    <a:pt x="211616" y="120924"/>
                  </a:lnTo>
                  <a:lnTo>
                    <a:pt x="241847" y="120924"/>
                  </a:lnTo>
                  <a:lnTo>
                    <a:pt x="241847" y="151155"/>
                  </a:lnTo>
                  <a:close/>
                  <a:moveTo>
                    <a:pt x="241847" y="211616"/>
                  </a:moveTo>
                  <a:lnTo>
                    <a:pt x="211616" y="211616"/>
                  </a:lnTo>
                  <a:lnTo>
                    <a:pt x="211616" y="181386"/>
                  </a:lnTo>
                  <a:lnTo>
                    <a:pt x="241847" y="181386"/>
                  </a:lnTo>
                  <a:lnTo>
                    <a:pt x="241847" y="211616"/>
                  </a:lnTo>
                  <a:close/>
                  <a:moveTo>
                    <a:pt x="241847" y="272078"/>
                  </a:moveTo>
                  <a:lnTo>
                    <a:pt x="211616" y="272078"/>
                  </a:lnTo>
                  <a:lnTo>
                    <a:pt x="211616" y="241847"/>
                  </a:lnTo>
                  <a:lnTo>
                    <a:pt x="241847" y="241847"/>
                  </a:lnTo>
                  <a:lnTo>
                    <a:pt x="241847" y="272078"/>
                  </a:lnTo>
                  <a:close/>
                  <a:moveTo>
                    <a:pt x="181386" y="151155"/>
                  </a:moveTo>
                  <a:lnTo>
                    <a:pt x="151155" y="151155"/>
                  </a:lnTo>
                  <a:lnTo>
                    <a:pt x="151155" y="120924"/>
                  </a:lnTo>
                  <a:lnTo>
                    <a:pt x="181386" y="120924"/>
                  </a:lnTo>
                  <a:lnTo>
                    <a:pt x="181386" y="151155"/>
                  </a:lnTo>
                  <a:close/>
                  <a:moveTo>
                    <a:pt x="181386" y="211616"/>
                  </a:moveTo>
                  <a:lnTo>
                    <a:pt x="151155" y="211616"/>
                  </a:lnTo>
                  <a:lnTo>
                    <a:pt x="151155" y="181386"/>
                  </a:lnTo>
                  <a:lnTo>
                    <a:pt x="181386" y="181386"/>
                  </a:lnTo>
                  <a:lnTo>
                    <a:pt x="181386" y="211616"/>
                  </a:lnTo>
                  <a:close/>
                  <a:moveTo>
                    <a:pt x="181386" y="272078"/>
                  </a:moveTo>
                  <a:lnTo>
                    <a:pt x="151155" y="272078"/>
                  </a:lnTo>
                  <a:lnTo>
                    <a:pt x="151155" y="241847"/>
                  </a:lnTo>
                  <a:lnTo>
                    <a:pt x="181386" y="241847"/>
                  </a:lnTo>
                  <a:lnTo>
                    <a:pt x="181386" y="272078"/>
                  </a:lnTo>
                  <a:close/>
                  <a:moveTo>
                    <a:pt x="347656" y="68020"/>
                  </a:moveTo>
                  <a:lnTo>
                    <a:pt x="347656" y="22673"/>
                  </a:lnTo>
                  <a:cubicBezTo>
                    <a:pt x="347656" y="9825"/>
                    <a:pt x="337831" y="0"/>
                    <a:pt x="324982" y="0"/>
                  </a:cubicBezTo>
                  <a:cubicBezTo>
                    <a:pt x="312134" y="0"/>
                    <a:pt x="302309" y="9825"/>
                    <a:pt x="302309" y="22673"/>
                  </a:cubicBezTo>
                  <a:lnTo>
                    <a:pt x="302309" y="60462"/>
                  </a:lnTo>
                  <a:lnTo>
                    <a:pt x="151155" y="60462"/>
                  </a:lnTo>
                  <a:lnTo>
                    <a:pt x="151155" y="22673"/>
                  </a:lnTo>
                  <a:cubicBezTo>
                    <a:pt x="151155" y="9825"/>
                    <a:pt x="141330" y="0"/>
                    <a:pt x="128481" y="0"/>
                  </a:cubicBezTo>
                  <a:cubicBezTo>
                    <a:pt x="115633" y="0"/>
                    <a:pt x="105808" y="9825"/>
                    <a:pt x="105808" y="22673"/>
                  </a:cubicBezTo>
                  <a:lnTo>
                    <a:pt x="105808" y="68020"/>
                  </a:lnTo>
                  <a:lnTo>
                    <a:pt x="17383" y="156445"/>
                  </a:lnTo>
                  <a:cubicBezTo>
                    <a:pt x="6046" y="167782"/>
                    <a:pt x="0" y="182897"/>
                    <a:pt x="0" y="199524"/>
                  </a:cubicBezTo>
                  <a:lnTo>
                    <a:pt x="0" y="332540"/>
                  </a:lnTo>
                  <a:lnTo>
                    <a:pt x="453464" y="332540"/>
                  </a:lnTo>
                  <a:lnTo>
                    <a:pt x="453464" y="198768"/>
                  </a:lnTo>
                  <a:cubicBezTo>
                    <a:pt x="453464" y="182897"/>
                    <a:pt x="447418" y="167026"/>
                    <a:pt x="436081" y="155689"/>
                  </a:cubicBezTo>
                  <a:lnTo>
                    <a:pt x="347656" y="68020"/>
                  </a:lnTo>
                  <a:close/>
                </a:path>
              </a:pathLst>
            </a:custGeom>
            <a:grpFill/>
            <a:ln w="7541" cap="flat">
              <a:noFill/>
              <a:prstDash val="solid"/>
              <a:miter/>
            </a:ln>
          </p:spPr>
          <p:txBody>
            <a:bodyPr rtlCol="0" anchor="ctr"/>
            <a:lstStyle/>
            <a:p>
              <a:endParaRPr lang="en-GB"/>
            </a:p>
          </p:txBody>
        </p:sp>
      </p:grpSp>
      <p:sp>
        <p:nvSpPr>
          <p:cNvPr id="14" name="Speech Bubble: Rectangle 13">
            <a:extLst>
              <a:ext uri="{FF2B5EF4-FFF2-40B4-BE49-F238E27FC236}">
                <a16:creationId xmlns:a16="http://schemas.microsoft.com/office/drawing/2014/main" id="{25647342-ECED-1C98-C51B-C3268B88A159}"/>
              </a:ext>
            </a:extLst>
          </p:cNvPr>
          <p:cNvSpPr/>
          <p:nvPr/>
        </p:nvSpPr>
        <p:spPr>
          <a:xfrm>
            <a:off x="2499286" y="5424455"/>
            <a:ext cx="2892723" cy="993526"/>
          </a:xfrm>
          <a:prstGeom prst="wedgeRectCallout">
            <a:avLst>
              <a:gd name="adj1" fmla="val 57603"/>
              <a:gd name="adj2" fmla="val 39590"/>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a:t>
            </a:r>
            <a:r>
              <a:rPr lang="en-GB" sz="1200">
                <a:latin typeface="Century Gothic" panose="020B0502020202020204" pitchFamily="34" charset="0"/>
                <a:ea typeface="Calibri" panose="020F0502020204030204" pitchFamily="34" charset="0"/>
                <a:cs typeface="Times New Roman" panose="02020603050405020304" pitchFamily="18" charset="0"/>
              </a:rPr>
              <a:t>I think they did answer it straight away, took all my details and the person I spoke to was very pleasant</a:t>
            </a:r>
            <a:r>
              <a:rPr lang="en-GB" sz="1200">
                <a:effectLst/>
                <a:latin typeface="Century Gothic" panose="020B0502020202020204" pitchFamily="34" charset="0"/>
                <a:ea typeface="Calibri" panose="020F0502020204030204" pitchFamily="34" charset="0"/>
                <a:cs typeface="Times New Roman" panose="02020603050405020304" pitchFamily="18" charset="0"/>
              </a:rPr>
              <a:t>.” </a:t>
            </a:r>
            <a:r>
              <a:rPr lang="en-GB" sz="1200" i="1">
                <a:effectLst/>
                <a:latin typeface="Century Gothic" panose="020B0502020202020204" pitchFamily="34" charset="0"/>
                <a:ea typeface="Calibri" panose="020F0502020204030204" pitchFamily="34" charset="0"/>
                <a:cs typeface="Times New Roman" panose="02020603050405020304" pitchFamily="18" charset="0"/>
              </a:rPr>
              <a:t>Complainant, 7-day interruption</a:t>
            </a:r>
          </a:p>
        </p:txBody>
      </p:sp>
      <p:sp>
        <p:nvSpPr>
          <p:cNvPr id="15" name="Speech Bubble: Rectangle 14">
            <a:extLst>
              <a:ext uri="{FF2B5EF4-FFF2-40B4-BE49-F238E27FC236}">
                <a16:creationId xmlns:a16="http://schemas.microsoft.com/office/drawing/2014/main" id="{0E8AB5CD-99EB-6738-A5A4-9FD214E45FEA}"/>
              </a:ext>
            </a:extLst>
          </p:cNvPr>
          <p:cNvSpPr/>
          <p:nvPr/>
        </p:nvSpPr>
        <p:spPr>
          <a:xfrm>
            <a:off x="6787135" y="5497191"/>
            <a:ext cx="2892723" cy="848053"/>
          </a:xfrm>
          <a:prstGeom prst="wedgeRectCallout">
            <a:avLst>
              <a:gd name="adj1" fmla="val -56985"/>
              <a:gd name="adj2" fmla="val 33880"/>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“I </a:t>
            </a:r>
            <a:r>
              <a:rPr lang="en-GB" sz="1200">
                <a:latin typeface="Century Gothic" panose="020B0502020202020204" pitchFamily="34" charset="0"/>
                <a:ea typeface="Calibri" panose="020F0502020204030204" pitchFamily="34" charset="0"/>
                <a:cs typeface="Times New Roman" panose="02020603050405020304" pitchFamily="18" charset="0"/>
              </a:rPr>
              <a:t>was waiting on the phone for ages just to get through to someone</a:t>
            </a:r>
            <a:r>
              <a:rPr lang="en-GB" sz="1200">
                <a:effectLst/>
                <a:latin typeface="Century Gothic" panose="020B0502020202020204" pitchFamily="34" charset="0"/>
                <a:ea typeface="Calibri" panose="020F0502020204030204" pitchFamily="34" charset="0"/>
                <a:cs typeface="Times New Roman" panose="02020603050405020304" pitchFamily="18" charset="0"/>
              </a:rPr>
              <a:t>.” </a:t>
            </a:r>
            <a:r>
              <a:rPr lang="en-GB" sz="1200" i="1">
                <a:effectLst/>
                <a:latin typeface="Century Gothic" panose="020B0502020202020204" pitchFamily="34" charset="0"/>
                <a:ea typeface="Calibri" panose="020F0502020204030204" pitchFamily="34" charset="0"/>
                <a:cs typeface="Times New Roman" panose="02020603050405020304" pitchFamily="18" charset="0"/>
              </a:rPr>
              <a:t>Customer in vulnerable circumstances </a:t>
            </a:r>
            <a:r>
              <a:rPr lang="en-GB" sz="1200" i="1">
                <a:latin typeface="Century Gothic" panose="020B0502020202020204" pitchFamily="34" charset="0"/>
                <a:ea typeface="Calibri" panose="020F0502020204030204" pitchFamily="34" charset="0"/>
                <a:cs typeface="Times New Roman" panose="02020603050405020304" pitchFamily="18" charset="0"/>
              </a:rPr>
              <a:t>(mobility problems)</a:t>
            </a:r>
            <a:endParaRPr lang="en-GB" sz="1200" i="1">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7D8AC9CF-27C2-8717-F0E5-977B3C1A8BFE}"/>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19</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45786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0B9D856-D03C-9B2C-202D-F2B73A8F921D}"/>
              </a:ext>
            </a:extLst>
          </p:cNvPr>
          <p:cNvSpPr txBox="1"/>
          <p:nvPr/>
        </p:nvSpPr>
        <p:spPr>
          <a:xfrm>
            <a:off x="9512595" y="6611138"/>
            <a:ext cx="2679405" cy="261610"/>
          </a:xfrm>
          <a:prstGeom prst="rect">
            <a:avLst/>
          </a:prstGeom>
          <a:noFill/>
        </p:spPr>
        <p:txBody>
          <a:bodyPr wrap="square">
            <a:spAutoFit/>
          </a:bodyPr>
          <a:lstStyle/>
          <a:p>
            <a:r>
              <a:rPr lang="en-GB" sz="1100">
                <a:solidFill>
                  <a:schemeClr val="tx2"/>
                </a:solidFill>
              </a:rPr>
              <a:t>Photo by </a:t>
            </a:r>
            <a:r>
              <a:rPr lang="en-GB" sz="1100">
                <a:solidFill>
                  <a:schemeClr val="tx2"/>
                </a:solidFill>
                <a:hlinkClick r:id="rId2">
                  <a:extLst>
                    <a:ext uri="{A12FA001-AC4F-418D-AE19-62706E023703}">
                      <ahyp:hlinkClr xmlns:ahyp="http://schemas.microsoft.com/office/drawing/2018/hyperlinkcolor" xmlns="" val="tx"/>
                    </a:ext>
                  </a:extLst>
                </a:hlinkClick>
              </a:rPr>
              <a:t>Jacek </a:t>
            </a:r>
            <a:r>
              <a:rPr lang="en-GB" sz="1100" err="1">
                <a:solidFill>
                  <a:schemeClr val="tx2"/>
                </a:solidFill>
                <a:hlinkClick r:id="rId2">
                  <a:extLst>
                    <a:ext uri="{A12FA001-AC4F-418D-AE19-62706E023703}">
                      <ahyp:hlinkClr xmlns:ahyp="http://schemas.microsoft.com/office/drawing/2018/hyperlinkcolor" xmlns="" val="tx"/>
                    </a:ext>
                  </a:extLst>
                </a:hlinkClick>
              </a:rPr>
              <a:t>Dylag</a:t>
            </a:r>
            <a:r>
              <a:rPr lang="en-GB" sz="1100">
                <a:solidFill>
                  <a:schemeClr val="tx2"/>
                </a:solidFill>
              </a:rPr>
              <a:t> on </a:t>
            </a:r>
            <a:r>
              <a:rPr lang="en-GB" sz="1100" err="1">
                <a:solidFill>
                  <a:schemeClr val="tx2"/>
                </a:solidFill>
                <a:hlinkClick r:id="rId3">
                  <a:extLst>
                    <a:ext uri="{A12FA001-AC4F-418D-AE19-62706E023703}">
                      <ahyp:hlinkClr xmlns:ahyp="http://schemas.microsoft.com/office/drawing/2018/hyperlinkcolor" xmlns="" val="tx"/>
                    </a:ext>
                  </a:extLst>
                </a:hlinkClick>
              </a:rPr>
              <a:t>Unsplash</a:t>
            </a:r>
            <a:r>
              <a:rPr lang="en-GB" sz="1100">
                <a:solidFill>
                  <a:schemeClr val="tx2"/>
                </a:solidFill>
              </a:rPr>
              <a:t> </a:t>
            </a:r>
          </a:p>
        </p:txBody>
      </p:sp>
      <p:sp>
        <p:nvSpPr>
          <p:cNvPr id="2" name="Text Placeholder 1">
            <a:extLst>
              <a:ext uri="{FF2B5EF4-FFF2-40B4-BE49-F238E27FC236}">
                <a16:creationId xmlns:a16="http://schemas.microsoft.com/office/drawing/2014/main" id="{A0EFDC8F-4881-9D99-6F9C-1CC0EBB57BD3}"/>
              </a:ext>
            </a:extLst>
          </p:cNvPr>
          <p:cNvSpPr>
            <a:spLocks noGrp="1"/>
          </p:cNvSpPr>
          <p:nvPr>
            <p:ph type="body" sz="quarter" idx="4294967295"/>
          </p:nvPr>
        </p:nvSpPr>
        <p:spPr>
          <a:xfrm>
            <a:off x="0" y="0"/>
            <a:ext cx="12192000" cy="468000"/>
          </a:xfrm>
        </p:spPr>
        <p:txBody>
          <a:bodyPr lIns="360000">
            <a:normAutofit lnSpcReduction="10000"/>
          </a:bodyPr>
          <a:lstStyle/>
          <a:p>
            <a:r>
              <a:rPr lang="en-GB"/>
              <a:t>Contents</a:t>
            </a:r>
          </a:p>
        </p:txBody>
      </p:sp>
      <p:sp>
        <p:nvSpPr>
          <p:cNvPr id="6" name="Slide Number Placeholder 3">
            <a:extLst>
              <a:ext uri="{FF2B5EF4-FFF2-40B4-BE49-F238E27FC236}">
                <a16:creationId xmlns:a16="http://schemas.microsoft.com/office/drawing/2014/main" id="{9A2C4393-946F-962E-A018-EC940E2729E1}"/>
              </a:ext>
            </a:extLst>
          </p:cNvPr>
          <p:cNvSpPr txBox="1">
            <a:spLocks/>
          </p:cNvSpPr>
          <p:nvPr/>
        </p:nvSpPr>
        <p:spPr>
          <a:xfrm>
            <a:off x="11376000" y="0"/>
            <a:ext cx="720080" cy="469403"/>
          </a:xfrm>
          <a:prstGeom prst="rect">
            <a:avLst/>
          </a:prstGeom>
        </p:spPr>
        <p:txBody>
          <a:bodyPr vert="horz" lIns="0" tIns="0" rIns="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2</a:t>
            </a:fld>
            <a:endParaRPr lang="en-GB" b="1">
              <a:solidFill>
                <a:schemeClr val="bg1"/>
              </a:solidFill>
              <a:latin typeface="Century Gothic" panose="020B0502020202020204" pitchFamily="34" charset="0"/>
            </a:endParaRPr>
          </a:p>
        </p:txBody>
      </p:sp>
      <p:pic>
        <p:nvPicPr>
          <p:cNvPr id="12" name="Picture 11" descr="Hand washing">
            <a:extLst>
              <a:ext uri="{FF2B5EF4-FFF2-40B4-BE49-F238E27FC236}">
                <a16:creationId xmlns:a16="http://schemas.microsoft.com/office/drawing/2014/main" id="{D2979502-209C-1149-B34A-0016A678BD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030" r="22073" b="8700"/>
          <a:stretch/>
        </p:blipFill>
        <p:spPr>
          <a:xfrm>
            <a:off x="5373369" y="468000"/>
            <a:ext cx="6818631" cy="6401513"/>
          </a:xfrm>
          <a:prstGeom prst="rect">
            <a:avLst/>
          </a:prstGeom>
        </p:spPr>
      </p:pic>
      <p:graphicFrame>
        <p:nvGraphicFramePr>
          <p:cNvPr id="3" name="Table 4">
            <a:extLst>
              <a:ext uri="{FF2B5EF4-FFF2-40B4-BE49-F238E27FC236}">
                <a16:creationId xmlns:a16="http://schemas.microsoft.com/office/drawing/2014/main" id="{241BB58C-D363-19F5-DE75-C91FE360D495}"/>
              </a:ext>
            </a:extLst>
          </p:cNvPr>
          <p:cNvGraphicFramePr>
            <a:graphicFrameLocks noGrp="1"/>
          </p:cNvGraphicFramePr>
          <p:nvPr>
            <p:extLst>
              <p:ext uri="{D42A27DB-BD31-4B8C-83A1-F6EECF244321}">
                <p14:modId xmlns:p14="http://schemas.microsoft.com/office/powerpoint/2010/main" val="4224479680"/>
              </p:ext>
            </p:extLst>
          </p:nvPr>
        </p:nvGraphicFramePr>
        <p:xfrm>
          <a:off x="-1" y="505751"/>
          <a:ext cx="5406391" cy="6366998"/>
        </p:xfrm>
        <a:graphic>
          <a:graphicData uri="http://schemas.openxmlformats.org/drawingml/2006/table">
            <a:tbl>
              <a:tblPr firstRow="1" bandRow="1">
                <a:tableStyleId>{B301B821-A1FF-4177-AEE7-76D212191A09}</a:tableStyleId>
              </a:tblPr>
              <a:tblGrid>
                <a:gridCol w="697934">
                  <a:extLst>
                    <a:ext uri="{9D8B030D-6E8A-4147-A177-3AD203B41FA5}">
                      <a16:colId xmlns:a16="http://schemas.microsoft.com/office/drawing/2014/main" val="3419204843"/>
                    </a:ext>
                  </a:extLst>
                </a:gridCol>
                <a:gridCol w="4708457">
                  <a:extLst>
                    <a:ext uri="{9D8B030D-6E8A-4147-A177-3AD203B41FA5}">
                      <a16:colId xmlns:a16="http://schemas.microsoft.com/office/drawing/2014/main" val="607418658"/>
                    </a:ext>
                  </a:extLst>
                </a:gridCol>
              </a:tblGrid>
              <a:tr h="814836">
                <a:tc>
                  <a:txBody>
                    <a:bodyPr/>
                    <a:lstStyle/>
                    <a:p>
                      <a:pPr marL="0" indent="0" algn="ctr">
                        <a:buFont typeface="+mj-lt"/>
                        <a:buNone/>
                      </a:pPr>
                      <a:endParaRPr lang="en-GB" sz="1800" b="1">
                        <a:solidFill>
                          <a:schemeClr val="accent5">
                            <a:lumMod val="50000"/>
                          </a:schemeClr>
                        </a:solidFil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tc>
                  <a:txBody>
                    <a:bodyPr/>
                    <a:lstStyle/>
                    <a:p>
                      <a:pPr marL="0" indent="0">
                        <a:buFont typeface="+mj-lt"/>
                        <a:buNone/>
                      </a:pPr>
                      <a:r>
                        <a:rPr lang="en-GB" sz="1800" b="1">
                          <a:solidFill>
                            <a:schemeClr val="tx1"/>
                          </a:solidFill>
                        </a:rPr>
                        <a:t>Background, objectives and method</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rgbClr val="FFFFFF"/>
                      </a:solidFill>
                      <a:prstDash val="solid"/>
                      <a:round/>
                      <a:headEnd type="none" w="med" len="med"/>
                      <a:tailEnd type="none" w="med" len="med"/>
                    </a:lnT>
                    <a:lnB w="5715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747754985"/>
                  </a:ext>
                </a:extLst>
              </a:tr>
              <a:tr h="953153">
                <a:tc>
                  <a:txBody>
                    <a:bodyPr/>
                    <a:lstStyle/>
                    <a:p>
                      <a:pPr algn="ctr"/>
                      <a:endParaRPr lang="en-GB" sz="1800" b="1">
                        <a:solidFill>
                          <a:schemeClr val="accent5">
                            <a:lumMod val="50000"/>
                          </a:schemeClr>
                        </a:solidFil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rPr>
                        <a:t>Summary of findings</a:t>
                      </a:r>
                    </a:p>
                    <a:p>
                      <a:endParaRPr lang="en-GB" sz="1800" b="1">
                        <a:solidFill>
                          <a:schemeClr val="tx1"/>
                        </a:solidFil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tcPr>
                </a:tc>
                <a:extLst>
                  <a:ext uri="{0D108BD9-81ED-4DB2-BD59-A6C34878D82A}">
                    <a16:rowId xmlns:a16="http://schemas.microsoft.com/office/drawing/2014/main" val="1697689719"/>
                  </a:ext>
                </a:extLst>
              </a:tr>
              <a:tr h="953153">
                <a:tc>
                  <a:txBody>
                    <a:bodyPr/>
                    <a:lstStyle/>
                    <a:p>
                      <a:pPr algn="ctr"/>
                      <a:endParaRPr lang="en-GB" sz="1800" b="1">
                        <a:solidFill>
                          <a:schemeClr val="accent5">
                            <a:lumMod val="50000"/>
                          </a:schemeClr>
                        </a:solidFil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rPr>
                        <a:t>Customer experiences of the incident</a:t>
                      </a:r>
                    </a:p>
                    <a:p>
                      <a:endParaRPr lang="en-GB" sz="1800" b="1">
                        <a:solidFill>
                          <a:schemeClr val="tx1"/>
                        </a:solidFil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tcPr>
                </a:tc>
                <a:extLst>
                  <a:ext uri="{0D108BD9-81ED-4DB2-BD59-A6C34878D82A}">
                    <a16:rowId xmlns:a16="http://schemas.microsoft.com/office/drawing/2014/main" val="3003341036"/>
                  </a:ext>
                </a:extLst>
              </a:tr>
              <a:tr h="953153">
                <a:tc>
                  <a:txBody>
                    <a:bodyPr/>
                    <a:lstStyle/>
                    <a:p>
                      <a:pPr algn="ctr"/>
                      <a:endParaRPr lang="en-GB" sz="1800" b="1">
                        <a:solidFill>
                          <a:schemeClr val="accent5">
                            <a:lumMod val="50000"/>
                          </a:schemeClr>
                        </a:solidFil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rPr>
                        <a:t>Company communications</a:t>
                      </a:r>
                    </a:p>
                    <a:p>
                      <a:endParaRPr lang="en-GB" sz="1800" b="1">
                        <a:solidFill>
                          <a:schemeClr val="tx1"/>
                        </a:solidFil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tcPr>
                </a:tc>
                <a:extLst>
                  <a:ext uri="{0D108BD9-81ED-4DB2-BD59-A6C34878D82A}">
                    <a16:rowId xmlns:a16="http://schemas.microsoft.com/office/drawing/2014/main" val="2518577778"/>
                  </a:ext>
                </a:extLst>
              </a:tr>
              <a:tr h="953153">
                <a:tc>
                  <a:txBody>
                    <a:bodyPr/>
                    <a:lstStyle/>
                    <a:p>
                      <a:pPr algn="ctr"/>
                      <a:endParaRPr lang="en-GB" sz="1800" b="1">
                        <a:solidFill>
                          <a:schemeClr val="accent5">
                            <a:lumMod val="50000"/>
                          </a:schemeClr>
                        </a:solidFil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chemeClr val="tx1"/>
                          </a:solidFill>
                        </a:rPr>
                        <a:t>Support during incident</a:t>
                      </a:r>
                    </a:p>
                    <a:p>
                      <a:endParaRPr lang="en-GB" sz="1800" b="1">
                        <a:solidFill>
                          <a:schemeClr val="tx1"/>
                        </a:solidFil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tcPr>
                </a:tc>
                <a:extLst>
                  <a:ext uri="{0D108BD9-81ED-4DB2-BD59-A6C34878D82A}">
                    <a16:rowId xmlns:a16="http://schemas.microsoft.com/office/drawing/2014/main" val="2833277668"/>
                  </a:ext>
                </a:extLst>
              </a:tr>
              <a:tr h="869775">
                <a:tc>
                  <a:txBody>
                    <a:bodyPr/>
                    <a:lstStyle/>
                    <a:p>
                      <a:pPr algn="ctr"/>
                      <a:endParaRPr lang="en-GB" sz="1800" b="1">
                        <a:solidFill>
                          <a:schemeClr val="accent5">
                            <a:lumMod val="50000"/>
                          </a:schemeClr>
                        </a:solidFil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tcPr>
                </a:tc>
                <a:tc>
                  <a:txBody>
                    <a:bodyPr/>
                    <a:lstStyle/>
                    <a:p>
                      <a:r>
                        <a:rPr lang="en-GB" sz="1800" b="1">
                          <a:solidFill>
                            <a:schemeClr val="tx1"/>
                          </a:solidFill>
                        </a:rPr>
                        <a:t>Support after incident</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tcPr>
                </a:tc>
                <a:extLst>
                  <a:ext uri="{0D108BD9-81ED-4DB2-BD59-A6C34878D82A}">
                    <a16:rowId xmlns:a16="http://schemas.microsoft.com/office/drawing/2014/main" val="633769986"/>
                  </a:ext>
                </a:extLst>
              </a:tr>
              <a:tr h="869775">
                <a:tc>
                  <a:txBody>
                    <a:bodyPr/>
                    <a:lstStyle/>
                    <a:p>
                      <a:pPr algn="ctr"/>
                      <a:endParaRPr lang="en-GB" sz="1800" b="1">
                        <a:solidFill>
                          <a:schemeClr val="accent5">
                            <a:lumMod val="50000"/>
                          </a:schemeClr>
                        </a:solidFill>
                      </a:endParaRP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3175" cap="flat" cmpd="sng" algn="ctr">
                      <a:solidFill>
                        <a:srgbClr val="FFFFFF"/>
                      </a:solidFill>
                      <a:prstDash val="solid"/>
                      <a:round/>
                      <a:headEnd type="none" w="med" len="med"/>
                      <a:tailEnd type="none" w="med" len="med"/>
                    </a:lnB>
                  </a:tcPr>
                </a:tc>
                <a:tc>
                  <a:txBody>
                    <a:bodyPr/>
                    <a:lstStyle/>
                    <a:p>
                      <a:r>
                        <a:rPr lang="en-GB" sz="1800" b="1" dirty="0">
                          <a:solidFill>
                            <a:schemeClr val="tx1"/>
                          </a:solidFill>
                        </a:rPr>
                        <a:t>Conclusions </a:t>
                      </a:r>
                    </a:p>
                  </a:txBody>
                  <a:tcPr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57150" cap="flat" cmpd="sng" algn="ctr">
                      <a:noFill/>
                      <a:prstDash val="solid"/>
                      <a:round/>
                      <a:headEnd type="none" w="med" len="med"/>
                      <a:tailEnd type="none" w="med" len="med"/>
                    </a:lnT>
                    <a:lnB w="3175"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89611255"/>
                  </a:ext>
                </a:extLst>
              </a:tr>
            </a:tbl>
          </a:graphicData>
        </a:graphic>
      </p:graphicFrame>
      <p:sp>
        <p:nvSpPr>
          <p:cNvPr id="4" name="Text Placeholder 1">
            <a:extLst>
              <a:ext uri="{FF2B5EF4-FFF2-40B4-BE49-F238E27FC236}">
                <a16:creationId xmlns:a16="http://schemas.microsoft.com/office/drawing/2014/main" id="{049A8E1E-3E71-012B-7FD2-176463BC3CD3}"/>
              </a:ext>
            </a:extLst>
          </p:cNvPr>
          <p:cNvSpPr txBox="1">
            <a:spLocks/>
          </p:cNvSpPr>
          <p:nvPr/>
        </p:nvSpPr>
        <p:spPr>
          <a:xfrm>
            <a:off x="0" y="0"/>
            <a:ext cx="12192000" cy="468000"/>
          </a:xfrm>
          <a:prstGeom prst="rect">
            <a:avLst/>
          </a:prstGeom>
          <a:solidFill>
            <a:srgbClr val="307F94"/>
          </a:solidFill>
        </p:spPr>
        <p:txBody>
          <a:bodyPr vert="horz" lIns="36000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000" b="1"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t>Contents</a:t>
            </a:r>
          </a:p>
        </p:txBody>
      </p:sp>
      <p:sp>
        <p:nvSpPr>
          <p:cNvPr id="8" name="Oval 7">
            <a:extLst>
              <a:ext uri="{FF2B5EF4-FFF2-40B4-BE49-F238E27FC236}">
                <a16:creationId xmlns:a16="http://schemas.microsoft.com/office/drawing/2014/main" id="{20FBA87E-442A-9236-0040-7C669BABDB7F}"/>
              </a:ext>
            </a:extLst>
          </p:cNvPr>
          <p:cNvSpPr>
            <a:spLocks noChangeAspect="1"/>
          </p:cNvSpPr>
          <p:nvPr/>
        </p:nvSpPr>
        <p:spPr>
          <a:xfrm>
            <a:off x="176094" y="680013"/>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1</a:t>
            </a:r>
          </a:p>
        </p:txBody>
      </p:sp>
      <p:sp>
        <p:nvSpPr>
          <p:cNvPr id="9" name="Oval 8">
            <a:extLst>
              <a:ext uri="{FF2B5EF4-FFF2-40B4-BE49-F238E27FC236}">
                <a16:creationId xmlns:a16="http://schemas.microsoft.com/office/drawing/2014/main" id="{5FEF863D-18A4-AA55-41AF-ED6A6AA787FC}"/>
              </a:ext>
            </a:extLst>
          </p:cNvPr>
          <p:cNvSpPr>
            <a:spLocks noChangeAspect="1"/>
          </p:cNvSpPr>
          <p:nvPr/>
        </p:nvSpPr>
        <p:spPr>
          <a:xfrm>
            <a:off x="176094" y="1596534"/>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2</a:t>
            </a:r>
          </a:p>
        </p:txBody>
      </p:sp>
      <p:sp>
        <p:nvSpPr>
          <p:cNvPr id="10" name="Oval 9">
            <a:extLst>
              <a:ext uri="{FF2B5EF4-FFF2-40B4-BE49-F238E27FC236}">
                <a16:creationId xmlns:a16="http://schemas.microsoft.com/office/drawing/2014/main" id="{8810F52B-95D8-2C9A-53D1-254DFCE7AFAC}"/>
              </a:ext>
            </a:extLst>
          </p:cNvPr>
          <p:cNvSpPr>
            <a:spLocks noChangeAspect="1"/>
          </p:cNvSpPr>
          <p:nvPr/>
        </p:nvSpPr>
        <p:spPr>
          <a:xfrm>
            <a:off x="176094" y="2513055"/>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3</a:t>
            </a:r>
          </a:p>
        </p:txBody>
      </p:sp>
      <p:sp>
        <p:nvSpPr>
          <p:cNvPr id="11" name="Oval 10">
            <a:extLst>
              <a:ext uri="{FF2B5EF4-FFF2-40B4-BE49-F238E27FC236}">
                <a16:creationId xmlns:a16="http://schemas.microsoft.com/office/drawing/2014/main" id="{BE698152-1D09-0F27-7FDF-A51DEB4B7814}"/>
              </a:ext>
            </a:extLst>
          </p:cNvPr>
          <p:cNvSpPr>
            <a:spLocks noChangeAspect="1"/>
          </p:cNvSpPr>
          <p:nvPr/>
        </p:nvSpPr>
        <p:spPr>
          <a:xfrm>
            <a:off x="176094" y="3429576"/>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4</a:t>
            </a:r>
          </a:p>
        </p:txBody>
      </p:sp>
      <p:sp>
        <p:nvSpPr>
          <p:cNvPr id="13" name="Oval 12">
            <a:extLst>
              <a:ext uri="{FF2B5EF4-FFF2-40B4-BE49-F238E27FC236}">
                <a16:creationId xmlns:a16="http://schemas.microsoft.com/office/drawing/2014/main" id="{21777E58-E566-96F9-4522-5653A92774B1}"/>
              </a:ext>
            </a:extLst>
          </p:cNvPr>
          <p:cNvSpPr>
            <a:spLocks noChangeAspect="1"/>
          </p:cNvSpPr>
          <p:nvPr/>
        </p:nvSpPr>
        <p:spPr>
          <a:xfrm>
            <a:off x="176094" y="4346097"/>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5</a:t>
            </a:r>
          </a:p>
        </p:txBody>
      </p:sp>
      <p:sp>
        <p:nvSpPr>
          <p:cNvPr id="14" name="Oval 13">
            <a:extLst>
              <a:ext uri="{FF2B5EF4-FFF2-40B4-BE49-F238E27FC236}">
                <a16:creationId xmlns:a16="http://schemas.microsoft.com/office/drawing/2014/main" id="{0A4AAB47-33A0-F520-1594-8D5DA552EF31}"/>
              </a:ext>
            </a:extLst>
          </p:cNvPr>
          <p:cNvSpPr>
            <a:spLocks noChangeAspect="1"/>
          </p:cNvSpPr>
          <p:nvPr/>
        </p:nvSpPr>
        <p:spPr>
          <a:xfrm>
            <a:off x="176094" y="5262618"/>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6</a:t>
            </a:r>
          </a:p>
        </p:txBody>
      </p:sp>
      <p:sp>
        <p:nvSpPr>
          <p:cNvPr id="15" name="Oval 14">
            <a:extLst>
              <a:ext uri="{FF2B5EF4-FFF2-40B4-BE49-F238E27FC236}">
                <a16:creationId xmlns:a16="http://schemas.microsoft.com/office/drawing/2014/main" id="{E311AE56-B3E1-78C1-B1A6-7FBA46B13480}"/>
              </a:ext>
            </a:extLst>
          </p:cNvPr>
          <p:cNvSpPr>
            <a:spLocks noChangeAspect="1"/>
          </p:cNvSpPr>
          <p:nvPr/>
        </p:nvSpPr>
        <p:spPr>
          <a:xfrm>
            <a:off x="176094" y="6179138"/>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7</a:t>
            </a:r>
          </a:p>
        </p:txBody>
      </p:sp>
    </p:spTree>
    <p:extLst>
      <p:ext uri="{BB962C8B-B14F-4D97-AF65-F5344CB8AC3E}">
        <p14:creationId xmlns:p14="http://schemas.microsoft.com/office/powerpoint/2010/main" val="34416835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2BFA67-DE1B-C541-5FC1-398F79F7CFC5}"/>
              </a:ext>
            </a:extLst>
          </p:cNvPr>
          <p:cNvSpPr>
            <a:spLocks noGrp="1"/>
          </p:cNvSpPr>
          <p:nvPr>
            <p:ph type="body" sz="quarter" idx="12"/>
          </p:nvPr>
        </p:nvSpPr>
        <p:spPr>
          <a:xfrm>
            <a:off x="-1" y="-103"/>
            <a:ext cx="12192000" cy="617948"/>
          </a:xfrm>
          <a:solidFill>
            <a:schemeClr val="accent5">
              <a:lumMod val="75000"/>
            </a:schemeClr>
          </a:solidFill>
        </p:spPr>
        <p:txBody>
          <a:bodyPr/>
          <a:lstStyle/>
          <a:p>
            <a:r>
              <a:rPr lang="en-GB" sz="1800" dirty="0"/>
              <a:t>Informal networks were participants’ primary sources of information about the interruption – but            were not the preferred option</a:t>
            </a:r>
          </a:p>
        </p:txBody>
      </p:sp>
      <p:sp>
        <p:nvSpPr>
          <p:cNvPr id="4" name="Content Placeholder 3">
            <a:extLst>
              <a:ext uri="{FF2B5EF4-FFF2-40B4-BE49-F238E27FC236}">
                <a16:creationId xmlns:a16="http://schemas.microsoft.com/office/drawing/2014/main" id="{81228FF2-060C-028E-32FC-2607CC3A0F09}"/>
              </a:ext>
            </a:extLst>
          </p:cNvPr>
          <p:cNvSpPr>
            <a:spLocks noGrp="1"/>
          </p:cNvSpPr>
          <p:nvPr>
            <p:ph sz="quarter" idx="11"/>
          </p:nvPr>
        </p:nvSpPr>
        <p:spPr>
          <a:xfrm>
            <a:off x="2197788" y="2319306"/>
            <a:ext cx="7359869" cy="563708"/>
          </a:xfrm>
          <a:ln>
            <a:noFill/>
          </a:ln>
        </p:spPr>
        <p:txBody>
          <a:bodyPr>
            <a:noAutofit/>
          </a:bodyPr>
          <a:lstStyle/>
          <a:p>
            <a:pPr>
              <a:spcBef>
                <a:spcPts val="0"/>
              </a:spcBef>
              <a:spcAft>
                <a:spcPts val="60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600"/>
              </a:spcAft>
            </a:pPr>
            <a:endParaRPr lang="en-GB" sz="1400"/>
          </a:p>
        </p:txBody>
      </p:sp>
      <p:sp>
        <p:nvSpPr>
          <p:cNvPr id="12" name="TextBox 11">
            <a:extLst>
              <a:ext uri="{FF2B5EF4-FFF2-40B4-BE49-F238E27FC236}">
                <a16:creationId xmlns:a16="http://schemas.microsoft.com/office/drawing/2014/main" id="{572B60BA-C72B-9A47-88F0-73DD62E288FD}"/>
              </a:ext>
            </a:extLst>
          </p:cNvPr>
          <p:cNvSpPr txBox="1"/>
          <p:nvPr/>
        </p:nvSpPr>
        <p:spPr>
          <a:xfrm>
            <a:off x="1527101" y="1272806"/>
            <a:ext cx="9087456" cy="1307108"/>
          </a:xfrm>
          <a:prstGeom prst="rect">
            <a:avLst/>
          </a:prstGeom>
          <a:noFill/>
          <a:ln>
            <a:noFill/>
          </a:ln>
        </p:spPr>
        <p:txBody>
          <a:bodyPr wrap="square">
            <a:noAutofit/>
          </a:bodyPr>
          <a:lstStyle/>
          <a:p>
            <a:pPr>
              <a:spcAft>
                <a:spcPts val="600"/>
              </a:spcAft>
            </a:pPr>
            <a:r>
              <a:rPr lang="en-GB" sz="1400" b="1">
                <a:effectLst/>
                <a:latin typeface="Century Gothic" panose="020B0502020202020204" pitchFamily="34" charset="0"/>
                <a:ea typeface="Calibri" panose="020F0502020204030204" pitchFamily="34" charset="0"/>
                <a:cs typeface="Times New Roman" panose="02020603050405020304" pitchFamily="18" charset="0"/>
              </a:rPr>
              <a:t>In light of the perceived shortage of direct and indirect information from South East Water about the interruption, most </a:t>
            </a:r>
            <a:r>
              <a:rPr lang="en-GB" sz="1400" b="1">
                <a:latin typeface="Century Gothic" panose="020B0502020202020204" pitchFamily="34" charset="0"/>
                <a:ea typeface="Calibri" panose="020F0502020204030204" pitchFamily="34" charset="0"/>
                <a:cs typeface="Times New Roman" panose="02020603050405020304" pitchFamily="18" charset="0"/>
              </a:rPr>
              <a:t>participants </a:t>
            </a:r>
            <a:r>
              <a:rPr lang="en-GB" sz="1400" b="1">
                <a:effectLst/>
                <a:latin typeface="Century Gothic" panose="020B0502020202020204" pitchFamily="34" charset="0"/>
                <a:ea typeface="Calibri" panose="020F0502020204030204" pitchFamily="34" charset="0"/>
                <a:cs typeface="Times New Roman" panose="02020603050405020304" pitchFamily="18" charset="0"/>
              </a:rPr>
              <a:t>said their primary sources of information were informal networks.</a:t>
            </a:r>
          </a:p>
          <a:p>
            <a:pPr marL="285750" indent="-285750">
              <a:buFont typeface="Arial" panose="020B0604020202020204" pitchFamily="34" charset="0"/>
              <a:buChar char="•"/>
            </a:pPr>
            <a:r>
              <a:rPr lang="en-GB" sz="1400"/>
              <a:t>Community groups on Facebook or WhatsApp</a:t>
            </a:r>
            <a:endParaRPr lang="en-GB" sz="14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400">
                <a:effectLst/>
                <a:latin typeface="Century Gothic" panose="020B0502020202020204" pitchFamily="34" charset="0"/>
                <a:ea typeface="Calibri" panose="020F0502020204030204" pitchFamily="34" charset="0"/>
                <a:cs typeface="Times New Roman" panose="02020603050405020304" pitchFamily="18" charset="0"/>
              </a:rPr>
              <a:t>Parish bulletins</a:t>
            </a:r>
          </a:p>
          <a:p>
            <a:pPr marL="285750" indent="-285750">
              <a:buFont typeface="Arial" panose="020B0604020202020204" pitchFamily="34" charset="0"/>
              <a:buChar char="•"/>
            </a:pPr>
            <a:r>
              <a:rPr lang="en-GB" sz="1400">
                <a:ea typeface="Calibri" panose="020F0502020204030204" pitchFamily="34" charset="0"/>
                <a:cs typeface="Times New Roman" panose="02020603050405020304" pitchFamily="18" charset="0"/>
              </a:rPr>
              <a:t>W</a:t>
            </a:r>
            <a:r>
              <a:rPr lang="en-GB" sz="1400">
                <a:effectLst/>
                <a:latin typeface="Century Gothic" panose="020B0502020202020204" pitchFamily="34" charset="0"/>
                <a:ea typeface="Calibri" panose="020F0502020204030204" pitchFamily="34" charset="0"/>
                <a:cs typeface="Times New Roman" panose="02020603050405020304" pitchFamily="18" charset="0"/>
              </a:rPr>
              <a:t>ord of mouth in local communities</a:t>
            </a:r>
            <a:endParaRPr lang="en-GB" sz="1400" b="1">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endParaRPr lang="en-GB" sz="1400" b="1">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49BD9DF-D331-CC44-049C-661FD77E35D1}"/>
              </a:ext>
            </a:extLst>
          </p:cNvPr>
          <p:cNvSpPr/>
          <p:nvPr/>
        </p:nvSpPr>
        <p:spPr>
          <a:xfrm>
            <a:off x="1527101" y="717666"/>
            <a:ext cx="9087456" cy="5058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Informal networks</a:t>
            </a:r>
          </a:p>
        </p:txBody>
      </p:sp>
      <p:pic>
        <p:nvPicPr>
          <p:cNvPr id="3" name="Picture 4" descr="WhatsApp PNG Transparent Images | PNG All">
            <a:extLst>
              <a:ext uri="{FF2B5EF4-FFF2-40B4-BE49-F238E27FC236}">
                <a16:creationId xmlns:a16="http://schemas.microsoft.com/office/drawing/2014/main" id="{BD60FD1C-00AC-D073-C5C7-A9DE16F597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70" y="655629"/>
            <a:ext cx="625514" cy="64033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ow to do Facebook Video Marketing the Right Way">
            <a:extLst>
              <a:ext uri="{FF2B5EF4-FFF2-40B4-BE49-F238E27FC236}">
                <a16:creationId xmlns:a16="http://schemas.microsoft.com/office/drawing/2014/main" id="{099204A8-7AC9-A993-916D-69CFCB33DEC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9484" y="746731"/>
            <a:ext cx="447721" cy="44772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6163D7CF-C78F-1DD7-A301-2ED9BFCEB899}"/>
              </a:ext>
            </a:extLst>
          </p:cNvPr>
          <p:cNvSpPr/>
          <p:nvPr/>
        </p:nvSpPr>
        <p:spPr>
          <a:xfrm>
            <a:off x="1527100" y="2883014"/>
            <a:ext cx="7573357" cy="3372313"/>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spcAft>
                <a:spcPts val="600"/>
              </a:spcAft>
            </a:pPr>
            <a:r>
              <a:rPr lang="en-GB" sz="1400" b="1">
                <a:solidFill>
                  <a:schemeClr val="tx1"/>
                </a:solidFill>
              </a:rPr>
              <a:t>What does this mean for participants’ experiences?</a:t>
            </a:r>
          </a:p>
          <a:p>
            <a:pPr>
              <a:spcAft>
                <a:spcPts val="600"/>
              </a:spcAft>
            </a:pPr>
            <a:r>
              <a:rPr lang="en-GB" sz="140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Affected customers </a:t>
            </a:r>
            <a:r>
              <a:rPr lang="en-GB" sz="14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would prefer to have been contacted by South East Water directly, rather than relying so much on these informal networks.</a:t>
            </a:r>
            <a:r>
              <a:rPr lang="en-GB" sz="140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 However, participants</a:t>
            </a:r>
            <a:r>
              <a:rPr lang="en-GB" sz="1400">
                <a:solidFill>
                  <a:sysClr val="windowText" lastClr="000000"/>
                </a:solidFill>
                <a:effectLst/>
                <a:latin typeface="Century Gothic" panose="020B0502020202020204" pitchFamily="34" charset="0"/>
                <a:ea typeface="Calibri" panose="020F0502020204030204" pitchFamily="34" charset="0"/>
                <a:cs typeface="Times New Roman" panose="02020603050405020304" pitchFamily="18" charset="0"/>
              </a:rPr>
              <a:t> we</a:t>
            </a:r>
            <a:r>
              <a:rPr lang="en-GB" sz="140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re relatively satisfied that informal networks filled what they saw as gaps in communication about the incident by giving them:</a:t>
            </a:r>
          </a:p>
          <a:p>
            <a:pPr marL="285750" indent="-285750">
              <a:spcAft>
                <a:spcPts val="600"/>
              </a:spcAft>
              <a:buFont typeface="Arial" panose="020B0604020202020204" pitchFamily="34" charset="0"/>
              <a:buChar char="•"/>
            </a:pPr>
            <a:r>
              <a:rPr lang="en-GB" sz="140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More information generally</a:t>
            </a:r>
          </a:p>
          <a:p>
            <a:pPr marL="285750" indent="-285750">
              <a:spcAft>
                <a:spcPts val="600"/>
              </a:spcAft>
              <a:buFont typeface="Arial" panose="020B0604020202020204" pitchFamily="34" charset="0"/>
              <a:buChar char="•"/>
            </a:pPr>
            <a:r>
              <a:rPr lang="en-GB" sz="140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More frequent updates e.g. detailing water station locations and timings</a:t>
            </a:r>
          </a:p>
          <a:p>
            <a:pPr marL="285750" indent="-285750">
              <a:spcAft>
                <a:spcPts val="600"/>
              </a:spcAft>
              <a:buFont typeface="Arial" panose="020B0604020202020204" pitchFamily="34" charset="0"/>
              <a:buChar char="•"/>
            </a:pPr>
            <a:r>
              <a:rPr lang="en-GB" sz="140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Immediate responses to questions e.g. in comments sections </a:t>
            </a:r>
          </a:p>
          <a:p>
            <a:pPr>
              <a:spcAft>
                <a:spcPts val="600"/>
              </a:spcAft>
            </a:pPr>
            <a:r>
              <a:rPr lang="en-GB" sz="140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Since the information provided came from second-hand sources, however, participants had doubts about how accurate or up-to-date it was. </a:t>
            </a:r>
          </a:p>
          <a:p>
            <a:pPr>
              <a:spcAft>
                <a:spcPts val="600"/>
              </a:spcAft>
            </a:pPr>
            <a:r>
              <a:rPr lang="en-GB" sz="1400">
                <a:solidFill>
                  <a:sysClr val="windowText" lastClr="000000"/>
                </a:solidFill>
                <a:latin typeface="Century Gothic" panose="020B0502020202020204" pitchFamily="34" charset="0"/>
                <a:ea typeface="Calibri" panose="020F0502020204030204" pitchFamily="34" charset="0"/>
                <a:cs typeface="Times New Roman" panose="02020603050405020304" pitchFamily="18" charset="0"/>
              </a:rPr>
              <a:t>A few participants also suggested that community discussions about the incident could exacerbate anxiety levels – with the discussion of inaccurate/out of date information worsening this process. </a:t>
            </a:r>
          </a:p>
        </p:txBody>
      </p:sp>
      <p:sp>
        <p:nvSpPr>
          <p:cNvPr id="17" name="Speech Bubble: Rectangle 16">
            <a:extLst>
              <a:ext uri="{FF2B5EF4-FFF2-40B4-BE49-F238E27FC236}">
                <a16:creationId xmlns:a16="http://schemas.microsoft.com/office/drawing/2014/main" id="{85E7D8BB-1EA8-EE23-20E2-BFF33F74C0C8}"/>
              </a:ext>
            </a:extLst>
          </p:cNvPr>
          <p:cNvSpPr/>
          <p:nvPr/>
        </p:nvSpPr>
        <p:spPr>
          <a:xfrm>
            <a:off x="9470526" y="3193610"/>
            <a:ext cx="2508476" cy="875706"/>
          </a:xfrm>
          <a:prstGeom prst="wedgeRectCallout">
            <a:avLst>
              <a:gd name="adj1" fmla="val -58767"/>
              <a:gd name="adj2" fmla="val 32221"/>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“S</a:t>
            </a:r>
            <a:r>
              <a:rPr lang="en-GB" sz="1200"/>
              <a:t>ocial media provides more reliable info and updates faster.” </a:t>
            </a:r>
            <a:r>
              <a:rPr lang="en-GB" sz="1200" i="1"/>
              <a:t>Child free, financially stable Group</a:t>
            </a:r>
            <a:endParaRPr lang="en-GB" sz="1200" i="1">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8" name="Speech Bubble: Rectangle 17">
            <a:extLst>
              <a:ext uri="{FF2B5EF4-FFF2-40B4-BE49-F238E27FC236}">
                <a16:creationId xmlns:a16="http://schemas.microsoft.com/office/drawing/2014/main" id="{5B31C7C1-41DD-9305-8840-743011F9A436}"/>
              </a:ext>
            </a:extLst>
          </p:cNvPr>
          <p:cNvSpPr/>
          <p:nvPr/>
        </p:nvSpPr>
        <p:spPr>
          <a:xfrm>
            <a:off x="9470526" y="4288972"/>
            <a:ext cx="2517366" cy="1028107"/>
          </a:xfrm>
          <a:prstGeom prst="wedgeRectCallout">
            <a:avLst>
              <a:gd name="adj1" fmla="val -59580"/>
              <a:gd name="adj2" fmla="val 27860"/>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“It</a:t>
            </a:r>
            <a:r>
              <a:rPr lang="en-GB" sz="1200"/>
              <a:t> doesn’t take much to put people into a lot of anxiety</a:t>
            </a:r>
            <a:r>
              <a:rPr lang="en-GB" sz="1200">
                <a:effectLst/>
                <a:latin typeface="Century Gothic" panose="020B0502020202020204" pitchFamily="34" charset="0"/>
                <a:ea typeface="Calibri" panose="020F0502020204030204" pitchFamily="34" charset="0"/>
                <a:cs typeface="Times New Roman" panose="02020603050405020304" pitchFamily="18" charset="0"/>
              </a:rPr>
              <a:t>.” </a:t>
            </a:r>
            <a:r>
              <a:rPr lang="en-GB" sz="1200" i="1">
                <a:latin typeface="Century Gothic" panose="020B0502020202020204" pitchFamily="34" charset="0"/>
                <a:ea typeface="Calibri" panose="020F0502020204030204" pitchFamily="34" charset="0"/>
                <a:cs typeface="Times New Roman" panose="02020603050405020304" pitchFamily="18" charset="0"/>
              </a:rPr>
              <a:t>Customer in financially vulnerable circumstances, </a:t>
            </a:r>
            <a:r>
              <a:rPr lang="en-GB" sz="1200" i="1">
                <a:effectLst/>
                <a:latin typeface="Century Gothic" panose="020B0502020202020204" pitchFamily="34" charset="0"/>
                <a:ea typeface="Calibri" panose="020F0502020204030204" pitchFamily="34" charset="0"/>
                <a:cs typeface="Times New Roman" panose="02020603050405020304" pitchFamily="18" charset="0"/>
              </a:rPr>
              <a:t>4-day interruption </a:t>
            </a:r>
          </a:p>
        </p:txBody>
      </p:sp>
      <p:sp>
        <p:nvSpPr>
          <p:cNvPr id="6" name="Slide Number Placeholder 3">
            <a:extLst>
              <a:ext uri="{FF2B5EF4-FFF2-40B4-BE49-F238E27FC236}">
                <a16:creationId xmlns:a16="http://schemas.microsoft.com/office/drawing/2014/main" id="{7A8DB181-0E02-C57F-7CB0-21FE4DE78265}"/>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20</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445676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D417CF-3032-C86A-B768-D8893980CE69}"/>
              </a:ext>
            </a:extLst>
          </p:cNvPr>
          <p:cNvSpPr>
            <a:spLocks noGrp="1"/>
          </p:cNvSpPr>
          <p:nvPr>
            <p:ph type="body" sz="quarter" idx="12"/>
          </p:nvPr>
        </p:nvSpPr>
        <p:spPr>
          <a:xfrm>
            <a:off x="-1" y="-34741"/>
            <a:ext cx="12192000" cy="731907"/>
          </a:xfrm>
          <a:solidFill>
            <a:schemeClr val="accent5">
              <a:lumMod val="75000"/>
            </a:schemeClr>
          </a:solidFill>
        </p:spPr>
        <p:txBody>
          <a:bodyPr/>
          <a:lstStyle/>
          <a:p>
            <a:r>
              <a:rPr lang="en-GB" sz="1800" dirty="0"/>
              <a:t>Participants were disappointed by South East Water’s communication during the incident -</a:t>
            </a:r>
            <a:r>
              <a:rPr lang="en-GB" dirty="0"/>
              <a:t> t</a:t>
            </a:r>
            <a:r>
              <a:rPr lang="en-GB" sz="1800" dirty="0"/>
              <a:t>hey        wanted specific, tangible information at each stage</a:t>
            </a:r>
          </a:p>
        </p:txBody>
      </p:sp>
      <p:sp>
        <p:nvSpPr>
          <p:cNvPr id="15" name="Content Placeholder 2">
            <a:extLst>
              <a:ext uri="{FF2B5EF4-FFF2-40B4-BE49-F238E27FC236}">
                <a16:creationId xmlns:a16="http://schemas.microsoft.com/office/drawing/2014/main" id="{BD8A10D4-FDAE-B492-0D4E-0DE847A95EE2}"/>
              </a:ext>
            </a:extLst>
          </p:cNvPr>
          <p:cNvSpPr txBox="1">
            <a:spLocks/>
          </p:cNvSpPr>
          <p:nvPr/>
        </p:nvSpPr>
        <p:spPr>
          <a:xfrm>
            <a:off x="6083182" y="673014"/>
            <a:ext cx="2177078" cy="93132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2400"/>
              </a:spcAft>
              <a:buFont typeface="Arial" panose="020B0604020202020204" pitchFamily="34" charset="0"/>
              <a:buNone/>
            </a:pPr>
            <a:endParaRPr lang="en-GB" sz="1600" b="1">
              <a:cs typeface="Calibri" panose="020F0502020204030204" pitchFamily="34" charset="0"/>
            </a:endParaRPr>
          </a:p>
        </p:txBody>
      </p:sp>
      <p:sp>
        <p:nvSpPr>
          <p:cNvPr id="8" name="Content Placeholder 2">
            <a:extLst>
              <a:ext uri="{FF2B5EF4-FFF2-40B4-BE49-F238E27FC236}">
                <a16:creationId xmlns:a16="http://schemas.microsoft.com/office/drawing/2014/main" id="{FDF9CC82-433C-DB9F-9D47-22060C2286CF}"/>
              </a:ext>
            </a:extLst>
          </p:cNvPr>
          <p:cNvSpPr txBox="1">
            <a:spLocks/>
          </p:cNvSpPr>
          <p:nvPr/>
        </p:nvSpPr>
        <p:spPr>
          <a:xfrm>
            <a:off x="2187332" y="5410200"/>
            <a:ext cx="2177078" cy="93132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2400"/>
              </a:spcAft>
              <a:buFont typeface="Arial" panose="020B0604020202020204" pitchFamily="34" charset="0"/>
              <a:buNone/>
            </a:pPr>
            <a:endParaRPr lang="en-GB" sz="1600" b="1">
              <a:cs typeface="Calibri" panose="020F0502020204030204" pitchFamily="34" charset="0"/>
            </a:endParaRPr>
          </a:p>
        </p:txBody>
      </p:sp>
      <p:sp>
        <p:nvSpPr>
          <p:cNvPr id="11" name="TextBox 10">
            <a:extLst>
              <a:ext uri="{FF2B5EF4-FFF2-40B4-BE49-F238E27FC236}">
                <a16:creationId xmlns:a16="http://schemas.microsoft.com/office/drawing/2014/main" id="{DD233CDE-D60A-356D-3BF8-B54B9323EEAA}"/>
              </a:ext>
            </a:extLst>
          </p:cNvPr>
          <p:cNvSpPr txBox="1"/>
          <p:nvPr/>
        </p:nvSpPr>
        <p:spPr>
          <a:xfrm>
            <a:off x="551535" y="2631553"/>
            <a:ext cx="3365837" cy="3754874"/>
          </a:xfrm>
          <a:prstGeom prst="rect">
            <a:avLst/>
          </a:prstGeom>
          <a:noFill/>
        </p:spPr>
        <p:txBody>
          <a:bodyPr wrap="square" rtlCol="0">
            <a:spAutoFit/>
          </a:bodyPr>
          <a:lstStyle/>
          <a:p>
            <a:pPr algn="ctr"/>
            <a:r>
              <a:rPr lang="en-GB" sz="1400" b="1">
                <a:solidFill>
                  <a:schemeClr val="accent4"/>
                </a:solidFill>
                <a:latin typeface="Century Gothic" panose="020B0502020202020204" pitchFamily="34" charset="0"/>
              </a:rPr>
              <a:t>When the problem first arose: </a:t>
            </a:r>
          </a:p>
          <a:p>
            <a:endParaRPr lang="en-GB" sz="1400" b="1">
              <a:solidFill>
                <a:schemeClr val="tx1"/>
              </a:solidFill>
              <a:latin typeface="Century Gothic" panose="020B0502020202020204" pitchFamily="34" charset="0"/>
            </a:endParaRPr>
          </a:p>
          <a:p>
            <a:pPr marL="285750" indent="-285750">
              <a:buFont typeface="Arial" panose="020B0604020202020204" pitchFamily="34" charset="0"/>
              <a:buChar char="•"/>
            </a:pPr>
            <a:r>
              <a:rPr lang="en-GB" sz="1400">
                <a:solidFill>
                  <a:schemeClr val="tx1"/>
                </a:solidFill>
                <a:latin typeface="Century Gothic" panose="020B0502020202020204" pitchFamily="34" charset="0"/>
              </a:rPr>
              <a:t>The </a:t>
            </a:r>
            <a:r>
              <a:rPr lang="en-GB" sz="1400" b="1">
                <a:solidFill>
                  <a:schemeClr val="tx1"/>
                </a:solidFill>
                <a:latin typeface="Century Gothic" panose="020B0502020202020204" pitchFamily="34" charset="0"/>
              </a:rPr>
              <a:t>cause</a:t>
            </a:r>
            <a:r>
              <a:rPr lang="en-GB" sz="1400">
                <a:solidFill>
                  <a:schemeClr val="tx1"/>
                </a:solidFill>
                <a:latin typeface="Century Gothic" panose="020B0502020202020204" pitchFamily="34" charset="0"/>
              </a:rPr>
              <a:t> of the problem and who, if anyone, is to blame (could be due to uncontrollable circumstances or human error)</a:t>
            </a:r>
          </a:p>
          <a:p>
            <a:pPr marL="285750" indent="-285750">
              <a:buFont typeface="Arial" panose="020B0604020202020204" pitchFamily="34" charset="0"/>
              <a:buChar char="•"/>
            </a:pPr>
            <a:r>
              <a:rPr lang="en-GB" sz="1400">
                <a:solidFill>
                  <a:schemeClr val="tx1"/>
                </a:solidFill>
                <a:latin typeface="Century Gothic" panose="020B0502020202020204" pitchFamily="34" charset="0"/>
              </a:rPr>
              <a:t>The </a:t>
            </a:r>
            <a:r>
              <a:rPr lang="en-GB" sz="1400" b="1">
                <a:solidFill>
                  <a:schemeClr val="tx1"/>
                </a:solidFill>
                <a:latin typeface="Century Gothic" panose="020B0502020202020204" pitchFamily="34" charset="0"/>
              </a:rPr>
              <a:t>severity </a:t>
            </a:r>
            <a:r>
              <a:rPr lang="en-GB" sz="1400">
                <a:solidFill>
                  <a:schemeClr val="tx1"/>
                </a:solidFill>
                <a:latin typeface="Century Gothic" panose="020B0502020202020204" pitchFamily="34" charset="0"/>
              </a:rPr>
              <a:t>(helps determine appropriate level of concern about it)</a:t>
            </a:r>
          </a:p>
          <a:p>
            <a:pPr marL="285750" indent="-285750">
              <a:buFont typeface="Arial" panose="020B0604020202020204" pitchFamily="34" charset="0"/>
              <a:buChar char="•"/>
            </a:pPr>
            <a:r>
              <a:rPr lang="en-GB" sz="1400" b="1">
                <a:solidFill>
                  <a:schemeClr val="tx1"/>
                </a:solidFill>
                <a:latin typeface="Century Gothic" panose="020B0502020202020204" pitchFamily="34" charset="0"/>
              </a:rPr>
              <a:t>Resolution</a:t>
            </a:r>
            <a:r>
              <a:rPr lang="en-GB" sz="1400">
                <a:solidFill>
                  <a:schemeClr val="tx1"/>
                </a:solidFill>
                <a:latin typeface="Century Gothic" panose="020B0502020202020204" pitchFamily="34" charset="0"/>
              </a:rPr>
              <a:t>:</a:t>
            </a:r>
          </a:p>
          <a:p>
            <a:pPr marL="742950" lvl="1" indent="-285750">
              <a:buFont typeface="Arial" panose="020B0604020202020204" pitchFamily="34" charset="0"/>
              <a:buChar char="•"/>
            </a:pPr>
            <a:r>
              <a:rPr lang="en-GB" sz="1400">
                <a:solidFill>
                  <a:schemeClr val="tx1"/>
                </a:solidFill>
                <a:latin typeface="Century Gothic" panose="020B0502020202020204" pitchFamily="34" charset="0"/>
              </a:rPr>
              <a:t>What action is being taken to fix the problem</a:t>
            </a:r>
          </a:p>
          <a:p>
            <a:pPr marL="742950" lvl="1" indent="-285750">
              <a:buFont typeface="Arial" panose="020B0604020202020204" pitchFamily="34" charset="0"/>
              <a:buChar char="•"/>
            </a:pPr>
            <a:r>
              <a:rPr lang="en-GB" sz="1400">
                <a:solidFill>
                  <a:schemeClr val="tx1"/>
                </a:solidFill>
                <a:latin typeface="Century Gothic" panose="020B0502020202020204" pitchFamily="34" charset="0"/>
              </a:rPr>
              <a:t>Time scale for resolution</a:t>
            </a:r>
          </a:p>
          <a:p>
            <a:pPr marL="285750" indent="-285750">
              <a:buFont typeface="Arial" panose="020B0604020202020204" pitchFamily="34" charset="0"/>
              <a:buChar char="•"/>
            </a:pPr>
            <a:r>
              <a:rPr lang="en-GB" sz="1400">
                <a:latin typeface="Century Gothic" panose="020B0502020202020204" pitchFamily="34" charset="0"/>
              </a:rPr>
              <a:t>What the expected </a:t>
            </a:r>
            <a:r>
              <a:rPr lang="en-GB" sz="1400" b="1">
                <a:latin typeface="Century Gothic" panose="020B0502020202020204" pitchFamily="34" charset="0"/>
              </a:rPr>
              <a:t>frequency of updates </a:t>
            </a:r>
            <a:r>
              <a:rPr lang="en-GB" sz="1400">
                <a:latin typeface="Century Gothic" panose="020B0502020202020204" pitchFamily="34" charset="0"/>
              </a:rPr>
              <a:t>will be (especially important during longer interruptions</a:t>
            </a:r>
            <a:r>
              <a:rPr lang="en-GB" sz="1400">
                <a:solidFill>
                  <a:schemeClr val="tx1"/>
                </a:solidFill>
                <a:latin typeface="Century Gothic" panose="020B0502020202020204" pitchFamily="34" charset="0"/>
              </a:rPr>
              <a:t>)</a:t>
            </a:r>
          </a:p>
        </p:txBody>
      </p:sp>
      <p:sp>
        <p:nvSpPr>
          <p:cNvPr id="12" name="TextBox 11">
            <a:extLst>
              <a:ext uri="{FF2B5EF4-FFF2-40B4-BE49-F238E27FC236}">
                <a16:creationId xmlns:a16="http://schemas.microsoft.com/office/drawing/2014/main" id="{3A3DF9D5-3C62-CE5D-DF0A-5489B53BA4B5}"/>
              </a:ext>
            </a:extLst>
          </p:cNvPr>
          <p:cNvSpPr txBox="1"/>
          <p:nvPr/>
        </p:nvSpPr>
        <p:spPr>
          <a:xfrm>
            <a:off x="4120126" y="2631553"/>
            <a:ext cx="3510200" cy="3108543"/>
          </a:xfrm>
          <a:prstGeom prst="rect">
            <a:avLst/>
          </a:prstGeom>
          <a:noFill/>
        </p:spPr>
        <p:txBody>
          <a:bodyPr wrap="square" rtlCol="0">
            <a:spAutoFit/>
          </a:bodyPr>
          <a:lstStyle/>
          <a:p>
            <a:pPr algn="ctr"/>
            <a:r>
              <a:rPr lang="en-GB" sz="1400" b="1">
                <a:solidFill>
                  <a:schemeClr val="accent4"/>
                </a:solidFill>
                <a:latin typeface="Century Gothic" panose="020B0502020202020204" pitchFamily="34" charset="0"/>
              </a:rPr>
              <a:t>Throughout the incident: </a:t>
            </a:r>
          </a:p>
          <a:p>
            <a:endParaRPr lang="en-GB" sz="1400">
              <a:solidFill>
                <a:schemeClr val="tx1"/>
              </a:solidFill>
              <a:latin typeface="Century Gothic" panose="020B0502020202020204" pitchFamily="34" charset="0"/>
            </a:endParaRPr>
          </a:p>
          <a:p>
            <a:pPr marL="285750" indent="-285750">
              <a:buFont typeface="Arial" panose="020B0604020202020204" pitchFamily="34" charset="0"/>
              <a:buChar char="•"/>
            </a:pPr>
            <a:r>
              <a:rPr lang="en-GB" sz="1400">
                <a:solidFill>
                  <a:schemeClr val="tx1"/>
                </a:solidFill>
                <a:latin typeface="Century Gothic" panose="020B0502020202020204" pitchFamily="34" charset="0"/>
              </a:rPr>
              <a:t>The </a:t>
            </a:r>
            <a:r>
              <a:rPr lang="en-GB" sz="1400" b="1">
                <a:solidFill>
                  <a:schemeClr val="tx1"/>
                </a:solidFill>
                <a:latin typeface="Century Gothic" panose="020B0502020202020204" pitchFamily="34" charset="0"/>
              </a:rPr>
              <a:t>appropriate actions</a:t>
            </a:r>
            <a:r>
              <a:rPr lang="en-GB" sz="1400">
                <a:solidFill>
                  <a:schemeClr val="tx1"/>
                </a:solidFill>
                <a:latin typeface="Century Gothic" panose="020B0502020202020204" pitchFamily="34" charset="0"/>
              </a:rPr>
              <a:t>, if any, to help cope with the incident</a:t>
            </a:r>
          </a:p>
          <a:p>
            <a:pPr marL="285750" indent="-285750">
              <a:buFont typeface="Arial" panose="020B0604020202020204" pitchFamily="34" charset="0"/>
              <a:buChar char="•"/>
            </a:pPr>
            <a:r>
              <a:rPr lang="en-GB" sz="1400">
                <a:solidFill>
                  <a:schemeClr val="tx1"/>
                </a:solidFill>
                <a:latin typeface="Century Gothic" panose="020B0502020202020204" pitchFamily="34" charset="0"/>
              </a:rPr>
              <a:t>Availability of </a:t>
            </a:r>
            <a:r>
              <a:rPr lang="en-GB" sz="1400" b="1">
                <a:solidFill>
                  <a:schemeClr val="tx1"/>
                </a:solidFill>
                <a:latin typeface="Century Gothic" panose="020B0502020202020204" pitchFamily="34" charset="0"/>
              </a:rPr>
              <a:t>support</a:t>
            </a:r>
            <a:r>
              <a:rPr lang="en-GB" sz="1400">
                <a:solidFill>
                  <a:schemeClr val="tx1"/>
                </a:solidFill>
                <a:latin typeface="Century Gothic" panose="020B0502020202020204" pitchFamily="34" charset="0"/>
              </a:rPr>
              <a:t>:</a:t>
            </a:r>
          </a:p>
          <a:p>
            <a:pPr marL="742950" lvl="1" indent="-285750">
              <a:buFont typeface="Arial" panose="020B0604020202020204" pitchFamily="34" charset="0"/>
              <a:buChar char="•"/>
            </a:pPr>
            <a:r>
              <a:rPr lang="en-GB" sz="1400">
                <a:solidFill>
                  <a:schemeClr val="tx1"/>
                </a:solidFill>
                <a:latin typeface="Century Gothic" panose="020B0502020202020204" pitchFamily="34" charset="0"/>
              </a:rPr>
              <a:t>What entitled to</a:t>
            </a:r>
          </a:p>
          <a:p>
            <a:pPr marL="742950" lvl="1" indent="-285750">
              <a:buFont typeface="Arial" panose="020B0604020202020204" pitchFamily="34" charset="0"/>
              <a:buChar char="•"/>
            </a:pPr>
            <a:r>
              <a:rPr lang="en-GB" sz="1400">
                <a:solidFill>
                  <a:schemeClr val="tx1"/>
                </a:solidFill>
                <a:latin typeface="Century Gothic" panose="020B0502020202020204" pitchFamily="34" charset="0"/>
              </a:rPr>
              <a:t>Where to access support </a:t>
            </a:r>
          </a:p>
          <a:p>
            <a:pPr marL="742950" lvl="1" indent="-285750">
              <a:buFont typeface="Arial" panose="020B0604020202020204" pitchFamily="34" charset="0"/>
              <a:buChar char="•"/>
            </a:pPr>
            <a:r>
              <a:rPr lang="en-GB" sz="1400">
                <a:solidFill>
                  <a:schemeClr val="tx1"/>
                </a:solidFill>
                <a:latin typeface="Century Gothic" panose="020B0502020202020204" pitchFamily="34" charset="0"/>
              </a:rPr>
              <a:t>How to access support</a:t>
            </a:r>
          </a:p>
          <a:p>
            <a:pPr marL="742950" lvl="1" indent="-285750">
              <a:buFont typeface="Arial" panose="020B0604020202020204" pitchFamily="34" charset="0"/>
              <a:buChar char="•"/>
            </a:pPr>
            <a:r>
              <a:rPr lang="en-GB" sz="1400">
                <a:solidFill>
                  <a:schemeClr val="tx1"/>
                </a:solidFill>
                <a:latin typeface="Century Gothic" panose="020B0502020202020204" pitchFamily="34" charset="0"/>
              </a:rPr>
              <a:t>Who those with additional needs </a:t>
            </a:r>
            <a:r>
              <a:rPr lang="en-GB" sz="1400">
                <a:latin typeface="Century Gothic" panose="020B0502020202020204" pitchFamily="34" charset="0"/>
              </a:rPr>
              <a:t>should</a:t>
            </a:r>
            <a:r>
              <a:rPr lang="en-GB" sz="1400">
                <a:solidFill>
                  <a:schemeClr val="tx1"/>
                </a:solidFill>
                <a:latin typeface="Century Gothic" panose="020B0502020202020204" pitchFamily="34" charset="0"/>
              </a:rPr>
              <a:t> contact</a:t>
            </a:r>
          </a:p>
          <a:p>
            <a:pPr marL="742950" lvl="1" indent="-285750">
              <a:buFont typeface="Arial" panose="020B0604020202020204" pitchFamily="34" charset="0"/>
              <a:buChar char="•"/>
            </a:pPr>
            <a:r>
              <a:rPr lang="en-GB" sz="1400">
                <a:solidFill>
                  <a:schemeClr val="tx1"/>
                </a:solidFill>
                <a:latin typeface="Century Gothic" panose="020B0502020202020204" pitchFamily="34" charset="0"/>
              </a:rPr>
              <a:t>Where to access any additional information (from South East Water/parish council/others)</a:t>
            </a:r>
          </a:p>
        </p:txBody>
      </p:sp>
      <p:sp>
        <p:nvSpPr>
          <p:cNvPr id="13" name="TextBox 12">
            <a:extLst>
              <a:ext uri="{FF2B5EF4-FFF2-40B4-BE49-F238E27FC236}">
                <a16:creationId xmlns:a16="http://schemas.microsoft.com/office/drawing/2014/main" id="{1FDB40C4-1BF3-0A76-2CC1-C3957AACB6F7}"/>
              </a:ext>
            </a:extLst>
          </p:cNvPr>
          <p:cNvSpPr txBox="1"/>
          <p:nvPr/>
        </p:nvSpPr>
        <p:spPr>
          <a:xfrm>
            <a:off x="7938655" y="2631553"/>
            <a:ext cx="3803072" cy="3754874"/>
          </a:xfrm>
          <a:prstGeom prst="rect">
            <a:avLst/>
          </a:prstGeom>
          <a:noFill/>
        </p:spPr>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en-GB" sz="1400" b="1">
                <a:solidFill>
                  <a:schemeClr val="accent4"/>
                </a:solidFill>
                <a:latin typeface="Century Gothic" panose="020F0302020204030204"/>
              </a:rPr>
              <a:t>Once </a:t>
            </a:r>
            <a:r>
              <a:rPr kumimoji="0" lang="en-GB" sz="1400" b="1" i="0" u="none" strike="noStrike" kern="1200" cap="none" spc="0" normalizeH="0" baseline="0" noProof="0">
                <a:ln>
                  <a:noFill/>
                </a:ln>
                <a:solidFill>
                  <a:schemeClr val="accent4"/>
                </a:solidFill>
                <a:effectLst/>
                <a:uLnTx/>
                <a:uFillTx/>
                <a:latin typeface="Century Gothic" panose="020F0302020204030204"/>
                <a:ea typeface="+mn-ea"/>
                <a:cs typeface="+mn-cs"/>
              </a:rPr>
              <a:t>the problem is resolved: </a:t>
            </a:r>
          </a:p>
          <a:p>
            <a:pPr marR="0" lvl="0" algn="l" defTabSz="4572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a:ln>
                <a:noFill/>
              </a:ln>
              <a:solidFill>
                <a:srgbClr val="000000"/>
              </a:solidFill>
              <a:effectLst/>
              <a:uLnTx/>
              <a:uFillTx/>
              <a:latin typeface="Century Gothic" panose="020F030202020403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entury Gothic" panose="020F0302020204030204"/>
                <a:ea typeface="+mn-ea"/>
                <a:cs typeface="+mn-cs"/>
              </a:rPr>
              <a:t>Who to </a:t>
            </a:r>
            <a:r>
              <a:rPr kumimoji="0" lang="en-GB" sz="1400" i="0" u="none" strike="noStrike" kern="1200" cap="none" spc="0" normalizeH="0" baseline="0" noProof="0">
                <a:ln>
                  <a:noFill/>
                </a:ln>
                <a:solidFill>
                  <a:srgbClr val="000000"/>
                </a:solidFill>
                <a:effectLst/>
                <a:uLnTx/>
                <a:uFillTx/>
                <a:latin typeface="Century Gothic" panose="020F0302020204030204"/>
                <a:ea typeface="+mn-ea"/>
                <a:cs typeface="+mn-cs"/>
              </a:rPr>
              <a:t>contact</a:t>
            </a:r>
            <a:r>
              <a:rPr kumimoji="0" lang="en-GB" sz="1400" b="1" i="0" u="none" strike="noStrike" kern="1200" cap="none" spc="0" normalizeH="0" baseline="0" noProof="0">
                <a:ln>
                  <a:noFill/>
                </a:ln>
                <a:solidFill>
                  <a:srgbClr val="000000"/>
                </a:solidFill>
                <a:effectLst/>
                <a:uLnTx/>
                <a:uFillTx/>
                <a:latin typeface="Century Gothic" panose="020F0302020204030204"/>
                <a:ea typeface="+mn-ea"/>
                <a:cs typeface="+mn-cs"/>
              </a:rPr>
              <a:t> if still experiencing problems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entury Gothic" panose="020F0302020204030204"/>
                <a:ea typeface="+mn-ea"/>
                <a:cs typeface="+mn-cs"/>
              </a:rPr>
              <a:t>What </a:t>
            </a:r>
            <a:r>
              <a:rPr kumimoji="0" lang="en-GB" sz="1400" i="0" u="none" strike="noStrike" kern="1200" cap="none" spc="0" normalizeH="0" baseline="0" noProof="0">
                <a:ln>
                  <a:noFill/>
                </a:ln>
                <a:solidFill>
                  <a:srgbClr val="000000"/>
                </a:solidFill>
                <a:effectLst/>
                <a:uLnTx/>
                <a:uFillTx/>
                <a:latin typeface="Century Gothic" panose="020F0302020204030204"/>
                <a:ea typeface="+mn-ea"/>
                <a:cs typeface="+mn-cs"/>
              </a:rPr>
              <a:t>action </a:t>
            </a:r>
            <a:r>
              <a:rPr kumimoji="0" lang="en-GB" sz="1400" b="0" i="0" u="none" strike="noStrike" kern="1200" cap="none" spc="0" normalizeH="0" baseline="0" noProof="0">
                <a:ln>
                  <a:noFill/>
                </a:ln>
                <a:solidFill>
                  <a:srgbClr val="000000"/>
                </a:solidFill>
                <a:effectLst/>
                <a:uLnTx/>
                <a:uFillTx/>
                <a:latin typeface="Century Gothic" panose="020F0302020204030204"/>
                <a:ea typeface="+mn-ea"/>
                <a:cs typeface="+mn-cs"/>
              </a:rPr>
              <a:t>is being taken to </a:t>
            </a:r>
            <a:r>
              <a:rPr kumimoji="0" lang="en-GB" sz="1400" b="1" i="0" u="none" strike="noStrike" kern="1200" cap="none" spc="0" normalizeH="0" baseline="0" noProof="0">
                <a:ln>
                  <a:noFill/>
                </a:ln>
                <a:solidFill>
                  <a:srgbClr val="000000"/>
                </a:solidFill>
                <a:effectLst/>
                <a:uLnTx/>
                <a:uFillTx/>
                <a:latin typeface="Century Gothic" panose="020F0302020204030204"/>
                <a:ea typeface="+mn-ea"/>
                <a:cs typeface="+mn-cs"/>
              </a:rPr>
              <a:t>prevent</a:t>
            </a:r>
            <a:r>
              <a:rPr kumimoji="0" lang="en-GB" sz="1400" b="0" i="0" u="none" strike="noStrike" kern="1200" cap="none" spc="0" normalizeH="0" baseline="0" noProof="0">
                <a:ln>
                  <a:noFill/>
                </a:ln>
                <a:solidFill>
                  <a:srgbClr val="000000"/>
                </a:solidFill>
                <a:effectLst/>
                <a:uLnTx/>
                <a:uFillTx/>
                <a:latin typeface="Century Gothic" panose="020F0302020204030204"/>
                <a:ea typeface="+mn-ea"/>
                <a:cs typeface="+mn-cs"/>
              </a:rPr>
              <a:t> the incident from happening again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1200" cap="none" spc="0" normalizeH="0" baseline="0" noProof="0">
                <a:ln>
                  <a:noFill/>
                </a:ln>
                <a:solidFill>
                  <a:srgbClr val="000000"/>
                </a:solidFill>
                <a:effectLst/>
                <a:uLnTx/>
                <a:uFillTx/>
                <a:latin typeface="Century Gothic" panose="020F0302020204030204"/>
                <a:ea typeface="+mn-ea"/>
                <a:cs typeface="+mn-cs"/>
              </a:rPr>
              <a:t>Whether customer experiences will improve if the problem </a:t>
            </a:r>
            <a:r>
              <a:rPr kumimoji="0" lang="en-GB" sz="1400" i="0" u="none" strike="noStrike" kern="1200" cap="none" spc="0" normalizeH="0" baseline="0" noProof="0">
                <a:ln>
                  <a:noFill/>
                </a:ln>
                <a:solidFill>
                  <a:srgbClr val="000000"/>
                </a:solidFill>
                <a:effectLst/>
                <a:uLnTx/>
                <a:uFillTx/>
                <a:latin typeface="Century Gothic" panose="020F0302020204030204"/>
                <a:ea typeface="+mn-ea"/>
                <a:cs typeface="+mn-cs"/>
              </a:rPr>
              <a:t>recurs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400" b="1">
              <a:solidFill>
                <a:srgbClr val="000000"/>
              </a:solidFill>
              <a:latin typeface="Century Gothic" panose="020F0302020204030204"/>
            </a:endParaRPr>
          </a:p>
          <a:p>
            <a:pPr marR="0" lvl="0" algn="l" defTabSz="457200" rtl="0" eaLnBrk="1" fontAlgn="auto" latinLnBrk="0" hangingPunct="1">
              <a:lnSpc>
                <a:spcPct val="100000"/>
              </a:lnSpc>
              <a:spcBef>
                <a:spcPts val="0"/>
              </a:spcBef>
              <a:spcAft>
                <a:spcPts val="0"/>
              </a:spcAft>
              <a:buClrTx/>
              <a:buSzTx/>
              <a:tabLst/>
              <a:defRPr/>
            </a:pPr>
            <a:r>
              <a:rPr lang="en-GB" altLang="zh-CN" sz="1400">
                <a:solidFill>
                  <a:srgbClr val="000000"/>
                </a:solidFill>
                <a:latin typeface="Century Gothic" panose="020F0302020204030204"/>
              </a:rPr>
              <a:t>E</a:t>
            </a:r>
            <a:r>
              <a:rPr lang="en-GB" sz="1400">
                <a:solidFill>
                  <a:srgbClr val="000000"/>
                </a:solidFill>
                <a:latin typeface="Century Gothic" panose="020F0302020204030204"/>
              </a:rPr>
              <a:t>ntitlement to </a:t>
            </a:r>
            <a:r>
              <a:rPr lang="en-GB" sz="1400" b="1">
                <a:solidFill>
                  <a:srgbClr val="000000"/>
                </a:solidFill>
                <a:latin typeface="Century Gothic" panose="020F0302020204030204"/>
              </a:rPr>
              <a:t>compensation</a:t>
            </a:r>
            <a:r>
              <a:rPr lang="en-GB" sz="1400">
                <a:solidFill>
                  <a:srgbClr val="000000"/>
                </a:solidFill>
                <a:latin typeface="Century Gothic" panose="020F0302020204030204"/>
              </a:rPr>
              <a:t>: </a:t>
            </a:r>
          </a:p>
          <a:p>
            <a:pPr marL="285750" indent="-285750">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Century Gothic" panose="020F0302020204030204"/>
                <a:ea typeface="+mn-ea"/>
                <a:cs typeface="+mn-cs"/>
              </a:rPr>
              <a:t>The form compensation will take</a:t>
            </a:r>
          </a:p>
          <a:p>
            <a:pPr marL="285750" indent="-285750">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Century Gothic" panose="020F0302020204030204"/>
                <a:ea typeface="+mn-ea"/>
                <a:cs typeface="+mn-cs"/>
              </a:rPr>
              <a:t>The amount of compensation </a:t>
            </a:r>
          </a:p>
          <a:p>
            <a:pPr marL="285750" indent="-285750">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Century Gothic" panose="020F0302020204030204"/>
                <a:ea typeface="+mn-ea"/>
                <a:cs typeface="+mn-cs"/>
              </a:rPr>
              <a:t>What aspects of customer experience compensation covers</a:t>
            </a:r>
          </a:p>
          <a:p>
            <a:pPr marL="285750" indent="-285750">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Century Gothic" panose="020F0302020204030204"/>
                <a:ea typeface="+mn-ea"/>
                <a:cs typeface="+mn-cs"/>
              </a:rPr>
              <a:t>Reasons for compensation (in)eligibility</a:t>
            </a:r>
          </a:p>
          <a:p>
            <a:pPr marL="285750" indent="-285750">
              <a:buFont typeface="Arial" panose="020B0604020202020204" pitchFamily="34" charset="0"/>
              <a:buChar char="•"/>
              <a:defRPr/>
            </a:pPr>
            <a:r>
              <a:rPr kumimoji="0" lang="en-GB" sz="1400" b="0" i="0" u="none" strike="noStrike" kern="1200" cap="none" spc="0" normalizeH="0" baseline="0" noProof="0">
                <a:ln>
                  <a:noFill/>
                </a:ln>
                <a:solidFill>
                  <a:srgbClr val="000000"/>
                </a:solidFill>
                <a:effectLst/>
                <a:uLnTx/>
                <a:uFillTx/>
                <a:latin typeface="Century Gothic" panose="020F0302020204030204"/>
                <a:ea typeface="+mn-ea"/>
                <a:cs typeface="+mn-cs"/>
              </a:rPr>
              <a:t>Where to make a complaint if needs have not been met</a:t>
            </a:r>
          </a:p>
        </p:txBody>
      </p:sp>
      <p:grpSp>
        <p:nvGrpSpPr>
          <p:cNvPr id="10" name="Group 9">
            <a:extLst>
              <a:ext uri="{FF2B5EF4-FFF2-40B4-BE49-F238E27FC236}">
                <a16:creationId xmlns:a16="http://schemas.microsoft.com/office/drawing/2014/main" id="{42AAC06F-70DA-1367-5AB7-329970AF880E}"/>
              </a:ext>
            </a:extLst>
          </p:cNvPr>
          <p:cNvGrpSpPr/>
          <p:nvPr/>
        </p:nvGrpSpPr>
        <p:grpSpPr>
          <a:xfrm>
            <a:off x="5110237" y="857324"/>
            <a:ext cx="1863691" cy="1777851"/>
            <a:chOff x="5677744" y="685055"/>
            <a:chExt cx="1689507" cy="1705217"/>
          </a:xfrm>
        </p:grpSpPr>
        <p:sp>
          <p:nvSpPr>
            <p:cNvPr id="16" name="Oval 15">
              <a:extLst>
                <a:ext uri="{FF2B5EF4-FFF2-40B4-BE49-F238E27FC236}">
                  <a16:creationId xmlns:a16="http://schemas.microsoft.com/office/drawing/2014/main" id="{40167FA2-BB2D-CC7D-C64F-A4B80BB7378F}"/>
                </a:ext>
              </a:extLst>
            </p:cNvPr>
            <p:cNvSpPr/>
            <p:nvPr/>
          </p:nvSpPr>
          <p:spPr>
            <a:xfrm>
              <a:off x="5677744" y="685055"/>
              <a:ext cx="1689507" cy="1705217"/>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bg1"/>
                </a:solidFill>
              </a:endParaRPr>
            </a:p>
            <a:p>
              <a:pPr algn="ctr"/>
              <a:endParaRPr lang="en-GB" sz="1600" b="1">
                <a:solidFill>
                  <a:schemeClr val="bg1"/>
                </a:solidFill>
              </a:endParaRPr>
            </a:p>
            <a:p>
              <a:pPr algn="ctr"/>
              <a:endParaRPr lang="en-GB" sz="1100" b="1">
                <a:solidFill>
                  <a:schemeClr val="bg1"/>
                </a:solidFill>
              </a:endParaRPr>
            </a:p>
            <a:p>
              <a:pPr algn="ctr"/>
              <a:r>
                <a:rPr lang="en-GB" sz="1100" b="1">
                  <a:solidFill>
                    <a:schemeClr val="bg1"/>
                  </a:solidFill>
                </a:rPr>
                <a:t>How to Cope</a:t>
              </a:r>
            </a:p>
          </p:txBody>
        </p:sp>
        <p:pic>
          <p:nvPicPr>
            <p:cNvPr id="17" name="Graphic 16" descr="Open hand outline">
              <a:extLst>
                <a:ext uri="{FF2B5EF4-FFF2-40B4-BE49-F238E27FC236}">
                  <a16:creationId xmlns:a16="http://schemas.microsoft.com/office/drawing/2014/main" id="{B2CDB8B4-76E4-64F0-0E67-4E2197718A1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047746" y="905194"/>
              <a:ext cx="914400" cy="914400"/>
            </a:xfrm>
            <a:prstGeom prst="rect">
              <a:avLst/>
            </a:prstGeom>
          </p:spPr>
        </p:pic>
      </p:grpSp>
      <p:grpSp>
        <p:nvGrpSpPr>
          <p:cNvPr id="14" name="Group 13">
            <a:extLst>
              <a:ext uri="{FF2B5EF4-FFF2-40B4-BE49-F238E27FC236}">
                <a16:creationId xmlns:a16="http://schemas.microsoft.com/office/drawing/2014/main" id="{9C6C3DA4-0851-95B1-3E12-0F0D8CF0D21E}"/>
              </a:ext>
            </a:extLst>
          </p:cNvPr>
          <p:cNvGrpSpPr/>
          <p:nvPr/>
        </p:nvGrpSpPr>
        <p:grpSpPr>
          <a:xfrm>
            <a:off x="1331637" y="848912"/>
            <a:ext cx="1863691" cy="1794674"/>
            <a:chOff x="3154678" y="608039"/>
            <a:chExt cx="1805630" cy="1775008"/>
          </a:xfrm>
        </p:grpSpPr>
        <p:sp>
          <p:nvSpPr>
            <p:cNvPr id="9" name="Oval 8">
              <a:extLst>
                <a:ext uri="{FF2B5EF4-FFF2-40B4-BE49-F238E27FC236}">
                  <a16:creationId xmlns:a16="http://schemas.microsoft.com/office/drawing/2014/main" id="{0CE58C42-A15A-75D8-2AA0-7B3E5B1B8522}"/>
                </a:ext>
              </a:extLst>
            </p:cNvPr>
            <p:cNvSpPr/>
            <p:nvPr/>
          </p:nvSpPr>
          <p:spPr>
            <a:xfrm>
              <a:off x="3154678" y="608039"/>
              <a:ext cx="1805630" cy="1775008"/>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bg1"/>
                </a:solidFill>
              </a:endParaRPr>
            </a:p>
            <a:p>
              <a:pPr algn="ctr"/>
              <a:endParaRPr lang="en-GB" sz="1600" b="1">
                <a:solidFill>
                  <a:schemeClr val="bg1"/>
                </a:solidFill>
              </a:endParaRPr>
            </a:p>
            <a:p>
              <a:pPr algn="ctr"/>
              <a:endParaRPr lang="en-GB" sz="1100" b="1">
                <a:solidFill>
                  <a:schemeClr val="bg1"/>
                </a:solidFill>
              </a:endParaRPr>
            </a:p>
            <a:p>
              <a:pPr algn="ctr"/>
              <a:r>
                <a:rPr lang="en-GB" sz="1100" b="1">
                  <a:solidFill>
                    <a:schemeClr val="bg1"/>
                  </a:solidFill>
                </a:rPr>
                <a:t>The Problem</a:t>
              </a:r>
            </a:p>
          </p:txBody>
        </p:sp>
        <p:pic>
          <p:nvPicPr>
            <p:cNvPr id="21" name="Graphic 20" descr="Question mark outline">
              <a:extLst>
                <a:ext uri="{FF2B5EF4-FFF2-40B4-BE49-F238E27FC236}">
                  <a16:creationId xmlns:a16="http://schemas.microsoft.com/office/drawing/2014/main" id="{FD8CEB29-5475-235D-A35D-92BCCF87E79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p:blipFill>
          <p:spPr>
            <a:xfrm>
              <a:off x="3574358" y="726478"/>
              <a:ext cx="977249" cy="956789"/>
            </a:xfrm>
            <a:prstGeom prst="rect">
              <a:avLst/>
            </a:prstGeom>
          </p:spPr>
        </p:pic>
      </p:grpSp>
      <p:grpSp>
        <p:nvGrpSpPr>
          <p:cNvPr id="6" name="Group 5">
            <a:extLst>
              <a:ext uri="{FF2B5EF4-FFF2-40B4-BE49-F238E27FC236}">
                <a16:creationId xmlns:a16="http://schemas.microsoft.com/office/drawing/2014/main" id="{C9028670-213E-F879-9405-5B8516494025}"/>
              </a:ext>
            </a:extLst>
          </p:cNvPr>
          <p:cNvGrpSpPr/>
          <p:nvPr/>
        </p:nvGrpSpPr>
        <p:grpSpPr>
          <a:xfrm>
            <a:off x="8888837" y="848912"/>
            <a:ext cx="1863691" cy="1794674"/>
            <a:chOff x="8922021" y="820613"/>
            <a:chExt cx="1689507" cy="1690765"/>
          </a:xfrm>
        </p:grpSpPr>
        <p:sp>
          <p:nvSpPr>
            <p:cNvPr id="19" name="Oval 18">
              <a:extLst>
                <a:ext uri="{FF2B5EF4-FFF2-40B4-BE49-F238E27FC236}">
                  <a16:creationId xmlns:a16="http://schemas.microsoft.com/office/drawing/2014/main" id="{9AB4BB78-72A3-82E8-E0A5-2576EBC4EBF1}"/>
                </a:ext>
              </a:extLst>
            </p:cNvPr>
            <p:cNvSpPr/>
            <p:nvPr/>
          </p:nvSpPr>
          <p:spPr>
            <a:xfrm>
              <a:off x="8922021" y="820613"/>
              <a:ext cx="1689507" cy="1690765"/>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bg1"/>
                </a:solidFill>
              </a:endParaRPr>
            </a:p>
            <a:p>
              <a:pPr algn="ctr"/>
              <a:endParaRPr lang="en-GB" sz="1600" b="1">
                <a:solidFill>
                  <a:schemeClr val="bg1"/>
                </a:solidFill>
              </a:endParaRPr>
            </a:p>
            <a:p>
              <a:pPr algn="ctr"/>
              <a:endParaRPr lang="en-GB" sz="1600" b="1">
                <a:solidFill>
                  <a:schemeClr val="bg1"/>
                </a:solidFill>
              </a:endParaRPr>
            </a:p>
            <a:p>
              <a:pPr algn="ctr"/>
              <a:r>
                <a:rPr lang="en-GB" sz="1100" b="1">
                  <a:solidFill>
                    <a:schemeClr val="bg1"/>
                  </a:solidFill>
                </a:rPr>
                <a:t>Post-resolution</a:t>
              </a:r>
            </a:p>
          </p:txBody>
        </p:sp>
        <p:pic>
          <p:nvPicPr>
            <p:cNvPr id="23" name="Graphic 22" descr="Future outline">
              <a:extLst>
                <a:ext uri="{FF2B5EF4-FFF2-40B4-BE49-F238E27FC236}">
                  <a16:creationId xmlns:a16="http://schemas.microsoft.com/office/drawing/2014/main" id="{4ADBC56E-6926-8FCC-A4E8-7E0BAC329D6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9309574" y="1044765"/>
              <a:ext cx="914400" cy="885688"/>
            </a:xfrm>
            <a:prstGeom prst="rect">
              <a:avLst/>
            </a:prstGeom>
          </p:spPr>
        </p:pic>
      </p:grpSp>
      <p:sp>
        <p:nvSpPr>
          <p:cNvPr id="3" name="Slide Number Placeholder 3">
            <a:extLst>
              <a:ext uri="{FF2B5EF4-FFF2-40B4-BE49-F238E27FC236}">
                <a16:creationId xmlns:a16="http://schemas.microsoft.com/office/drawing/2014/main" id="{9DF12436-A154-B1E2-A2A2-E162BACC6460}"/>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21</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3066111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C1E77-2372-B108-E519-BF2858E79867}"/>
              </a:ext>
            </a:extLst>
          </p:cNvPr>
          <p:cNvSpPr>
            <a:spLocks noGrp="1"/>
          </p:cNvSpPr>
          <p:nvPr>
            <p:ph type="body" sz="quarter" idx="12"/>
          </p:nvPr>
        </p:nvSpPr>
        <p:spPr>
          <a:solidFill>
            <a:schemeClr val="accent5">
              <a:lumMod val="75000"/>
            </a:schemeClr>
          </a:solidFill>
        </p:spPr>
        <p:txBody>
          <a:bodyPr/>
          <a:lstStyle/>
          <a:p>
            <a:r>
              <a:rPr lang="en-GB" sz="1800"/>
              <a:t>Case study: extended incident and company comms limiting ability to cope</a:t>
            </a:r>
          </a:p>
        </p:txBody>
      </p:sp>
      <p:sp>
        <p:nvSpPr>
          <p:cNvPr id="5" name="Rectangle 4">
            <a:extLst>
              <a:ext uri="{FF2B5EF4-FFF2-40B4-BE49-F238E27FC236}">
                <a16:creationId xmlns:a16="http://schemas.microsoft.com/office/drawing/2014/main" id="{13E2BC4D-B6AC-8953-7FBB-2DCF2F1A2EE4}"/>
              </a:ext>
            </a:extLst>
          </p:cNvPr>
          <p:cNvSpPr/>
          <p:nvPr/>
        </p:nvSpPr>
        <p:spPr>
          <a:xfrm>
            <a:off x="334963" y="607223"/>
            <a:ext cx="6441637"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chemeClr val="tx1"/>
                </a:solidFill>
                <a:effectLst/>
                <a:uLnTx/>
                <a:uFillTx/>
                <a:latin typeface="Century Gothic" panose="020F0302020204030204"/>
                <a:ea typeface="+mn-ea"/>
                <a:cs typeface="+mn-cs"/>
              </a:rPr>
              <a:t>Dave* is semi-retired and lives with his wife. He experienced one day of low pressure followed by five days without supply in mid-June and contacted Ofwat to share his experiences, in the hope that customer service during future interruptions will be improved.</a:t>
            </a:r>
          </a:p>
        </p:txBody>
      </p:sp>
      <p:sp>
        <p:nvSpPr>
          <p:cNvPr id="6" name="Rectangle 5">
            <a:extLst>
              <a:ext uri="{FF2B5EF4-FFF2-40B4-BE49-F238E27FC236}">
                <a16:creationId xmlns:a16="http://schemas.microsoft.com/office/drawing/2014/main" id="{50957FA0-014E-360E-A712-2EAE48E0DA0A}"/>
              </a:ext>
            </a:extLst>
          </p:cNvPr>
          <p:cNvSpPr/>
          <p:nvPr/>
        </p:nvSpPr>
        <p:spPr>
          <a:xfrm>
            <a:off x="7026494" y="607223"/>
            <a:ext cx="4525425" cy="920126"/>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defTabSz="914400">
              <a:defRPr/>
            </a:pP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SEVERITY:</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HIGH</a:t>
            </a:r>
          </a:p>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chemeClr val="tx1"/>
                </a:solidFill>
                <a:effectLst/>
                <a:uLnTx/>
                <a:uFillTx/>
                <a:latin typeface="Century Gothic" panose="020F0302020204030204"/>
                <a:ea typeface="Arial" charset="0"/>
                <a:cs typeface="Arial" charset="0"/>
              </a:rPr>
              <a:t>T</a:t>
            </a:r>
            <a:r>
              <a:rPr kumimoji="0" lang="en-GB" sz="1300" b="0" i="0" u="none" strike="noStrike" kern="1200" cap="none" spc="0" normalizeH="0" baseline="0" noProof="0" dirty="0">
                <a:ln>
                  <a:noFill/>
                </a:ln>
                <a:solidFill>
                  <a:schemeClr val="tx1"/>
                </a:solidFill>
                <a:effectLst/>
                <a:uLnTx/>
                <a:uFillTx/>
                <a:latin typeface="Century Gothic" panose="020F0302020204030204"/>
                <a:ea typeface="+mn-ea"/>
                <a:cs typeface="+mn-cs"/>
              </a:rPr>
              <a:t>he significant impact of the interruption has been exacerbated by inconsistent/contradictory communications from his water company. </a:t>
            </a:r>
            <a:endParaRPr kumimoji="0" lang="en-US" sz="1300" b="0" i="0" u="none" strike="noStrike" kern="1200" cap="none" spc="0" normalizeH="0" baseline="0" noProof="0" dirty="0">
              <a:ln>
                <a:noFill/>
              </a:ln>
              <a:solidFill>
                <a:schemeClr val="tx1"/>
              </a:solidFill>
              <a:effectLst/>
              <a:uLnTx/>
              <a:uFillTx/>
              <a:latin typeface="Century Gothic" panose="020F0302020204030204"/>
              <a:ea typeface="+mn-ea"/>
              <a:cs typeface="+mn-cs"/>
            </a:endParaRPr>
          </a:p>
        </p:txBody>
      </p:sp>
      <p:sp>
        <p:nvSpPr>
          <p:cNvPr id="8" name="Rectangular Callout 26">
            <a:extLst>
              <a:ext uri="{FF2B5EF4-FFF2-40B4-BE49-F238E27FC236}">
                <a16:creationId xmlns:a16="http://schemas.microsoft.com/office/drawing/2014/main" id="{B77FBB43-2DD7-02C7-2B4B-5B668216A7BC}"/>
              </a:ext>
            </a:extLst>
          </p:cNvPr>
          <p:cNvSpPr/>
          <p:nvPr/>
        </p:nvSpPr>
        <p:spPr>
          <a:xfrm>
            <a:off x="256586" y="5039441"/>
            <a:ext cx="3972514" cy="1163944"/>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1300" b="0" i="1" u="none" strike="noStrike" kern="1200" cap="none" spc="0" normalizeH="0" baseline="0" noProof="0">
                <a:ln>
                  <a:noFill/>
                </a:ln>
                <a:solidFill>
                  <a:schemeClr val="tx1"/>
                </a:solidFill>
                <a:effectLst/>
                <a:uLnTx/>
                <a:uFillTx/>
                <a:latin typeface="Century Gothic" panose="020F0302020204030204"/>
                <a:ea typeface="+mn-ea"/>
                <a:cs typeface="+mn-cs"/>
              </a:rPr>
              <a:t>“</a:t>
            </a: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I phoned their call centre [after the interruption began[ and the chap said no no…everything's fine…they simply </a:t>
            </a:r>
            <a:r>
              <a:rPr kumimoji="0" lang="en-GB" sz="1300" b="1" i="1" u="none" strike="noStrike" kern="1200" cap="none" spc="0" normalizeH="0" baseline="0" noProof="0">
                <a:ln>
                  <a:noFill/>
                </a:ln>
                <a:solidFill>
                  <a:schemeClr val="tx1"/>
                </a:solidFill>
                <a:effectLst/>
                <a:uLnTx/>
                <a:uFillTx/>
                <a:latin typeface="Century Gothic" panose="020F0302020204030204"/>
                <a:ea typeface="+mn-ea"/>
                <a:cs typeface="+mn-cs"/>
              </a:rPr>
              <a:t>hadn’t told anyone in their call centres or updated their website to reflect that there was an issue</a:t>
            </a: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 ongoing.</a:t>
            </a:r>
            <a:r>
              <a:rPr kumimoji="0" lang="en-US" sz="1300" b="0" i="1" u="none" strike="noStrike" kern="1200" cap="none" spc="0" normalizeH="0" baseline="0" noProof="0">
                <a:ln>
                  <a:noFill/>
                </a:ln>
                <a:solidFill>
                  <a:schemeClr val="tx1"/>
                </a:solidFill>
                <a:effectLst/>
                <a:uLnTx/>
                <a:uFillTx/>
                <a:latin typeface="Century Gothic" panose="020F0302020204030204"/>
                <a:ea typeface="+mn-ea"/>
                <a:cs typeface="+mn-cs"/>
              </a:rPr>
              <a:t>”</a:t>
            </a:r>
          </a:p>
        </p:txBody>
      </p:sp>
      <p:sp>
        <p:nvSpPr>
          <p:cNvPr id="9" name="Rectangular Callout 27">
            <a:extLst>
              <a:ext uri="{FF2B5EF4-FFF2-40B4-BE49-F238E27FC236}">
                <a16:creationId xmlns:a16="http://schemas.microsoft.com/office/drawing/2014/main" id="{D8A5FCBD-0881-1EDA-13D0-C155D34701AA}"/>
              </a:ext>
            </a:extLst>
          </p:cNvPr>
          <p:cNvSpPr/>
          <p:nvPr/>
        </p:nvSpPr>
        <p:spPr>
          <a:xfrm>
            <a:off x="4369741" y="5039439"/>
            <a:ext cx="3696573" cy="1163945"/>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1300" i="1" u="none" strike="noStrike" kern="1200" cap="none" spc="0" normalizeH="0" baseline="0" noProof="0" dirty="0">
                <a:ln>
                  <a:noFill/>
                </a:ln>
                <a:solidFill>
                  <a:schemeClr val="tx1"/>
                </a:solidFill>
                <a:effectLst/>
                <a:uLnTx/>
                <a:uFillTx/>
                <a:latin typeface="Century Gothic" panose="020F0302020204030204"/>
                <a:ea typeface="+mn-ea"/>
                <a:cs typeface="+mn-cs"/>
              </a:rPr>
              <a:t>“It is disappointing that [the incident] took so long [to resolve], and </a:t>
            </a:r>
            <a:r>
              <a:rPr kumimoji="0" lang="en-GB" sz="1300" b="1" i="1" u="none" strike="noStrike" kern="1200" cap="none" spc="0" normalizeH="0" baseline="0" noProof="0" dirty="0">
                <a:ln>
                  <a:noFill/>
                </a:ln>
                <a:solidFill>
                  <a:schemeClr val="tx1"/>
                </a:solidFill>
                <a:effectLst/>
                <a:uLnTx/>
                <a:uFillTx/>
                <a:latin typeface="Century Gothic" panose="020F0302020204030204"/>
                <a:ea typeface="+mn-ea"/>
                <a:cs typeface="+mn-cs"/>
              </a:rPr>
              <a:t>we had no day-to day indication about what was going to happen.</a:t>
            </a:r>
            <a:r>
              <a:rPr kumimoji="0" lang="en-GB" sz="1300" i="1" u="none" strike="noStrike" kern="1200" cap="none" spc="0" normalizeH="0" baseline="0" noProof="0" dirty="0">
                <a:ln>
                  <a:noFill/>
                </a:ln>
                <a:solidFill>
                  <a:schemeClr val="tx1"/>
                </a:solidFill>
                <a:effectLst/>
                <a:uLnTx/>
                <a:uFillTx/>
                <a:latin typeface="Century Gothic" panose="020F0302020204030204"/>
                <a:ea typeface="+mn-ea"/>
                <a:cs typeface="+mn-cs"/>
              </a:rPr>
              <a:t>”</a:t>
            </a:r>
            <a:endParaRPr kumimoji="0" lang="en-US" sz="1300" i="1" u="none" strike="noStrike" kern="1200" cap="none" spc="0" normalizeH="0" baseline="0" noProof="0" dirty="0">
              <a:ln>
                <a:noFill/>
              </a:ln>
              <a:solidFill>
                <a:schemeClr val="tx1"/>
              </a:solidFill>
              <a:effectLst/>
              <a:uLnTx/>
              <a:uFillTx/>
              <a:latin typeface="Century Gothic" panose="020F0302020204030204"/>
              <a:ea typeface="+mn-ea"/>
              <a:cs typeface="+mn-cs"/>
            </a:endParaRPr>
          </a:p>
        </p:txBody>
      </p:sp>
      <p:sp>
        <p:nvSpPr>
          <p:cNvPr id="10" name="Rectangular Callout 28">
            <a:extLst>
              <a:ext uri="{FF2B5EF4-FFF2-40B4-BE49-F238E27FC236}">
                <a16:creationId xmlns:a16="http://schemas.microsoft.com/office/drawing/2014/main" id="{6D587938-C8DA-B5D0-F74F-5DAF15F2BB59}"/>
              </a:ext>
            </a:extLst>
          </p:cNvPr>
          <p:cNvSpPr/>
          <p:nvPr/>
        </p:nvSpPr>
        <p:spPr>
          <a:xfrm>
            <a:off x="8206955" y="5039439"/>
            <a:ext cx="3579501" cy="1163946"/>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GB" sz="1300" b="0" i="1" u="none" strike="noStrike" kern="100" cap="none" spc="0" normalizeH="0" baseline="0" noProof="0">
                <a:ln>
                  <a:noFill/>
                </a:ln>
                <a:solidFill>
                  <a:schemeClr val="tx1"/>
                </a:solidFill>
                <a:effectLst/>
                <a:uLnTx/>
                <a:uFillTx/>
                <a:latin typeface="Century Gothic" panose="020F0302020204030204"/>
                <a:ea typeface="Calibri" panose="020F0502020204030204" pitchFamily="34" charset="0"/>
                <a:cs typeface="Times New Roman" panose="02020603050405020304" pitchFamily="18" charset="0"/>
              </a:rPr>
              <a:t>“It's now 6 weeks later, I've still got those empty bottles in my garage, because</a:t>
            </a:r>
            <a:r>
              <a:rPr kumimoji="0" lang="en-GB" sz="1300" b="1" i="1" u="none" strike="noStrike" kern="100" cap="none" spc="0" normalizeH="0" baseline="0" noProof="0">
                <a:ln>
                  <a:noFill/>
                </a:ln>
                <a:solidFill>
                  <a:schemeClr val="tx1"/>
                </a:solidFill>
                <a:effectLst/>
                <a:uLnTx/>
                <a:uFillTx/>
                <a:latin typeface="Century Gothic" panose="020F0302020204030204"/>
                <a:ea typeface="Calibri" panose="020F0502020204030204" pitchFamily="34" charset="0"/>
                <a:cs typeface="Times New Roman" panose="02020603050405020304" pitchFamily="18" charset="0"/>
              </a:rPr>
              <a:t> the supply is so low that I think we might need them again</a:t>
            </a:r>
            <a:r>
              <a:rPr kumimoji="0" lang="en-GB" sz="1300" b="0" i="1" u="none" strike="noStrike" kern="100" cap="none" spc="0" normalizeH="0" baseline="0" noProof="0">
                <a:ln>
                  <a:noFill/>
                </a:ln>
                <a:solidFill>
                  <a:schemeClr val="tx1"/>
                </a:solidFill>
                <a:effectLst/>
                <a:uLnTx/>
                <a:uFillTx/>
                <a:latin typeface="Century Gothic" panose="020F0302020204030204"/>
                <a:ea typeface="Calibri" panose="020F0502020204030204" pitchFamily="34" charset="0"/>
                <a:cs typeface="Times New Roman" panose="02020603050405020304" pitchFamily="18" charset="0"/>
              </a:rPr>
              <a:t>, and go scurrying off to find water from somewhere else.”</a:t>
            </a:r>
          </a:p>
        </p:txBody>
      </p:sp>
      <p:sp>
        <p:nvSpPr>
          <p:cNvPr id="11" name="TextBox 10">
            <a:extLst>
              <a:ext uri="{FF2B5EF4-FFF2-40B4-BE49-F238E27FC236}">
                <a16:creationId xmlns:a16="http://schemas.microsoft.com/office/drawing/2014/main" id="{492AA3E1-48E4-F6CC-FE8F-4062BED2B9A4}"/>
              </a:ext>
            </a:extLst>
          </p:cNvPr>
          <p:cNvSpPr txBox="1"/>
          <p:nvPr/>
        </p:nvSpPr>
        <p:spPr>
          <a:xfrm rot="19649966">
            <a:off x="34412" y="2327428"/>
            <a:ext cx="6130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494949"/>
                </a:solidFill>
                <a:effectLst/>
                <a:uLnTx/>
                <a:uFillTx/>
                <a:latin typeface="Century Gothic" panose="020F0302020204030204"/>
                <a:ea typeface="+mn-ea"/>
                <a:cs typeface="+mn-cs"/>
              </a:rPr>
              <a:t>Time</a:t>
            </a:r>
          </a:p>
        </p:txBody>
      </p:sp>
      <p:cxnSp>
        <p:nvCxnSpPr>
          <p:cNvPr id="12" name="Straight Arrow Connector 11">
            <a:extLst>
              <a:ext uri="{FF2B5EF4-FFF2-40B4-BE49-F238E27FC236}">
                <a16:creationId xmlns:a16="http://schemas.microsoft.com/office/drawing/2014/main" id="{D7E8BF1E-CB85-A35D-3B32-54912CCE852F}"/>
              </a:ext>
            </a:extLst>
          </p:cNvPr>
          <p:cNvCxnSpPr>
            <a:cxnSpLocks/>
          </p:cNvCxnSpPr>
          <p:nvPr/>
        </p:nvCxnSpPr>
        <p:spPr>
          <a:xfrm flipV="1">
            <a:off x="88346" y="2397512"/>
            <a:ext cx="581362" cy="347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216512-1FE8-DBD1-BDC7-85AFFF0BF960}"/>
              </a:ext>
            </a:extLst>
          </p:cNvPr>
          <p:cNvSpPr txBox="1"/>
          <p:nvPr/>
        </p:nvSpPr>
        <p:spPr>
          <a:xfrm>
            <a:off x="0" y="6501236"/>
            <a:ext cx="80663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494949"/>
                </a:solidFill>
                <a:effectLst/>
                <a:uLnTx/>
                <a:uFillTx/>
                <a:latin typeface="Century Gothic" panose="020F0302020204030204"/>
                <a:ea typeface="+mn-ea"/>
                <a:cs typeface="+mn-cs"/>
              </a:rPr>
              <a:t>*Names have been changed. </a:t>
            </a:r>
          </a:p>
        </p:txBody>
      </p:sp>
      <p:pic>
        <p:nvPicPr>
          <p:cNvPr id="14" name="Graphic 13">
            <a:extLst>
              <a:ext uri="{FF2B5EF4-FFF2-40B4-BE49-F238E27FC236}">
                <a16:creationId xmlns:a16="http://schemas.microsoft.com/office/drawing/2014/main" id="{2A3361CF-64B0-A5D6-5B8A-CC40852D318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39967" y="4110742"/>
            <a:ext cx="737942" cy="737942"/>
          </a:xfrm>
          <a:prstGeom prst="rect">
            <a:avLst/>
          </a:prstGeom>
        </p:spPr>
      </p:pic>
      <p:pic>
        <p:nvPicPr>
          <p:cNvPr id="16" name="Graphic 15" descr="Water Bottle with solid fill">
            <a:extLst>
              <a:ext uri="{FF2B5EF4-FFF2-40B4-BE49-F238E27FC236}">
                <a16:creationId xmlns:a16="http://schemas.microsoft.com/office/drawing/2014/main" id="{E77170B7-EECD-6516-1AE0-553A4534AC5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89354" y="2114038"/>
            <a:ext cx="914400" cy="914400"/>
          </a:xfrm>
          <a:prstGeom prst="rect">
            <a:avLst/>
          </a:prstGeom>
        </p:spPr>
      </p:pic>
      <p:sp>
        <p:nvSpPr>
          <p:cNvPr id="20" name="Rectangle 19">
            <a:extLst>
              <a:ext uri="{FF2B5EF4-FFF2-40B4-BE49-F238E27FC236}">
                <a16:creationId xmlns:a16="http://schemas.microsoft.com/office/drawing/2014/main" id="{E3061A1E-4262-FB09-C8CE-7FDA5BA323A5}"/>
              </a:ext>
            </a:extLst>
          </p:cNvPr>
          <p:cNvSpPr/>
          <p:nvPr/>
        </p:nvSpPr>
        <p:spPr>
          <a:xfrm>
            <a:off x="8805667" y="1798394"/>
            <a:ext cx="3183798" cy="1931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94949"/>
                </a:solidFill>
                <a:effectLst/>
                <a:uLnTx/>
                <a:uFillTx/>
                <a:latin typeface="Century Gothic" panose="020F0302020204030204"/>
                <a:ea typeface="+mn-ea"/>
                <a:cs typeface="+mn-cs"/>
              </a:rPr>
              <a:t>After attending a public meeting, Dave is convinced there will be another interruption (this is his second). He has been informed via email that he will receive £250 compensation – this eases the pain somewhat. He wants urgent action to reduce the risk of interruptions in his area.</a:t>
            </a:r>
            <a:endParaRPr kumimoji="0" lang="en-US" sz="1200" b="0" i="0" u="none" strike="noStrike" kern="1200" cap="none" spc="0" normalizeH="0" baseline="0" noProof="0" dirty="0">
              <a:ln>
                <a:noFill/>
              </a:ln>
              <a:solidFill>
                <a:srgbClr val="494949"/>
              </a:solidFill>
              <a:effectLst/>
              <a:uLnTx/>
              <a:uFillTx/>
              <a:latin typeface="Century Gothic" panose="020F0302020204030204"/>
              <a:ea typeface="+mn-ea"/>
              <a:cs typeface="+mn-cs"/>
            </a:endParaRPr>
          </a:p>
        </p:txBody>
      </p:sp>
      <p:sp>
        <p:nvSpPr>
          <p:cNvPr id="21" name="Rectangle 20">
            <a:extLst>
              <a:ext uri="{FF2B5EF4-FFF2-40B4-BE49-F238E27FC236}">
                <a16:creationId xmlns:a16="http://schemas.microsoft.com/office/drawing/2014/main" id="{CCA29D91-DE79-C393-C832-531AB19A1A43}"/>
              </a:ext>
            </a:extLst>
          </p:cNvPr>
          <p:cNvSpPr/>
          <p:nvPr/>
        </p:nvSpPr>
        <p:spPr>
          <a:xfrm>
            <a:off x="-50769" y="2635381"/>
            <a:ext cx="2757773"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4949"/>
                </a:solidFill>
                <a:effectLst/>
                <a:uLnTx/>
                <a:uFillTx/>
                <a:latin typeface="Century Gothic" panose="020F0302020204030204"/>
                <a:ea typeface="+mn-ea"/>
                <a:cs typeface="+mn-cs"/>
              </a:rPr>
              <a:t>Dave found 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4949"/>
                </a:solidFill>
                <a:effectLst/>
                <a:uLnTx/>
                <a:uFillTx/>
                <a:latin typeface="Century Gothic" panose="020F0302020204030204"/>
                <a:ea typeface="+mn-ea"/>
                <a:cs typeface="+mn-cs"/>
              </a:rPr>
              <a:t>about the interruption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4949"/>
                </a:solidFill>
                <a:effectLst/>
                <a:uLnTx/>
                <a:uFillTx/>
                <a:latin typeface="Century Gothic" panose="020F0302020204030204"/>
                <a:ea typeface="+mn-ea"/>
                <a:cs typeface="+mn-cs"/>
              </a:rPr>
              <a:t>through direct experience. When he rang South East Water to ask about the problem, the operator wasn’t aware about issues in his area – and told him that the nearest water station was six miles away.</a:t>
            </a: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 </a:t>
            </a:r>
          </a:p>
        </p:txBody>
      </p:sp>
      <p:sp>
        <p:nvSpPr>
          <p:cNvPr id="22" name="Rectangle 21">
            <a:extLst>
              <a:ext uri="{FF2B5EF4-FFF2-40B4-BE49-F238E27FC236}">
                <a16:creationId xmlns:a16="http://schemas.microsoft.com/office/drawing/2014/main" id="{C4B5FFBF-A4CB-AD22-057E-CC55010D5997}"/>
              </a:ext>
            </a:extLst>
          </p:cNvPr>
          <p:cNvSpPr/>
          <p:nvPr/>
        </p:nvSpPr>
        <p:spPr>
          <a:xfrm>
            <a:off x="6639765" y="3094774"/>
            <a:ext cx="2768792" cy="1931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4949"/>
                </a:solidFill>
                <a:effectLst/>
                <a:uLnTx/>
                <a:uFillTx/>
                <a:latin typeface="Century Gothic" panose="020F0302020204030204"/>
                <a:ea typeface="+mn-ea"/>
                <a:cs typeface="+mn-cs"/>
              </a:rPr>
              <a:t>Dave initially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4949"/>
                </a:solidFill>
                <a:effectLst/>
                <a:uLnTx/>
                <a:uFillTx/>
                <a:latin typeface="Century Gothic" panose="020F0302020204030204"/>
                <a:ea typeface="+mn-ea"/>
                <a:cs typeface="+mn-cs"/>
              </a:rPr>
              <a:t>bought enough water for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494949"/>
                </a:solidFill>
                <a:effectLst/>
                <a:uLnTx/>
                <a:uFillTx/>
                <a:latin typeface="Century Gothic" panose="020F0302020204030204"/>
                <a:ea typeface="+mn-ea"/>
                <a:cs typeface="+mn-cs"/>
              </a:rPr>
              <a:t> 24 hours (he assumed the interruption would last this long). When water stations were set up nearby, he got second-hand information about opening times from the parish council which proved to be inaccurate.</a:t>
            </a:r>
            <a:endPar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endParaRPr>
          </a:p>
        </p:txBody>
      </p:sp>
      <p:sp>
        <p:nvSpPr>
          <p:cNvPr id="23" name="Rectangle 22">
            <a:extLst>
              <a:ext uri="{FF2B5EF4-FFF2-40B4-BE49-F238E27FC236}">
                <a16:creationId xmlns:a16="http://schemas.microsoft.com/office/drawing/2014/main" id="{1CCABF19-2F21-C7A6-296B-217C98519BC3}"/>
              </a:ext>
            </a:extLst>
          </p:cNvPr>
          <p:cNvSpPr/>
          <p:nvPr/>
        </p:nvSpPr>
        <p:spPr>
          <a:xfrm>
            <a:off x="2400975" y="1798394"/>
            <a:ext cx="5096805" cy="2186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94949"/>
                </a:solidFill>
                <a:effectLst/>
                <a:uLnTx/>
                <a:uFillTx/>
                <a:latin typeface="Century Gothic" panose="020F0302020204030204"/>
                <a:ea typeface="+mn-ea"/>
                <a:cs typeface="+mn-cs"/>
              </a:rPr>
              <a:t>Dave initially was told via text that the interruption was caused by an issue with a local pumping station, then received an email asking residents to reduce their usage (which seemed insensitive since he had no water). He also received no timeline for the resolution of the incident until the day before supply was restored – which he felt made it harder to plan ahead and cope.</a:t>
            </a:r>
            <a:endParaRPr kumimoji="0" lang="en-US" sz="1200" b="0" i="0" u="none" strike="noStrike" kern="1200" cap="none" spc="0" normalizeH="0" baseline="0" noProof="0" dirty="0">
              <a:ln>
                <a:noFill/>
              </a:ln>
              <a:solidFill>
                <a:srgbClr val="494949"/>
              </a:solidFill>
              <a:effectLst/>
              <a:uLnTx/>
              <a:uFillTx/>
              <a:latin typeface="Century Gothic" panose="020F0302020204030204"/>
              <a:ea typeface="+mn-ea"/>
              <a:cs typeface="+mn-cs"/>
            </a:endParaRPr>
          </a:p>
        </p:txBody>
      </p:sp>
      <p:pic>
        <p:nvPicPr>
          <p:cNvPr id="3" name="Graphic 2" descr="Coins with solid fill">
            <a:extLst>
              <a:ext uri="{FF2B5EF4-FFF2-40B4-BE49-F238E27FC236}">
                <a16:creationId xmlns:a16="http://schemas.microsoft.com/office/drawing/2014/main" id="{D4873B67-795B-DF97-B493-5C8954228A6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516141" y="3258579"/>
            <a:ext cx="914400" cy="914400"/>
          </a:xfrm>
          <a:prstGeom prst="rect">
            <a:avLst/>
          </a:prstGeom>
        </p:spPr>
      </p:pic>
      <p:sp>
        <p:nvSpPr>
          <p:cNvPr id="17" name="Freeform 12">
            <a:extLst>
              <a:ext uri="{FF2B5EF4-FFF2-40B4-BE49-F238E27FC236}">
                <a16:creationId xmlns:a16="http://schemas.microsoft.com/office/drawing/2014/main" id="{768465B0-8A04-2258-B43E-44F412ACA562}"/>
              </a:ext>
            </a:extLst>
          </p:cNvPr>
          <p:cNvSpPr/>
          <p:nvPr/>
        </p:nvSpPr>
        <p:spPr>
          <a:xfrm>
            <a:off x="-31430" y="2356290"/>
            <a:ext cx="12221858" cy="2559839"/>
          </a:xfrm>
          <a:custGeom>
            <a:avLst/>
            <a:gdLst>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0401300 w 12323602"/>
              <a:gd name="connsiteY7" fmla="*/ 1447035 h 2463904"/>
              <a:gd name="connsiteX8" fmla="*/ 12030075 w 12323602"/>
              <a:gd name="connsiteY8" fmla="*/ 204023 h 2463904"/>
              <a:gd name="connsiteX9" fmla="*/ 12030075 w 12323602"/>
              <a:gd name="connsiteY9" fmla="*/ 204023 h 2463904"/>
              <a:gd name="connsiteX10" fmla="*/ 12287250 w 12323602"/>
              <a:gd name="connsiteY10" fmla="*/ 3998 h 2463904"/>
              <a:gd name="connsiteX11" fmla="*/ 12315825 w 12323602"/>
              <a:gd name="connsiteY11"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030075 w 12323602"/>
              <a:gd name="connsiteY8" fmla="*/ 204023 h 2463904"/>
              <a:gd name="connsiteX9" fmla="*/ 12287250 w 12323602"/>
              <a:gd name="connsiteY9" fmla="*/ 3998 h 2463904"/>
              <a:gd name="connsiteX10" fmla="*/ 12315825 w 12323602"/>
              <a:gd name="connsiteY10"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287250 w 12323602"/>
              <a:gd name="connsiteY8" fmla="*/ 3998 h 2463904"/>
              <a:gd name="connsiteX9" fmla="*/ 12315825 w 12323602"/>
              <a:gd name="connsiteY9" fmla="*/ 89723 h 2463904"/>
              <a:gd name="connsiteX0" fmla="*/ 0 w 12315825"/>
              <a:gd name="connsiteY0" fmla="*/ 771525 h 2374181"/>
              <a:gd name="connsiteX1" fmla="*/ 1285875 w 12315825"/>
              <a:gd name="connsiteY1" fmla="*/ 185737 h 2374181"/>
              <a:gd name="connsiteX2" fmla="*/ 2857500 w 12315825"/>
              <a:gd name="connsiteY2" fmla="*/ 1457325 h 2374181"/>
              <a:gd name="connsiteX3" fmla="*/ 4229100 w 12315825"/>
              <a:gd name="connsiteY3" fmla="*/ 2357437 h 2374181"/>
              <a:gd name="connsiteX4" fmla="*/ 6257925 w 12315825"/>
              <a:gd name="connsiteY4" fmla="*/ 671512 h 2374181"/>
              <a:gd name="connsiteX5" fmla="*/ 8272463 w 12315825"/>
              <a:gd name="connsiteY5" fmla="*/ 1485900 h 2374181"/>
              <a:gd name="connsiteX6" fmla="*/ 9429750 w 12315825"/>
              <a:gd name="connsiteY6" fmla="*/ 1771650 h 2374181"/>
              <a:gd name="connsiteX7" fmla="*/ 12030075 w 12315825"/>
              <a:gd name="connsiteY7" fmla="*/ 114300 h 2374181"/>
              <a:gd name="connsiteX8" fmla="*/ 12315825 w 12315825"/>
              <a:gd name="connsiteY8" fmla="*/ 0 h 2374181"/>
              <a:gd name="connsiteX0" fmla="*/ 0 w 12030075"/>
              <a:gd name="connsiteY0" fmla="*/ 657225 h 2259881"/>
              <a:gd name="connsiteX1" fmla="*/ 1285875 w 12030075"/>
              <a:gd name="connsiteY1" fmla="*/ 71437 h 2259881"/>
              <a:gd name="connsiteX2" fmla="*/ 2857500 w 12030075"/>
              <a:gd name="connsiteY2" fmla="*/ 1343025 h 2259881"/>
              <a:gd name="connsiteX3" fmla="*/ 4229100 w 12030075"/>
              <a:gd name="connsiteY3" fmla="*/ 2243137 h 2259881"/>
              <a:gd name="connsiteX4" fmla="*/ 6257925 w 12030075"/>
              <a:gd name="connsiteY4" fmla="*/ 557212 h 2259881"/>
              <a:gd name="connsiteX5" fmla="*/ 8272463 w 12030075"/>
              <a:gd name="connsiteY5" fmla="*/ 1371600 h 2259881"/>
              <a:gd name="connsiteX6" fmla="*/ 9429750 w 12030075"/>
              <a:gd name="connsiteY6" fmla="*/ 1657350 h 2259881"/>
              <a:gd name="connsiteX7" fmla="*/ 12030075 w 12030075"/>
              <a:gd name="connsiteY7" fmla="*/ 0 h 2259881"/>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2331" h="2210503">
                <a:moveTo>
                  <a:pt x="0" y="607847"/>
                </a:moveTo>
                <a:cubicBezTo>
                  <a:pt x="404812" y="257803"/>
                  <a:pt x="809625" y="-92241"/>
                  <a:pt x="1285875" y="22059"/>
                </a:cubicBezTo>
                <a:cubicBezTo>
                  <a:pt x="1762125" y="136359"/>
                  <a:pt x="2366963" y="931697"/>
                  <a:pt x="2857500" y="1293647"/>
                </a:cubicBezTo>
                <a:cubicBezTo>
                  <a:pt x="3348037" y="1655597"/>
                  <a:pt x="3662363" y="2324728"/>
                  <a:pt x="4229100" y="2193759"/>
                </a:cubicBezTo>
                <a:cubicBezTo>
                  <a:pt x="4795837" y="2062790"/>
                  <a:pt x="5584031" y="653090"/>
                  <a:pt x="6257925" y="507834"/>
                </a:cubicBezTo>
                <a:cubicBezTo>
                  <a:pt x="6931819" y="362578"/>
                  <a:pt x="7743826" y="1138866"/>
                  <a:pt x="8272463" y="1322222"/>
                </a:cubicBezTo>
                <a:cubicBezTo>
                  <a:pt x="8801100" y="1505578"/>
                  <a:pt x="9148105" y="1602236"/>
                  <a:pt x="9429750" y="1607972"/>
                </a:cubicBezTo>
                <a:cubicBezTo>
                  <a:pt x="9711395" y="1613708"/>
                  <a:pt x="9528944" y="1632860"/>
                  <a:pt x="9962331" y="1356635"/>
                </a:cubicBezTo>
              </a:path>
            </a:pathLst>
          </a:custGeom>
          <a:ln w="28575">
            <a:solidFill>
              <a:srgbClr val="002060"/>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949"/>
              </a:solidFill>
              <a:effectLst/>
              <a:uLnTx/>
              <a:uFillTx/>
              <a:latin typeface="Arial" panose="020B0604020202020204"/>
              <a:ea typeface="+mn-ea"/>
              <a:cs typeface="+mn-cs"/>
            </a:endParaRPr>
          </a:p>
        </p:txBody>
      </p:sp>
      <p:sp>
        <p:nvSpPr>
          <p:cNvPr id="7" name="Slide Number Placeholder 3">
            <a:extLst>
              <a:ext uri="{FF2B5EF4-FFF2-40B4-BE49-F238E27FC236}">
                <a16:creationId xmlns:a16="http://schemas.microsoft.com/office/drawing/2014/main" id="{41AB37AC-4E13-C614-2E68-9FC2F8DE4087}"/>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22</a:t>
            </a:fld>
            <a:endParaRPr lang="en-GB" b="1">
              <a:solidFill>
                <a:schemeClr val="bg1"/>
              </a:solidFill>
              <a:latin typeface="Century Gothic" panose="020B0502020202020204" pitchFamily="34" charset="0"/>
            </a:endParaRPr>
          </a:p>
        </p:txBody>
      </p:sp>
      <p:pic>
        <p:nvPicPr>
          <p:cNvPr id="25" name="Graphic 24" descr="Leaky Tap with solid fill">
            <a:extLst>
              <a:ext uri="{FF2B5EF4-FFF2-40B4-BE49-F238E27FC236}">
                <a16:creationId xmlns:a16="http://schemas.microsoft.com/office/drawing/2014/main" id="{AAA94572-C1F9-4EE2-4443-EB77033FC41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47997" y="1750164"/>
            <a:ext cx="914400" cy="914400"/>
          </a:xfrm>
          <a:prstGeom prst="rect">
            <a:avLst/>
          </a:prstGeom>
        </p:spPr>
      </p:pic>
      <p:pic>
        <p:nvPicPr>
          <p:cNvPr id="15" name="Online Media 14" title="South East Water customer experience with water supply issues - video 2">
            <a:hlinkClick r:id="" action="ppaction://media"/>
            <a:extLst>
              <a:ext uri="{FF2B5EF4-FFF2-40B4-BE49-F238E27FC236}">
                <a16:creationId xmlns:a16="http://schemas.microsoft.com/office/drawing/2014/main" id="{E3DFBE99-4839-014F-503E-7B663C783B82}"/>
              </a:ext>
            </a:extLst>
          </p:cNvPr>
          <p:cNvPicPr>
            <a:picLocks noRot="1" noChangeAspect="1"/>
          </p:cNvPicPr>
          <p:nvPr>
            <a:videoFile r:link="rId1"/>
          </p:nvPr>
        </p:nvPicPr>
        <p:blipFill>
          <a:blip r:embed="rId11"/>
          <a:stretch>
            <a:fillRect/>
          </a:stretch>
        </p:blipFill>
        <p:spPr>
          <a:xfrm>
            <a:off x="4166084" y="3071815"/>
            <a:ext cx="1713794" cy="968294"/>
          </a:xfrm>
          <a:prstGeom prst="rect">
            <a:avLst/>
          </a:prstGeom>
        </p:spPr>
      </p:pic>
    </p:spTree>
    <p:extLst>
      <p:ext uri="{BB962C8B-B14F-4D97-AF65-F5344CB8AC3E}">
        <p14:creationId xmlns:p14="http://schemas.microsoft.com/office/powerpoint/2010/main" val="279188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C1E77-2372-B108-E519-BF2858E79867}"/>
              </a:ext>
            </a:extLst>
          </p:cNvPr>
          <p:cNvSpPr>
            <a:spLocks noGrp="1"/>
          </p:cNvSpPr>
          <p:nvPr>
            <p:ph type="body" sz="quarter" idx="4294967295"/>
          </p:nvPr>
        </p:nvSpPr>
        <p:spPr>
          <a:xfrm>
            <a:off x="0" y="0"/>
            <a:ext cx="12192000" cy="468000"/>
          </a:xfrm>
          <a:solidFill>
            <a:schemeClr val="accent5">
              <a:lumMod val="75000"/>
            </a:schemeClr>
          </a:solidFill>
        </p:spPr>
        <p:txBody>
          <a:bodyPr vert="horz" lIns="360000" tIns="45720" rIns="91440" bIns="45720" rtlCol="0" anchor="ctr">
            <a:noAutofit/>
          </a:bodyPr>
          <a:lstStyle/>
          <a:p>
            <a:pPr marL="0" indent="0">
              <a:buNone/>
            </a:pPr>
            <a:r>
              <a:rPr lang="en-GB" sz="1800" b="1">
                <a:solidFill>
                  <a:schemeClr val="bg1"/>
                </a:solidFill>
              </a:rPr>
              <a:t>Case study: extended incident and caring for livestock</a:t>
            </a:r>
          </a:p>
        </p:txBody>
      </p:sp>
      <p:sp>
        <p:nvSpPr>
          <p:cNvPr id="5" name="Rectangle 4">
            <a:extLst>
              <a:ext uri="{FF2B5EF4-FFF2-40B4-BE49-F238E27FC236}">
                <a16:creationId xmlns:a16="http://schemas.microsoft.com/office/drawing/2014/main" id="{13E2BC4D-B6AC-8953-7FBB-2DCF2F1A2EE4}"/>
              </a:ext>
            </a:extLst>
          </p:cNvPr>
          <p:cNvSpPr/>
          <p:nvPr/>
        </p:nvSpPr>
        <p:spPr>
          <a:xfrm>
            <a:off x="256297" y="607222"/>
            <a:ext cx="6520304" cy="11012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a:solidFill>
                  <a:schemeClr val="tx1"/>
                </a:solidFill>
                <a:latin typeface="Century Gothic" panose="020F0302020204030204"/>
              </a:rPr>
              <a:t>Louise</a:t>
            </a:r>
            <a:r>
              <a:rPr kumimoji="0" lang="en-GB" sz="1300" b="1" i="0" u="none" strike="noStrike" kern="1200" cap="none" spc="0" normalizeH="0" baseline="0" noProof="0">
                <a:ln>
                  <a:noFill/>
                </a:ln>
                <a:solidFill>
                  <a:schemeClr val="tx1"/>
                </a:solidFill>
                <a:effectLst/>
                <a:uLnTx/>
                <a:uFillTx/>
                <a:latin typeface="Century Gothic" panose="020F0302020204030204"/>
                <a:ea typeface="+mn-ea"/>
                <a:cs typeface="+mn-cs"/>
              </a:rPr>
              <a:t>* lives in a rural area with her husband and two school-age children. They own livestock such as horses and chickens.</a:t>
            </a:r>
            <a:r>
              <a:rPr lang="en-GB" sz="1300" b="1">
                <a:solidFill>
                  <a:schemeClr val="tx1"/>
                </a:solidFill>
                <a:latin typeface="Century Gothic" panose="020F0302020204030204"/>
              </a:rPr>
              <a:t> She experienced seven days without water during the incident. She complained to Ofwat about the outage, after experiencing difficulties communicating with South East Water directly. </a:t>
            </a:r>
            <a:endParaRPr kumimoji="0" lang="en-GB" sz="1300" b="1" i="0"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6" name="Rectangle 5">
            <a:extLst>
              <a:ext uri="{FF2B5EF4-FFF2-40B4-BE49-F238E27FC236}">
                <a16:creationId xmlns:a16="http://schemas.microsoft.com/office/drawing/2014/main" id="{50957FA0-014E-360E-A712-2EAE48E0DA0A}"/>
              </a:ext>
            </a:extLst>
          </p:cNvPr>
          <p:cNvSpPr/>
          <p:nvPr/>
        </p:nvSpPr>
        <p:spPr>
          <a:xfrm>
            <a:off x="7026495" y="607222"/>
            <a:ext cx="4909208" cy="1255978"/>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defTabSz="914400">
              <a:defRPr/>
            </a:pP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SEVERITY:</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HIGH</a:t>
            </a:r>
          </a:p>
          <a:p>
            <a:pPr marL="22225"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Century Gothic" panose="020F0302020204030204"/>
                <a:ea typeface="Arial" charset="0"/>
                <a:cs typeface="Arial" charset="0"/>
              </a:rPr>
              <a:t>The impact of the incident was heightened by the difficulties of trying to take care of her livestock during the outage. In addition, her son was unwell, and her husband was away, leaving Louise to deal with the incident by herself.   </a:t>
            </a:r>
            <a:endParaRPr kumimoji="0" lang="en-US" sz="1300" b="0" i="0" u="none" strike="noStrike" kern="1200" cap="none" spc="0" normalizeH="0" baseline="0" noProof="0" dirty="0">
              <a:ln>
                <a:noFill/>
              </a:ln>
              <a:solidFill>
                <a:schemeClr val="tx1"/>
              </a:solidFill>
              <a:effectLst/>
              <a:uLnTx/>
              <a:uFillTx/>
              <a:latin typeface="Century Gothic" panose="020F0302020204030204"/>
              <a:ea typeface="+mn-ea"/>
              <a:cs typeface="+mn-cs"/>
            </a:endParaRPr>
          </a:p>
        </p:txBody>
      </p:sp>
      <p:sp>
        <p:nvSpPr>
          <p:cNvPr id="8" name="Rectangular Callout 26">
            <a:extLst>
              <a:ext uri="{FF2B5EF4-FFF2-40B4-BE49-F238E27FC236}">
                <a16:creationId xmlns:a16="http://schemas.microsoft.com/office/drawing/2014/main" id="{B77FBB43-2DD7-02C7-2B4B-5B668216A7BC}"/>
              </a:ext>
            </a:extLst>
          </p:cNvPr>
          <p:cNvSpPr/>
          <p:nvPr/>
        </p:nvSpPr>
        <p:spPr>
          <a:xfrm>
            <a:off x="256296" y="5162000"/>
            <a:ext cx="3972514" cy="1163944"/>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1300" b="0" i="1" u="none" strike="noStrike" kern="1200" cap="none" spc="0" normalizeH="0" baseline="0" noProof="0">
                <a:ln>
                  <a:noFill/>
                </a:ln>
                <a:solidFill>
                  <a:schemeClr val="tx1"/>
                </a:solidFill>
                <a:effectLst/>
                <a:uLnTx/>
                <a:uFillTx/>
                <a:latin typeface="Century Gothic" panose="020F0302020204030204"/>
                <a:ea typeface="+mn-ea"/>
                <a:cs typeface="+mn-cs"/>
              </a:rPr>
              <a:t>“</a:t>
            </a: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Most of the comms that I received really was through other people just talking within the community, </a:t>
            </a:r>
            <a:r>
              <a:rPr kumimoji="0" lang="en-GB" sz="1300" b="1" i="1" u="none" strike="noStrike" kern="1200" cap="none" spc="0" normalizeH="0" baseline="0" noProof="0">
                <a:ln>
                  <a:noFill/>
                </a:ln>
                <a:solidFill>
                  <a:schemeClr val="tx1"/>
                </a:solidFill>
                <a:effectLst/>
                <a:uLnTx/>
                <a:uFillTx/>
                <a:latin typeface="Century Gothic" panose="020F0302020204030204"/>
                <a:ea typeface="+mn-ea"/>
                <a:cs typeface="+mn-cs"/>
              </a:rPr>
              <a:t>within Facebook </a:t>
            </a: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rather than </a:t>
            </a:r>
            <a:r>
              <a:rPr kumimoji="0" lang="en-GB" sz="1300" b="1" i="1" u="none" strike="noStrike" kern="1200" cap="none" spc="0" normalizeH="0" baseline="0" noProof="0">
                <a:ln>
                  <a:noFill/>
                </a:ln>
                <a:solidFill>
                  <a:schemeClr val="tx1"/>
                </a:solidFill>
                <a:effectLst/>
                <a:uLnTx/>
                <a:uFillTx/>
                <a:latin typeface="Century Gothic" panose="020F0302020204030204"/>
                <a:ea typeface="+mn-ea"/>
                <a:cs typeface="+mn-cs"/>
              </a:rPr>
              <a:t>anything directly or helpful from South East Water</a:t>
            </a: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a:t>
            </a:r>
            <a:endParaRPr kumimoji="0" lang="en-US" sz="1300" b="0" i="1"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9" name="Rectangular Callout 27">
            <a:extLst>
              <a:ext uri="{FF2B5EF4-FFF2-40B4-BE49-F238E27FC236}">
                <a16:creationId xmlns:a16="http://schemas.microsoft.com/office/drawing/2014/main" id="{D8A5FCBD-0881-1EDA-13D0-C155D34701AA}"/>
              </a:ext>
            </a:extLst>
          </p:cNvPr>
          <p:cNvSpPr/>
          <p:nvPr/>
        </p:nvSpPr>
        <p:spPr>
          <a:xfrm>
            <a:off x="4344358" y="5162000"/>
            <a:ext cx="3696573" cy="1163945"/>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“I would rather they were just </a:t>
            </a:r>
            <a:r>
              <a:rPr kumimoji="0" lang="en-GB" sz="1300" b="1" i="1" u="none" strike="noStrike" kern="1200" cap="none" spc="0" normalizeH="0" baseline="0" noProof="0">
                <a:ln>
                  <a:noFill/>
                </a:ln>
                <a:solidFill>
                  <a:schemeClr val="tx1"/>
                </a:solidFill>
                <a:effectLst/>
                <a:uLnTx/>
                <a:uFillTx/>
                <a:latin typeface="Century Gothic" panose="020F0302020204030204"/>
                <a:ea typeface="+mn-ea"/>
                <a:cs typeface="+mn-cs"/>
              </a:rPr>
              <a:t>honest </a:t>
            </a: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and explained the situation </a:t>
            </a:r>
            <a:r>
              <a:rPr kumimoji="0" lang="en-GB" sz="1300" b="1" i="1" u="none" strike="noStrike" kern="1200" cap="none" spc="0" normalizeH="0" baseline="0" noProof="0">
                <a:ln>
                  <a:noFill/>
                </a:ln>
                <a:solidFill>
                  <a:schemeClr val="tx1"/>
                </a:solidFill>
                <a:effectLst/>
                <a:uLnTx/>
                <a:uFillTx/>
                <a:latin typeface="Century Gothic" panose="020F0302020204030204"/>
                <a:ea typeface="+mn-ea"/>
                <a:cs typeface="+mn-cs"/>
              </a:rPr>
              <a:t>rather than trying to blame me</a:t>
            </a: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a:t>
            </a:r>
            <a:endParaRPr kumimoji="0" lang="en-US" sz="1300" b="0" i="1"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10" name="Rectangular Callout 28">
            <a:extLst>
              <a:ext uri="{FF2B5EF4-FFF2-40B4-BE49-F238E27FC236}">
                <a16:creationId xmlns:a16="http://schemas.microsoft.com/office/drawing/2014/main" id="{6D587938-C8DA-B5D0-F74F-5DAF15F2BB59}"/>
              </a:ext>
            </a:extLst>
          </p:cNvPr>
          <p:cNvSpPr/>
          <p:nvPr/>
        </p:nvSpPr>
        <p:spPr>
          <a:xfrm>
            <a:off x="8156479" y="5162000"/>
            <a:ext cx="3579501" cy="1163946"/>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GB" sz="1300" b="0" i="1" u="none" strike="noStrike" kern="100" cap="none" spc="0" normalizeH="0" baseline="0" noProof="0">
                <a:ln>
                  <a:noFill/>
                </a:ln>
                <a:solidFill>
                  <a:schemeClr val="tx1"/>
                </a:solidFill>
                <a:effectLst/>
                <a:uLnTx/>
                <a:uFillTx/>
                <a:latin typeface="Century Gothic" panose="020F0302020204030204"/>
                <a:ea typeface="Calibri" panose="020F0502020204030204" pitchFamily="34" charset="0"/>
                <a:cs typeface="Times New Roman" panose="02020603050405020304" pitchFamily="18" charset="0"/>
              </a:rPr>
              <a:t>“</a:t>
            </a:r>
            <a:r>
              <a:rPr kumimoji="0" lang="en-GB" sz="1300" b="1" i="1" u="none" strike="noStrike" kern="100" cap="none" spc="0" normalizeH="0" baseline="0" noProof="0">
                <a:ln>
                  <a:noFill/>
                </a:ln>
                <a:solidFill>
                  <a:schemeClr val="tx1"/>
                </a:solidFill>
                <a:effectLst/>
                <a:uLnTx/>
                <a:uFillTx/>
                <a:latin typeface="Century Gothic" panose="020F0302020204030204"/>
                <a:ea typeface="Calibri" panose="020F0502020204030204" pitchFamily="34" charset="0"/>
                <a:cs typeface="Times New Roman" panose="02020603050405020304" pitchFamily="18" charset="0"/>
              </a:rPr>
              <a:t>I don't think I ever actually got a follow up </a:t>
            </a:r>
            <a:r>
              <a:rPr kumimoji="0" lang="en-GB" sz="1300" b="0" i="1" u="none" strike="noStrike" kern="100" cap="none" spc="0" normalizeH="0" baseline="0" noProof="0">
                <a:ln>
                  <a:noFill/>
                </a:ln>
                <a:solidFill>
                  <a:schemeClr val="tx1"/>
                </a:solidFill>
                <a:effectLst/>
                <a:uLnTx/>
                <a:uFillTx/>
                <a:latin typeface="Century Gothic" panose="020F0302020204030204"/>
                <a:ea typeface="Calibri" panose="020F0502020204030204" pitchFamily="34" charset="0"/>
                <a:cs typeface="Times New Roman" panose="02020603050405020304" pitchFamily="18" charset="0"/>
              </a:rPr>
              <a:t>as to whether compensation had actually been decided.”</a:t>
            </a:r>
          </a:p>
        </p:txBody>
      </p:sp>
      <p:sp>
        <p:nvSpPr>
          <p:cNvPr id="11" name="TextBox 10">
            <a:extLst>
              <a:ext uri="{FF2B5EF4-FFF2-40B4-BE49-F238E27FC236}">
                <a16:creationId xmlns:a16="http://schemas.microsoft.com/office/drawing/2014/main" id="{492AA3E1-48E4-F6CC-FE8F-4062BED2B9A4}"/>
              </a:ext>
            </a:extLst>
          </p:cNvPr>
          <p:cNvSpPr txBox="1"/>
          <p:nvPr/>
        </p:nvSpPr>
        <p:spPr>
          <a:xfrm rot="19649966">
            <a:off x="34412" y="2327428"/>
            <a:ext cx="6130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494949"/>
                </a:solidFill>
                <a:effectLst/>
                <a:uLnTx/>
                <a:uFillTx/>
                <a:latin typeface="Century Gothic" panose="020F0302020204030204"/>
                <a:ea typeface="+mn-ea"/>
                <a:cs typeface="+mn-cs"/>
              </a:rPr>
              <a:t>Time</a:t>
            </a:r>
          </a:p>
        </p:txBody>
      </p:sp>
      <p:cxnSp>
        <p:nvCxnSpPr>
          <p:cNvPr id="12" name="Straight Arrow Connector 11">
            <a:extLst>
              <a:ext uri="{FF2B5EF4-FFF2-40B4-BE49-F238E27FC236}">
                <a16:creationId xmlns:a16="http://schemas.microsoft.com/office/drawing/2014/main" id="{D7E8BF1E-CB85-A35D-3B32-54912CCE852F}"/>
              </a:ext>
            </a:extLst>
          </p:cNvPr>
          <p:cNvCxnSpPr>
            <a:cxnSpLocks/>
          </p:cNvCxnSpPr>
          <p:nvPr/>
        </p:nvCxnSpPr>
        <p:spPr>
          <a:xfrm flipV="1">
            <a:off x="88346" y="2397512"/>
            <a:ext cx="581362" cy="347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216512-1FE8-DBD1-BDC7-85AFFF0BF960}"/>
              </a:ext>
            </a:extLst>
          </p:cNvPr>
          <p:cNvSpPr txBox="1"/>
          <p:nvPr/>
        </p:nvSpPr>
        <p:spPr>
          <a:xfrm>
            <a:off x="0" y="6501236"/>
            <a:ext cx="80663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494949"/>
                </a:solidFill>
                <a:effectLst/>
                <a:uLnTx/>
                <a:uFillTx/>
                <a:latin typeface="Century Gothic" panose="020F0302020204030204"/>
                <a:ea typeface="+mn-ea"/>
                <a:cs typeface="+mn-cs"/>
              </a:rPr>
              <a:t>*Names have been changed. </a:t>
            </a:r>
          </a:p>
        </p:txBody>
      </p:sp>
      <p:pic>
        <p:nvPicPr>
          <p:cNvPr id="14" name="Graphic 13">
            <a:extLst>
              <a:ext uri="{FF2B5EF4-FFF2-40B4-BE49-F238E27FC236}">
                <a16:creationId xmlns:a16="http://schemas.microsoft.com/office/drawing/2014/main" id="{2A3361CF-64B0-A5D6-5B8A-CC40852D318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29887" y="3964212"/>
            <a:ext cx="799952" cy="799952"/>
          </a:xfrm>
          <a:prstGeom prst="rect">
            <a:avLst/>
          </a:prstGeom>
        </p:spPr>
      </p:pic>
      <p:pic>
        <p:nvPicPr>
          <p:cNvPr id="16" name="Graphic 15" descr="Water Bottle with solid fill">
            <a:extLst>
              <a:ext uri="{FF2B5EF4-FFF2-40B4-BE49-F238E27FC236}">
                <a16:creationId xmlns:a16="http://schemas.microsoft.com/office/drawing/2014/main" id="{E77170B7-EECD-6516-1AE0-553A4534AC5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371714" y="2030287"/>
            <a:ext cx="914400" cy="914400"/>
          </a:xfrm>
          <a:prstGeom prst="rect">
            <a:avLst/>
          </a:prstGeom>
        </p:spPr>
      </p:pic>
      <p:sp>
        <p:nvSpPr>
          <p:cNvPr id="20" name="Rectangle 19">
            <a:extLst>
              <a:ext uri="{FF2B5EF4-FFF2-40B4-BE49-F238E27FC236}">
                <a16:creationId xmlns:a16="http://schemas.microsoft.com/office/drawing/2014/main" id="{E3061A1E-4262-FB09-C8CE-7FDA5BA323A5}"/>
              </a:ext>
            </a:extLst>
          </p:cNvPr>
          <p:cNvSpPr/>
          <p:nvPr/>
        </p:nvSpPr>
        <p:spPr>
          <a:xfrm>
            <a:off x="9408731" y="2586369"/>
            <a:ext cx="2661576" cy="998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Louise requested compensation, but at the time of research fieldwork her account said that her request was still being considered.</a:t>
            </a:r>
          </a:p>
        </p:txBody>
      </p:sp>
      <p:sp>
        <p:nvSpPr>
          <p:cNvPr id="21" name="Rectangle 20">
            <a:extLst>
              <a:ext uri="{FF2B5EF4-FFF2-40B4-BE49-F238E27FC236}">
                <a16:creationId xmlns:a16="http://schemas.microsoft.com/office/drawing/2014/main" id="{CCA29D91-DE79-C393-C832-531AB19A1A43}"/>
              </a:ext>
            </a:extLst>
          </p:cNvPr>
          <p:cNvSpPr/>
          <p:nvPr/>
        </p:nvSpPr>
        <p:spPr>
          <a:xfrm>
            <a:off x="121693" y="2706257"/>
            <a:ext cx="2286257"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Louise found out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about the interruption from turning on her tap and noticing that the water pressure was low. She then read about the outage on community Facebook groups. </a:t>
            </a:r>
          </a:p>
        </p:txBody>
      </p:sp>
      <p:sp>
        <p:nvSpPr>
          <p:cNvPr id="22" name="Rectangle 21">
            <a:extLst>
              <a:ext uri="{FF2B5EF4-FFF2-40B4-BE49-F238E27FC236}">
                <a16:creationId xmlns:a16="http://schemas.microsoft.com/office/drawing/2014/main" id="{C4B5FFBF-A4CB-AD22-057E-CC55010D5997}"/>
              </a:ext>
            </a:extLst>
          </p:cNvPr>
          <p:cNvSpPr/>
          <p:nvPr/>
        </p:nvSpPr>
        <p:spPr>
          <a:xfrm>
            <a:off x="6594877" y="3364091"/>
            <a:ext cx="2974128" cy="1931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494949"/>
              </a:solidFill>
              <a:effectLst/>
              <a:uLnTx/>
              <a:uFillTx/>
              <a:latin typeface="Century Gothic" panose="020F0302020204030204"/>
              <a:ea typeface="+mn-ea"/>
              <a:cs typeface="+mn-cs"/>
            </a:endParaRPr>
          </a:p>
        </p:txBody>
      </p:sp>
      <p:sp>
        <p:nvSpPr>
          <p:cNvPr id="23" name="Rectangle 22">
            <a:extLst>
              <a:ext uri="{FF2B5EF4-FFF2-40B4-BE49-F238E27FC236}">
                <a16:creationId xmlns:a16="http://schemas.microsoft.com/office/drawing/2014/main" id="{1CCABF19-2F21-C7A6-296B-217C98519BC3}"/>
              </a:ext>
            </a:extLst>
          </p:cNvPr>
          <p:cNvSpPr/>
          <p:nvPr/>
        </p:nvSpPr>
        <p:spPr>
          <a:xfrm>
            <a:off x="3153123" y="2051577"/>
            <a:ext cx="3623477" cy="1931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Louise didn’t hear anything from South East Water directly, but did receive the instant alerts. </a:t>
            </a:r>
            <a:r>
              <a:rPr lang="en-US" sz="1200">
                <a:solidFill>
                  <a:srgbClr val="494949"/>
                </a:solidFill>
                <a:latin typeface="Century Gothic" panose="020F0302020204030204"/>
              </a:rPr>
              <a:t>When she first called South East Water, the phone was answered immediately, and the responder was pleasant and took her details. </a:t>
            </a: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However, </a:t>
            </a:r>
            <a:r>
              <a:rPr lang="en-US" sz="1200">
                <a:solidFill>
                  <a:srgbClr val="494949"/>
                </a:solidFill>
                <a:latin typeface="Century Gothic" panose="020F0302020204030204"/>
              </a:rPr>
              <a:t>after contacting</a:t>
            </a: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 South East Water’s Livestock Group to ask them to fill up her horses’ water troughs, she never heard back. </a:t>
            </a:r>
          </a:p>
        </p:txBody>
      </p:sp>
      <p:pic>
        <p:nvPicPr>
          <p:cNvPr id="3" name="Graphic 2" descr="Coins with solid fill">
            <a:extLst>
              <a:ext uri="{FF2B5EF4-FFF2-40B4-BE49-F238E27FC236}">
                <a16:creationId xmlns:a16="http://schemas.microsoft.com/office/drawing/2014/main" id="{D4873B67-795B-DF97-B493-5C8954228A6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931848" y="3434265"/>
            <a:ext cx="914400" cy="914400"/>
          </a:xfrm>
          <a:prstGeom prst="rect">
            <a:avLst/>
          </a:prstGeom>
        </p:spPr>
      </p:pic>
      <p:sp>
        <p:nvSpPr>
          <p:cNvPr id="17" name="Freeform 12">
            <a:extLst>
              <a:ext uri="{FF2B5EF4-FFF2-40B4-BE49-F238E27FC236}">
                <a16:creationId xmlns:a16="http://schemas.microsoft.com/office/drawing/2014/main" id="{768465B0-8A04-2258-B43E-44F412ACA562}"/>
              </a:ext>
            </a:extLst>
          </p:cNvPr>
          <p:cNvSpPr/>
          <p:nvPr/>
        </p:nvSpPr>
        <p:spPr>
          <a:xfrm>
            <a:off x="-31430" y="2356290"/>
            <a:ext cx="12221858" cy="2559839"/>
          </a:xfrm>
          <a:custGeom>
            <a:avLst/>
            <a:gdLst>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0401300 w 12323602"/>
              <a:gd name="connsiteY7" fmla="*/ 1447035 h 2463904"/>
              <a:gd name="connsiteX8" fmla="*/ 12030075 w 12323602"/>
              <a:gd name="connsiteY8" fmla="*/ 204023 h 2463904"/>
              <a:gd name="connsiteX9" fmla="*/ 12030075 w 12323602"/>
              <a:gd name="connsiteY9" fmla="*/ 204023 h 2463904"/>
              <a:gd name="connsiteX10" fmla="*/ 12287250 w 12323602"/>
              <a:gd name="connsiteY10" fmla="*/ 3998 h 2463904"/>
              <a:gd name="connsiteX11" fmla="*/ 12315825 w 12323602"/>
              <a:gd name="connsiteY11"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030075 w 12323602"/>
              <a:gd name="connsiteY8" fmla="*/ 204023 h 2463904"/>
              <a:gd name="connsiteX9" fmla="*/ 12287250 w 12323602"/>
              <a:gd name="connsiteY9" fmla="*/ 3998 h 2463904"/>
              <a:gd name="connsiteX10" fmla="*/ 12315825 w 12323602"/>
              <a:gd name="connsiteY10"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287250 w 12323602"/>
              <a:gd name="connsiteY8" fmla="*/ 3998 h 2463904"/>
              <a:gd name="connsiteX9" fmla="*/ 12315825 w 12323602"/>
              <a:gd name="connsiteY9" fmla="*/ 89723 h 2463904"/>
              <a:gd name="connsiteX0" fmla="*/ 0 w 12315825"/>
              <a:gd name="connsiteY0" fmla="*/ 771525 h 2374181"/>
              <a:gd name="connsiteX1" fmla="*/ 1285875 w 12315825"/>
              <a:gd name="connsiteY1" fmla="*/ 185737 h 2374181"/>
              <a:gd name="connsiteX2" fmla="*/ 2857500 w 12315825"/>
              <a:gd name="connsiteY2" fmla="*/ 1457325 h 2374181"/>
              <a:gd name="connsiteX3" fmla="*/ 4229100 w 12315825"/>
              <a:gd name="connsiteY3" fmla="*/ 2357437 h 2374181"/>
              <a:gd name="connsiteX4" fmla="*/ 6257925 w 12315825"/>
              <a:gd name="connsiteY4" fmla="*/ 671512 h 2374181"/>
              <a:gd name="connsiteX5" fmla="*/ 8272463 w 12315825"/>
              <a:gd name="connsiteY5" fmla="*/ 1485900 h 2374181"/>
              <a:gd name="connsiteX6" fmla="*/ 9429750 w 12315825"/>
              <a:gd name="connsiteY6" fmla="*/ 1771650 h 2374181"/>
              <a:gd name="connsiteX7" fmla="*/ 12030075 w 12315825"/>
              <a:gd name="connsiteY7" fmla="*/ 114300 h 2374181"/>
              <a:gd name="connsiteX8" fmla="*/ 12315825 w 12315825"/>
              <a:gd name="connsiteY8" fmla="*/ 0 h 2374181"/>
              <a:gd name="connsiteX0" fmla="*/ 0 w 12030075"/>
              <a:gd name="connsiteY0" fmla="*/ 657225 h 2259881"/>
              <a:gd name="connsiteX1" fmla="*/ 1285875 w 12030075"/>
              <a:gd name="connsiteY1" fmla="*/ 71437 h 2259881"/>
              <a:gd name="connsiteX2" fmla="*/ 2857500 w 12030075"/>
              <a:gd name="connsiteY2" fmla="*/ 1343025 h 2259881"/>
              <a:gd name="connsiteX3" fmla="*/ 4229100 w 12030075"/>
              <a:gd name="connsiteY3" fmla="*/ 2243137 h 2259881"/>
              <a:gd name="connsiteX4" fmla="*/ 6257925 w 12030075"/>
              <a:gd name="connsiteY4" fmla="*/ 557212 h 2259881"/>
              <a:gd name="connsiteX5" fmla="*/ 8272463 w 12030075"/>
              <a:gd name="connsiteY5" fmla="*/ 1371600 h 2259881"/>
              <a:gd name="connsiteX6" fmla="*/ 9429750 w 12030075"/>
              <a:gd name="connsiteY6" fmla="*/ 1657350 h 2259881"/>
              <a:gd name="connsiteX7" fmla="*/ 12030075 w 12030075"/>
              <a:gd name="connsiteY7" fmla="*/ 0 h 2259881"/>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2331" h="2210503">
                <a:moveTo>
                  <a:pt x="0" y="607847"/>
                </a:moveTo>
                <a:cubicBezTo>
                  <a:pt x="404812" y="257803"/>
                  <a:pt x="809625" y="-92241"/>
                  <a:pt x="1285875" y="22059"/>
                </a:cubicBezTo>
                <a:cubicBezTo>
                  <a:pt x="1762125" y="136359"/>
                  <a:pt x="2366963" y="931697"/>
                  <a:pt x="2857500" y="1293647"/>
                </a:cubicBezTo>
                <a:cubicBezTo>
                  <a:pt x="3348037" y="1655597"/>
                  <a:pt x="3662363" y="2324728"/>
                  <a:pt x="4229100" y="2193759"/>
                </a:cubicBezTo>
                <a:cubicBezTo>
                  <a:pt x="4795837" y="2062790"/>
                  <a:pt x="5584031" y="653090"/>
                  <a:pt x="6257925" y="507834"/>
                </a:cubicBezTo>
                <a:cubicBezTo>
                  <a:pt x="6931819" y="362578"/>
                  <a:pt x="7743826" y="1138866"/>
                  <a:pt x="8272463" y="1322222"/>
                </a:cubicBezTo>
                <a:cubicBezTo>
                  <a:pt x="8801100" y="1505578"/>
                  <a:pt x="9148105" y="1602236"/>
                  <a:pt x="9429750" y="1607972"/>
                </a:cubicBezTo>
                <a:cubicBezTo>
                  <a:pt x="9711395" y="1613708"/>
                  <a:pt x="9528944" y="1632860"/>
                  <a:pt x="9962331" y="1356635"/>
                </a:cubicBezTo>
              </a:path>
            </a:pathLst>
          </a:custGeom>
          <a:ln w="28575">
            <a:solidFill>
              <a:srgbClr val="002060"/>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949"/>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070F743F-4D71-1DA2-80FB-D33D8BCBA86C}"/>
              </a:ext>
            </a:extLst>
          </p:cNvPr>
          <p:cNvSpPr txBox="1"/>
          <p:nvPr/>
        </p:nvSpPr>
        <p:spPr>
          <a:xfrm>
            <a:off x="6660129" y="3179382"/>
            <a:ext cx="2661576" cy="1569660"/>
          </a:xfrm>
          <a:prstGeom prst="rect">
            <a:avLst/>
          </a:prstGeom>
          <a:noFill/>
        </p:spPr>
        <p:txBody>
          <a:bodyPr wrap="square" rtlCol="0">
            <a:spAutoFit/>
          </a:bodyPr>
          <a:lstStyle/>
          <a:p>
            <a:pPr algn="ctr"/>
            <a:r>
              <a:rPr lang="en-GB" sz="1200">
                <a:solidFill>
                  <a:srgbClr val="494949"/>
                </a:solidFill>
                <a:latin typeface="+mj-lt"/>
              </a:rPr>
              <a:t>Louise drove to</a:t>
            </a:r>
          </a:p>
          <a:p>
            <a:pPr algn="ctr"/>
            <a:r>
              <a:rPr lang="en-GB" sz="1200">
                <a:solidFill>
                  <a:srgbClr val="494949"/>
                </a:solidFill>
                <a:latin typeface="+mj-lt"/>
              </a:rPr>
              <a:t> the water station after hearing about it from Facebook. However, they only gave her 12 bottles, even though she asked for more for the horses. So, she chose to buy water instead of using the water stations. </a:t>
            </a:r>
          </a:p>
        </p:txBody>
      </p:sp>
      <p:sp>
        <p:nvSpPr>
          <p:cNvPr id="4" name="Slide Number Placeholder 3">
            <a:extLst>
              <a:ext uri="{FF2B5EF4-FFF2-40B4-BE49-F238E27FC236}">
                <a16:creationId xmlns:a16="http://schemas.microsoft.com/office/drawing/2014/main" id="{75A18DF6-A647-1F3D-B9F0-8213006555B4}"/>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23</a:t>
            </a:fld>
            <a:endParaRPr lang="en-GB" b="1">
              <a:solidFill>
                <a:schemeClr val="bg1"/>
              </a:solidFill>
              <a:latin typeface="Century Gothic" panose="020B0502020202020204" pitchFamily="34" charset="0"/>
            </a:endParaRPr>
          </a:p>
        </p:txBody>
      </p:sp>
      <p:pic>
        <p:nvPicPr>
          <p:cNvPr id="15" name="Graphic 14" descr="Leaky Tap with solid fill">
            <a:extLst>
              <a:ext uri="{FF2B5EF4-FFF2-40B4-BE49-F238E27FC236}">
                <a16:creationId xmlns:a16="http://schemas.microsoft.com/office/drawing/2014/main" id="{797B108E-2FA2-C624-B0C8-79CF41951BE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47997" y="1750164"/>
            <a:ext cx="914400" cy="914400"/>
          </a:xfrm>
          <a:prstGeom prst="rect">
            <a:avLst/>
          </a:prstGeom>
        </p:spPr>
      </p:pic>
    </p:spTree>
    <p:extLst>
      <p:ext uri="{BB962C8B-B14F-4D97-AF65-F5344CB8AC3E}">
        <p14:creationId xmlns:p14="http://schemas.microsoft.com/office/powerpoint/2010/main" val="106109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C1E77-2372-B108-E519-BF2858E79867}"/>
              </a:ext>
            </a:extLst>
          </p:cNvPr>
          <p:cNvSpPr>
            <a:spLocks noGrp="1"/>
          </p:cNvSpPr>
          <p:nvPr>
            <p:ph type="body" sz="quarter" idx="4294967295"/>
          </p:nvPr>
        </p:nvSpPr>
        <p:spPr>
          <a:xfrm>
            <a:off x="0" y="0"/>
            <a:ext cx="12192000" cy="468000"/>
          </a:xfrm>
          <a:solidFill>
            <a:schemeClr val="accent5">
              <a:lumMod val="75000"/>
            </a:schemeClr>
          </a:solidFill>
        </p:spPr>
        <p:txBody>
          <a:bodyPr vert="horz" lIns="360000" tIns="45720" rIns="91440" bIns="45720" rtlCol="0" anchor="ctr">
            <a:noAutofit/>
          </a:bodyPr>
          <a:lstStyle/>
          <a:p>
            <a:pPr marL="0" indent="0">
              <a:buNone/>
            </a:pPr>
            <a:r>
              <a:rPr lang="en-GB" sz="1800" b="1">
                <a:solidFill>
                  <a:schemeClr val="bg1"/>
                </a:solidFill>
              </a:rPr>
              <a:t>Case study: digitally excluded and on PSR, limited comms from company</a:t>
            </a:r>
          </a:p>
        </p:txBody>
      </p:sp>
      <p:sp>
        <p:nvSpPr>
          <p:cNvPr id="5" name="Rectangle 4">
            <a:extLst>
              <a:ext uri="{FF2B5EF4-FFF2-40B4-BE49-F238E27FC236}">
                <a16:creationId xmlns:a16="http://schemas.microsoft.com/office/drawing/2014/main" id="{13E2BC4D-B6AC-8953-7FBB-2DCF2F1A2EE4}"/>
              </a:ext>
            </a:extLst>
          </p:cNvPr>
          <p:cNvSpPr/>
          <p:nvPr/>
        </p:nvSpPr>
        <p:spPr>
          <a:xfrm>
            <a:off x="334963" y="607223"/>
            <a:ext cx="6441637" cy="9043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tx1"/>
                </a:solidFill>
                <a:effectLst/>
                <a:uLnTx/>
                <a:uFillTx/>
                <a:latin typeface="Century Gothic" panose="020F0302020204030204"/>
                <a:ea typeface="+mn-ea"/>
                <a:cs typeface="+mn-cs"/>
              </a:rPr>
              <a:t>Joseph* lives with his partner and </a:t>
            </a:r>
            <a:r>
              <a:rPr lang="en-GB" sz="1300" b="1">
                <a:solidFill>
                  <a:schemeClr val="tx1"/>
                </a:solidFill>
                <a:latin typeface="Century Gothic" panose="020F0302020204030204"/>
              </a:rPr>
              <a:t>his </a:t>
            </a:r>
            <a:r>
              <a:rPr kumimoji="0" lang="en-GB" sz="1300" b="1" i="0" u="none" strike="noStrike" kern="1200" cap="none" spc="0" normalizeH="0" baseline="0" noProof="0">
                <a:ln>
                  <a:noFill/>
                </a:ln>
                <a:solidFill>
                  <a:schemeClr val="tx1"/>
                </a:solidFill>
                <a:effectLst/>
                <a:uLnTx/>
                <a:uFillTx/>
                <a:latin typeface="Century Gothic" panose="020F0302020204030204"/>
                <a:ea typeface="+mn-ea"/>
                <a:cs typeface="+mn-cs"/>
              </a:rPr>
              <a:t>5-year-old daughter. </a:t>
            </a:r>
            <a:r>
              <a:rPr lang="en-GB" sz="1300" b="1">
                <a:solidFill>
                  <a:schemeClr val="tx1"/>
                </a:solidFill>
                <a:latin typeface="Century Gothic" panose="020F0302020204030204"/>
              </a:rPr>
              <a:t>He experienced  two days without water, followed by an additional five days of low pressure.</a:t>
            </a:r>
            <a:r>
              <a:rPr kumimoji="0" lang="en-GB" sz="1300" b="1" i="0" u="none" strike="noStrike" kern="1200" cap="none" spc="0" normalizeH="0" baseline="0" noProof="0">
                <a:ln>
                  <a:noFill/>
                </a:ln>
                <a:solidFill>
                  <a:schemeClr val="tx1"/>
                </a:solidFill>
                <a:effectLst/>
                <a:uLnTx/>
                <a:uFillTx/>
                <a:latin typeface="Century Gothic" panose="020F0302020204030204"/>
                <a:ea typeface="+mn-ea"/>
                <a:cs typeface="+mn-cs"/>
              </a:rPr>
              <a:t> </a:t>
            </a:r>
          </a:p>
        </p:txBody>
      </p:sp>
      <p:sp>
        <p:nvSpPr>
          <p:cNvPr id="6" name="Rectangle 5">
            <a:extLst>
              <a:ext uri="{FF2B5EF4-FFF2-40B4-BE49-F238E27FC236}">
                <a16:creationId xmlns:a16="http://schemas.microsoft.com/office/drawing/2014/main" id="{50957FA0-014E-360E-A712-2EAE48E0DA0A}"/>
              </a:ext>
            </a:extLst>
          </p:cNvPr>
          <p:cNvSpPr/>
          <p:nvPr/>
        </p:nvSpPr>
        <p:spPr>
          <a:xfrm>
            <a:off x="7026495" y="607223"/>
            <a:ext cx="4841040" cy="904379"/>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defTabSz="914400">
              <a:defRPr/>
            </a:pP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SEVERITY:</a:t>
            </a:r>
            <a:r>
              <a:rPr kumimoji="0" lang="en-GB" sz="1200" b="0" i="0" u="none" strike="noStrike" kern="1200" cap="none" spc="0" normalizeH="0" baseline="0" noProof="0" dirty="0">
                <a:ln>
                  <a:noFill/>
                </a:ln>
                <a:solidFill>
                  <a:schemeClr val="tx1"/>
                </a:solidFill>
                <a:effectLst/>
                <a:uLnTx/>
                <a:uFillTx/>
                <a:latin typeface="+mj-lt"/>
                <a:ea typeface="+mn-ea"/>
                <a:cs typeface="+mn-cs"/>
              </a:rPr>
              <a:t> </a:t>
            </a: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HIGH</a:t>
            </a:r>
          </a:p>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1300" i="0" u="none" strike="noStrike" kern="1200" cap="none" spc="0" normalizeH="0" baseline="0" noProof="0" dirty="0">
                <a:ln>
                  <a:noFill/>
                </a:ln>
                <a:solidFill>
                  <a:srgbClr val="494949"/>
                </a:solidFill>
                <a:effectLst/>
                <a:uLnTx/>
                <a:uFillTx/>
                <a:latin typeface="Century Gothic" panose="020F0302020204030204"/>
                <a:ea typeface="Arial" charset="0"/>
                <a:cs typeface="Arial" charset="0"/>
              </a:rPr>
              <a:t>Joseph found the first few days of the incident hard, and on day three moved in temporarily with his mother to try and make his daughter more comfortable. </a:t>
            </a:r>
            <a:endParaRPr kumimoji="0" lang="en-US" sz="1300" i="0" u="none" strike="noStrike" kern="1200" cap="none" spc="0" normalizeH="0" baseline="0" noProof="0" dirty="0">
              <a:ln>
                <a:noFill/>
              </a:ln>
              <a:solidFill>
                <a:srgbClr val="494949"/>
              </a:solidFill>
              <a:effectLst/>
              <a:uLnTx/>
              <a:uFillTx/>
              <a:latin typeface="Century Gothic" panose="020F0302020204030204"/>
              <a:ea typeface="+mn-ea"/>
              <a:cs typeface="+mn-cs"/>
            </a:endParaRPr>
          </a:p>
        </p:txBody>
      </p:sp>
      <p:sp>
        <p:nvSpPr>
          <p:cNvPr id="8" name="Rectangular Callout 26">
            <a:extLst>
              <a:ext uri="{FF2B5EF4-FFF2-40B4-BE49-F238E27FC236}">
                <a16:creationId xmlns:a16="http://schemas.microsoft.com/office/drawing/2014/main" id="{B77FBB43-2DD7-02C7-2B4B-5B668216A7BC}"/>
              </a:ext>
            </a:extLst>
          </p:cNvPr>
          <p:cNvSpPr/>
          <p:nvPr/>
        </p:nvSpPr>
        <p:spPr>
          <a:xfrm>
            <a:off x="256296" y="5162000"/>
            <a:ext cx="3972514" cy="1163944"/>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"We need something solid, in the next days, weeks, what they are going to do. </a:t>
            </a:r>
            <a:r>
              <a:rPr kumimoji="0" lang="en-GB" sz="1300" b="1" i="1" u="none" strike="noStrike" kern="1200" cap="none" spc="0" normalizeH="0" baseline="0" noProof="0">
                <a:ln>
                  <a:noFill/>
                </a:ln>
                <a:solidFill>
                  <a:schemeClr val="tx1"/>
                </a:solidFill>
                <a:effectLst/>
                <a:uLnTx/>
                <a:uFillTx/>
                <a:latin typeface="Century Gothic" panose="020F0302020204030204"/>
                <a:ea typeface="+mn-ea"/>
                <a:cs typeface="+mn-cs"/>
              </a:rPr>
              <a:t>Some assurance that the situation is being handled well</a:t>
            </a: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a:t>
            </a:r>
            <a:endParaRPr kumimoji="0" lang="en-US" sz="1300" b="0" i="1"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9" name="Rectangular Callout 27">
            <a:extLst>
              <a:ext uri="{FF2B5EF4-FFF2-40B4-BE49-F238E27FC236}">
                <a16:creationId xmlns:a16="http://schemas.microsoft.com/office/drawing/2014/main" id="{D8A5FCBD-0881-1EDA-13D0-C155D34701AA}"/>
              </a:ext>
            </a:extLst>
          </p:cNvPr>
          <p:cNvSpPr/>
          <p:nvPr/>
        </p:nvSpPr>
        <p:spPr>
          <a:xfrm>
            <a:off x="4344358" y="5162000"/>
            <a:ext cx="3696573" cy="1163945"/>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"They looked like excuses to me, high demand for water, people working from home… </a:t>
            </a:r>
            <a:r>
              <a:rPr kumimoji="0" lang="en-GB" sz="1300" b="1" i="1" u="none" strike="noStrike" kern="1200" cap="none" spc="0" normalizeH="0" baseline="0" noProof="0">
                <a:ln>
                  <a:noFill/>
                </a:ln>
                <a:solidFill>
                  <a:schemeClr val="tx1"/>
                </a:solidFill>
                <a:effectLst/>
                <a:uLnTx/>
                <a:uFillTx/>
                <a:latin typeface="Century Gothic" panose="020F0302020204030204"/>
                <a:ea typeface="+mn-ea"/>
                <a:cs typeface="+mn-cs"/>
              </a:rPr>
              <a:t>it wasn't very helpful and not very useful information to me</a:t>
            </a:r>
            <a:r>
              <a:rPr kumimoji="0" lang="en-GB" sz="1300" b="0" i="1" u="none" strike="noStrike" kern="1200" cap="none" spc="0" normalizeH="0" baseline="0" noProof="0">
                <a:ln>
                  <a:noFill/>
                </a:ln>
                <a:solidFill>
                  <a:schemeClr val="tx1"/>
                </a:solidFill>
                <a:effectLst/>
                <a:uLnTx/>
                <a:uFillTx/>
                <a:latin typeface="Century Gothic" panose="020F0302020204030204"/>
                <a:ea typeface="+mn-ea"/>
                <a:cs typeface="+mn-cs"/>
              </a:rPr>
              <a:t>.”</a:t>
            </a:r>
            <a:endParaRPr kumimoji="0" lang="en-US" sz="1300" b="0" i="1" u="none" strike="noStrike" kern="1200" cap="none" spc="0" normalizeH="0" baseline="0" noProof="0">
              <a:ln>
                <a:noFill/>
              </a:ln>
              <a:solidFill>
                <a:schemeClr val="tx1"/>
              </a:solidFill>
              <a:effectLst/>
              <a:uLnTx/>
              <a:uFillTx/>
              <a:latin typeface="Century Gothic" panose="020F0302020204030204"/>
              <a:ea typeface="+mn-ea"/>
              <a:cs typeface="+mn-cs"/>
            </a:endParaRPr>
          </a:p>
        </p:txBody>
      </p:sp>
      <p:sp>
        <p:nvSpPr>
          <p:cNvPr id="10" name="Rectangular Callout 28">
            <a:extLst>
              <a:ext uri="{FF2B5EF4-FFF2-40B4-BE49-F238E27FC236}">
                <a16:creationId xmlns:a16="http://schemas.microsoft.com/office/drawing/2014/main" id="{6D587938-C8DA-B5D0-F74F-5DAF15F2BB59}"/>
              </a:ext>
            </a:extLst>
          </p:cNvPr>
          <p:cNvSpPr/>
          <p:nvPr/>
        </p:nvSpPr>
        <p:spPr>
          <a:xfrm>
            <a:off x="8156479" y="5162000"/>
            <a:ext cx="3579501" cy="1163946"/>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0" marR="0" lvl="0" indent="0" algn="ctr" defTabSz="457200" rtl="0" eaLnBrk="1" fontAlgn="auto" latinLnBrk="0" hangingPunct="1">
              <a:lnSpc>
                <a:spcPct val="107000"/>
              </a:lnSpc>
              <a:spcBef>
                <a:spcPts val="0"/>
              </a:spcBef>
              <a:spcAft>
                <a:spcPts val="800"/>
              </a:spcAft>
              <a:buClrTx/>
              <a:buSzTx/>
              <a:buFontTx/>
              <a:buNone/>
              <a:tabLst/>
              <a:defRPr/>
            </a:pPr>
            <a:r>
              <a:rPr lang="en-GB" sz="1300" i="1" kern="100">
                <a:solidFill>
                  <a:schemeClr val="tx1"/>
                </a:solidFill>
                <a:latin typeface="Century Gothic" panose="020F0302020204030204"/>
                <a:ea typeface="Calibri" panose="020F0502020204030204" pitchFamily="34" charset="0"/>
                <a:cs typeface="Times New Roman" panose="02020603050405020304" pitchFamily="18" charset="0"/>
              </a:rPr>
              <a:t>“F</a:t>
            </a:r>
            <a:r>
              <a:rPr kumimoji="0" lang="en-GB" sz="1300" b="0" i="1" u="none" strike="noStrike" kern="100" cap="none" spc="0" normalizeH="0" baseline="0" noProof="0">
                <a:ln>
                  <a:noFill/>
                </a:ln>
                <a:solidFill>
                  <a:schemeClr val="tx1"/>
                </a:solidFill>
                <a:effectLst/>
                <a:uLnTx/>
                <a:uFillTx/>
                <a:latin typeface="Century Gothic" panose="020F0302020204030204"/>
                <a:ea typeface="Calibri" panose="020F0502020204030204" pitchFamily="34" charset="0"/>
                <a:cs typeface="Times New Roman" panose="02020603050405020304" pitchFamily="18" charset="0"/>
              </a:rPr>
              <a:t>or me it's basically the same information put on [the website]. </a:t>
            </a:r>
            <a:r>
              <a:rPr kumimoji="0" lang="en-GB" sz="1300" b="1" i="1" u="none" strike="noStrike" kern="100" cap="none" spc="0" normalizeH="0" baseline="0" noProof="0">
                <a:ln>
                  <a:noFill/>
                </a:ln>
                <a:solidFill>
                  <a:schemeClr val="tx1"/>
                </a:solidFill>
                <a:effectLst/>
                <a:uLnTx/>
                <a:uFillTx/>
                <a:latin typeface="Century Gothic" panose="020F0302020204030204"/>
                <a:ea typeface="Calibri" panose="020F0502020204030204" pitchFamily="34" charset="0"/>
                <a:cs typeface="Times New Roman" panose="02020603050405020304" pitchFamily="18" charset="0"/>
              </a:rPr>
              <a:t>There's no reason to go on there</a:t>
            </a:r>
            <a:r>
              <a:rPr kumimoji="0" lang="en-GB" sz="1300" b="0" i="1" u="none" strike="noStrike" kern="100" cap="none" spc="0" normalizeH="0" baseline="0" noProof="0">
                <a:ln>
                  <a:noFill/>
                </a:ln>
                <a:solidFill>
                  <a:schemeClr val="tx1"/>
                </a:solidFill>
                <a:effectLst/>
                <a:uLnTx/>
                <a:uFillTx/>
                <a:latin typeface="Century Gothic" panose="020F0302020204030204"/>
                <a:ea typeface="Calibri" panose="020F050202020403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492AA3E1-48E4-F6CC-FE8F-4062BED2B9A4}"/>
              </a:ext>
            </a:extLst>
          </p:cNvPr>
          <p:cNvSpPr txBox="1"/>
          <p:nvPr/>
        </p:nvSpPr>
        <p:spPr>
          <a:xfrm rot="19649966">
            <a:off x="34412" y="2327428"/>
            <a:ext cx="6130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494949"/>
                </a:solidFill>
                <a:effectLst/>
                <a:uLnTx/>
                <a:uFillTx/>
                <a:latin typeface="Century Gothic" panose="020F0302020204030204"/>
                <a:ea typeface="+mn-ea"/>
                <a:cs typeface="+mn-cs"/>
              </a:rPr>
              <a:t>Time</a:t>
            </a:r>
          </a:p>
        </p:txBody>
      </p:sp>
      <p:cxnSp>
        <p:nvCxnSpPr>
          <p:cNvPr id="12" name="Straight Arrow Connector 11">
            <a:extLst>
              <a:ext uri="{FF2B5EF4-FFF2-40B4-BE49-F238E27FC236}">
                <a16:creationId xmlns:a16="http://schemas.microsoft.com/office/drawing/2014/main" id="{D7E8BF1E-CB85-A35D-3B32-54912CCE852F}"/>
              </a:ext>
            </a:extLst>
          </p:cNvPr>
          <p:cNvCxnSpPr>
            <a:cxnSpLocks/>
          </p:cNvCxnSpPr>
          <p:nvPr/>
        </p:nvCxnSpPr>
        <p:spPr>
          <a:xfrm flipV="1">
            <a:off x="88346" y="2397512"/>
            <a:ext cx="581362" cy="347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216512-1FE8-DBD1-BDC7-85AFFF0BF960}"/>
              </a:ext>
            </a:extLst>
          </p:cNvPr>
          <p:cNvSpPr txBox="1"/>
          <p:nvPr/>
        </p:nvSpPr>
        <p:spPr>
          <a:xfrm>
            <a:off x="0" y="6501236"/>
            <a:ext cx="80663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494949"/>
                </a:solidFill>
                <a:effectLst/>
                <a:uLnTx/>
                <a:uFillTx/>
                <a:latin typeface="Century Gothic" panose="020F0302020204030204"/>
                <a:ea typeface="+mn-ea"/>
                <a:cs typeface="+mn-cs"/>
              </a:rPr>
              <a:t>*Names have been changed. </a:t>
            </a:r>
          </a:p>
        </p:txBody>
      </p:sp>
      <p:pic>
        <p:nvPicPr>
          <p:cNvPr id="14" name="Graphic 13">
            <a:extLst>
              <a:ext uri="{FF2B5EF4-FFF2-40B4-BE49-F238E27FC236}">
                <a16:creationId xmlns:a16="http://schemas.microsoft.com/office/drawing/2014/main" id="{2A3361CF-64B0-A5D6-5B8A-CC40852D318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687996" y="3970395"/>
            <a:ext cx="799952" cy="799952"/>
          </a:xfrm>
          <a:prstGeom prst="rect">
            <a:avLst/>
          </a:prstGeom>
        </p:spPr>
      </p:pic>
      <p:pic>
        <p:nvPicPr>
          <p:cNvPr id="16" name="Graphic 15" descr="Water Bottle with solid fill">
            <a:extLst>
              <a:ext uri="{FF2B5EF4-FFF2-40B4-BE49-F238E27FC236}">
                <a16:creationId xmlns:a16="http://schemas.microsoft.com/office/drawing/2014/main" id="{E77170B7-EECD-6516-1AE0-553A4534AC5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424841" y="2049123"/>
            <a:ext cx="914400" cy="914400"/>
          </a:xfrm>
          <a:prstGeom prst="rect">
            <a:avLst/>
          </a:prstGeom>
        </p:spPr>
      </p:pic>
      <p:sp>
        <p:nvSpPr>
          <p:cNvPr id="20" name="Rectangle 19">
            <a:extLst>
              <a:ext uri="{FF2B5EF4-FFF2-40B4-BE49-F238E27FC236}">
                <a16:creationId xmlns:a16="http://schemas.microsoft.com/office/drawing/2014/main" id="{E3061A1E-4262-FB09-C8CE-7FDA5BA323A5}"/>
              </a:ext>
            </a:extLst>
          </p:cNvPr>
          <p:cNvSpPr/>
          <p:nvPr/>
        </p:nvSpPr>
        <p:spPr>
          <a:xfrm>
            <a:off x="9363476" y="2417617"/>
            <a:ext cx="2661576" cy="1388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Joseph had a £30 payment deducted from his bill. He feels this is fair considering the amount of people South East Water will be paying out compensation to. </a:t>
            </a:r>
          </a:p>
        </p:txBody>
      </p:sp>
      <p:sp>
        <p:nvSpPr>
          <p:cNvPr id="21" name="Rectangle 20">
            <a:extLst>
              <a:ext uri="{FF2B5EF4-FFF2-40B4-BE49-F238E27FC236}">
                <a16:creationId xmlns:a16="http://schemas.microsoft.com/office/drawing/2014/main" id="{CCA29D91-DE79-C393-C832-531AB19A1A43}"/>
              </a:ext>
            </a:extLst>
          </p:cNvPr>
          <p:cNvSpPr/>
          <p:nvPr/>
        </p:nvSpPr>
        <p:spPr>
          <a:xfrm>
            <a:off x="110354" y="2645401"/>
            <a:ext cx="2388852"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Joseph first became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aware of the incident when he experienced low water pressure from his taps. When the next day he had no water, he asked his </a:t>
            </a:r>
            <a:r>
              <a:rPr kumimoji="0" lang="en-US" sz="1200" b="0" i="0" u="none" strike="noStrike" kern="1200" cap="none" spc="0" normalizeH="0" baseline="0" noProof="0" dirty="0" err="1">
                <a:ln>
                  <a:noFill/>
                </a:ln>
                <a:solidFill>
                  <a:srgbClr val="494949"/>
                </a:solidFill>
                <a:effectLst/>
                <a:uLnTx/>
                <a:uFillTx/>
                <a:latin typeface="Century Gothic" panose="020F0302020204030204"/>
                <a:ea typeface="+mn-ea"/>
                <a:cs typeface="+mn-cs"/>
              </a:rPr>
              <a:t>neighbours</a:t>
            </a: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 and </a:t>
            </a:r>
            <a:r>
              <a:rPr kumimoji="0" lang="en-US" sz="1200" b="0" i="0" u="none" strike="noStrike" kern="1200" cap="none" spc="0" normalizeH="0" baseline="0" noProof="0" err="1">
                <a:ln>
                  <a:noFill/>
                </a:ln>
                <a:solidFill>
                  <a:srgbClr val="494949"/>
                </a:solidFill>
                <a:effectLst/>
                <a:uLnTx/>
                <a:uFillTx/>
                <a:latin typeface="Century Gothic" panose="020F0302020204030204"/>
                <a:ea typeface="+mn-ea"/>
                <a:cs typeface="+mn-cs"/>
              </a:rPr>
              <a:t>realised</a:t>
            </a:r>
            <a:r>
              <a:rPr lang="en-US" sz="1200">
                <a:solidFill>
                  <a:srgbClr val="494949"/>
                </a:solidFill>
                <a:latin typeface="Century Gothic" panose="020F0302020204030204"/>
              </a:rPr>
              <a:t> that they were experiencing the same thing. </a:t>
            </a:r>
            <a:endPar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endParaRPr>
          </a:p>
        </p:txBody>
      </p:sp>
      <p:sp>
        <p:nvSpPr>
          <p:cNvPr id="22" name="Rectangle 21">
            <a:extLst>
              <a:ext uri="{FF2B5EF4-FFF2-40B4-BE49-F238E27FC236}">
                <a16:creationId xmlns:a16="http://schemas.microsoft.com/office/drawing/2014/main" id="{C4B5FFBF-A4CB-AD22-057E-CC55010D5997}"/>
              </a:ext>
            </a:extLst>
          </p:cNvPr>
          <p:cNvSpPr/>
          <p:nvPr/>
        </p:nvSpPr>
        <p:spPr>
          <a:xfrm>
            <a:off x="6594877" y="3364091"/>
            <a:ext cx="2974128" cy="1931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494949"/>
              </a:solidFill>
              <a:effectLst/>
              <a:uLnTx/>
              <a:uFillTx/>
              <a:latin typeface="Century Gothic" panose="020F0302020204030204"/>
              <a:ea typeface="+mn-ea"/>
              <a:cs typeface="+mn-cs"/>
            </a:endParaRPr>
          </a:p>
        </p:txBody>
      </p:sp>
      <p:sp>
        <p:nvSpPr>
          <p:cNvPr id="23" name="Rectangle 22">
            <a:extLst>
              <a:ext uri="{FF2B5EF4-FFF2-40B4-BE49-F238E27FC236}">
                <a16:creationId xmlns:a16="http://schemas.microsoft.com/office/drawing/2014/main" id="{1CCABF19-2F21-C7A6-296B-217C98519BC3}"/>
              </a:ext>
            </a:extLst>
          </p:cNvPr>
          <p:cNvSpPr/>
          <p:nvPr/>
        </p:nvSpPr>
        <p:spPr>
          <a:xfrm>
            <a:off x="3237366" y="2175082"/>
            <a:ext cx="3533154" cy="1931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94949"/>
                </a:solidFill>
                <a:effectLst/>
                <a:uLnTx/>
                <a:uFillTx/>
                <a:latin typeface="Century Gothic" panose="020F0302020204030204"/>
                <a:ea typeface="+mn-ea"/>
                <a:cs typeface="+mn-cs"/>
              </a:rPr>
              <a:t>Joseph received a letter from South East Water a couple of days after the incident began, saying that bottled water would be available in a location 4-5 miles away. However, this location was not given precisely. He received no further communication from South East Water other than this, even though he was expecting a text or a phone call. </a:t>
            </a:r>
          </a:p>
        </p:txBody>
      </p:sp>
      <p:pic>
        <p:nvPicPr>
          <p:cNvPr id="3" name="Graphic 2" descr="Coins with solid fill">
            <a:extLst>
              <a:ext uri="{FF2B5EF4-FFF2-40B4-BE49-F238E27FC236}">
                <a16:creationId xmlns:a16="http://schemas.microsoft.com/office/drawing/2014/main" id="{D4873B67-795B-DF97-B493-5C8954228A6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804069" y="3364091"/>
            <a:ext cx="914400" cy="914400"/>
          </a:xfrm>
          <a:prstGeom prst="rect">
            <a:avLst/>
          </a:prstGeom>
        </p:spPr>
      </p:pic>
      <p:sp>
        <p:nvSpPr>
          <p:cNvPr id="17" name="Freeform 12">
            <a:extLst>
              <a:ext uri="{FF2B5EF4-FFF2-40B4-BE49-F238E27FC236}">
                <a16:creationId xmlns:a16="http://schemas.microsoft.com/office/drawing/2014/main" id="{768465B0-8A04-2258-B43E-44F412ACA562}"/>
              </a:ext>
            </a:extLst>
          </p:cNvPr>
          <p:cNvSpPr/>
          <p:nvPr/>
        </p:nvSpPr>
        <p:spPr>
          <a:xfrm>
            <a:off x="-31430" y="2356290"/>
            <a:ext cx="12221858" cy="2559839"/>
          </a:xfrm>
          <a:custGeom>
            <a:avLst/>
            <a:gdLst>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0401300 w 12323602"/>
              <a:gd name="connsiteY7" fmla="*/ 1447035 h 2463904"/>
              <a:gd name="connsiteX8" fmla="*/ 12030075 w 12323602"/>
              <a:gd name="connsiteY8" fmla="*/ 204023 h 2463904"/>
              <a:gd name="connsiteX9" fmla="*/ 12030075 w 12323602"/>
              <a:gd name="connsiteY9" fmla="*/ 204023 h 2463904"/>
              <a:gd name="connsiteX10" fmla="*/ 12287250 w 12323602"/>
              <a:gd name="connsiteY10" fmla="*/ 3998 h 2463904"/>
              <a:gd name="connsiteX11" fmla="*/ 12315825 w 12323602"/>
              <a:gd name="connsiteY11"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030075 w 12323602"/>
              <a:gd name="connsiteY8" fmla="*/ 204023 h 2463904"/>
              <a:gd name="connsiteX9" fmla="*/ 12287250 w 12323602"/>
              <a:gd name="connsiteY9" fmla="*/ 3998 h 2463904"/>
              <a:gd name="connsiteX10" fmla="*/ 12315825 w 12323602"/>
              <a:gd name="connsiteY10"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287250 w 12323602"/>
              <a:gd name="connsiteY8" fmla="*/ 3998 h 2463904"/>
              <a:gd name="connsiteX9" fmla="*/ 12315825 w 12323602"/>
              <a:gd name="connsiteY9" fmla="*/ 89723 h 2463904"/>
              <a:gd name="connsiteX0" fmla="*/ 0 w 12315825"/>
              <a:gd name="connsiteY0" fmla="*/ 771525 h 2374181"/>
              <a:gd name="connsiteX1" fmla="*/ 1285875 w 12315825"/>
              <a:gd name="connsiteY1" fmla="*/ 185737 h 2374181"/>
              <a:gd name="connsiteX2" fmla="*/ 2857500 w 12315825"/>
              <a:gd name="connsiteY2" fmla="*/ 1457325 h 2374181"/>
              <a:gd name="connsiteX3" fmla="*/ 4229100 w 12315825"/>
              <a:gd name="connsiteY3" fmla="*/ 2357437 h 2374181"/>
              <a:gd name="connsiteX4" fmla="*/ 6257925 w 12315825"/>
              <a:gd name="connsiteY4" fmla="*/ 671512 h 2374181"/>
              <a:gd name="connsiteX5" fmla="*/ 8272463 w 12315825"/>
              <a:gd name="connsiteY5" fmla="*/ 1485900 h 2374181"/>
              <a:gd name="connsiteX6" fmla="*/ 9429750 w 12315825"/>
              <a:gd name="connsiteY6" fmla="*/ 1771650 h 2374181"/>
              <a:gd name="connsiteX7" fmla="*/ 12030075 w 12315825"/>
              <a:gd name="connsiteY7" fmla="*/ 114300 h 2374181"/>
              <a:gd name="connsiteX8" fmla="*/ 12315825 w 12315825"/>
              <a:gd name="connsiteY8" fmla="*/ 0 h 2374181"/>
              <a:gd name="connsiteX0" fmla="*/ 0 w 12030075"/>
              <a:gd name="connsiteY0" fmla="*/ 657225 h 2259881"/>
              <a:gd name="connsiteX1" fmla="*/ 1285875 w 12030075"/>
              <a:gd name="connsiteY1" fmla="*/ 71437 h 2259881"/>
              <a:gd name="connsiteX2" fmla="*/ 2857500 w 12030075"/>
              <a:gd name="connsiteY2" fmla="*/ 1343025 h 2259881"/>
              <a:gd name="connsiteX3" fmla="*/ 4229100 w 12030075"/>
              <a:gd name="connsiteY3" fmla="*/ 2243137 h 2259881"/>
              <a:gd name="connsiteX4" fmla="*/ 6257925 w 12030075"/>
              <a:gd name="connsiteY4" fmla="*/ 557212 h 2259881"/>
              <a:gd name="connsiteX5" fmla="*/ 8272463 w 12030075"/>
              <a:gd name="connsiteY5" fmla="*/ 1371600 h 2259881"/>
              <a:gd name="connsiteX6" fmla="*/ 9429750 w 12030075"/>
              <a:gd name="connsiteY6" fmla="*/ 1657350 h 2259881"/>
              <a:gd name="connsiteX7" fmla="*/ 12030075 w 12030075"/>
              <a:gd name="connsiteY7" fmla="*/ 0 h 2259881"/>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2331" h="2210503">
                <a:moveTo>
                  <a:pt x="0" y="607847"/>
                </a:moveTo>
                <a:cubicBezTo>
                  <a:pt x="404812" y="257803"/>
                  <a:pt x="809625" y="-92241"/>
                  <a:pt x="1285875" y="22059"/>
                </a:cubicBezTo>
                <a:cubicBezTo>
                  <a:pt x="1762125" y="136359"/>
                  <a:pt x="2366963" y="931697"/>
                  <a:pt x="2857500" y="1293647"/>
                </a:cubicBezTo>
                <a:cubicBezTo>
                  <a:pt x="3348037" y="1655597"/>
                  <a:pt x="3662363" y="2324728"/>
                  <a:pt x="4229100" y="2193759"/>
                </a:cubicBezTo>
                <a:cubicBezTo>
                  <a:pt x="4795837" y="2062790"/>
                  <a:pt x="5584031" y="653090"/>
                  <a:pt x="6257925" y="507834"/>
                </a:cubicBezTo>
                <a:cubicBezTo>
                  <a:pt x="6931819" y="362578"/>
                  <a:pt x="7743826" y="1138866"/>
                  <a:pt x="8272463" y="1322222"/>
                </a:cubicBezTo>
                <a:cubicBezTo>
                  <a:pt x="8801100" y="1505578"/>
                  <a:pt x="9148105" y="1602236"/>
                  <a:pt x="9429750" y="1607972"/>
                </a:cubicBezTo>
                <a:cubicBezTo>
                  <a:pt x="9711395" y="1613708"/>
                  <a:pt x="9528944" y="1632860"/>
                  <a:pt x="9962331" y="1356635"/>
                </a:cubicBezTo>
              </a:path>
            </a:pathLst>
          </a:custGeom>
          <a:ln w="28575">
            <a:solidFill>
              <a:srgbClr val="002060"/>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949"/>
              </a:solidFill>
              <a:effectLst/>
              <a:uLnTx/>
              <a:uFillTx/>
              <a:latin typeface="Arial" panose="020B0604020202020204"/>
              <a:ea typeface="+mn-ea"/>
              <a:cs typeface="+mn-cs"/>
            </a:endParaRPr>
          </a:p>
        </p:txBody>
      </p:sp>
      <p:sp>
        <p:nvSpPr>
          <p:cNvPr id="4" name="TextBox 3">
            <a:extLst>
              <a:ext uri="{FF2B5EF4-FFF2-40B4-BE49-F238E27FC236}">
                <a16:creationId xmlns:a16="http://schemas.microsoft.com/office/drawing/2014/main" id="{FB8466BB-089B-7BBE-3F5E-0E3C47199361}"/>
              </a:ext>
            </a:extLst>
          </p:cNvPr>
          <p:cNvSpPr txBox="1"/>
          <p:nvPr/>
        </p:nvSpPr>
        <p:spPr>
          <a:xfrm>
            <a:off x="6801439" y="3254482"/>
            <a:ext cx="2324074" cy="1200329"/>
          </a:xfrm>
          <a:prstGeom prst="rect">
            <a:avLst/>
          </a:prstGeom>
          <a:noFill/>
        </p:spPr>
        <p:txBody>
          <a:bodyPr wrap="square" rtlCol="0">
            <a:spAutoFit/>
          </a:bodyPr>
          <a:lstStyle/>
          <a:p>
            <a:pPr algn="ctr"/>
            <a:r>
              <a:rPr lang="en-GB" sz="1200">
                <a:solidFill>
                  <a:srgbClr val="494949"/>
                </a:solidFill>
                <a:latin typeface="+mj-lt"/>
              </a:rPr>
              <a:t>Joseph stocked up </a:t>
            </a:r>
          </a:p>
          <a:p>
            <a:pPr algn="ctr"/>
            <a:r>
              <a:rPr lang="en-GB" sz="1200">
                <a:solidFill>
                  <a:srgbClr val="494949"/>
                </a:solidFill>
                <a:latin typeface="+mj-lt"/>
              </a:rPr>
              <a:t>on water from his local supermarket, as he thought the water station was too far to get to and he wasn’t given its precise location.   </a:t>
            </a:r>
          </a:p>
        </p:txBody>
      </p:sp>
      <p:sp>
        <p:nvSpPr>
          <p:cNvPr id="7" name="Slide Number Placeholder 3">
            <a:extLst>
              <a:ext uri="{FF2B5EF4-FFF2-40B4-BE49-F238E27FC236}">
                <a16:creationId xmlns:a16="http://schemas.microsoft.com/office/drawing/2014/main" id="{121244F4-F7E3-C2B5-1F3D-5EAF4ED91B2E}"/>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24</a:t>
            </a:fld>
            <a:endParaRPr lang="en-GB" b="1">
              <a:solidFill>
                <a:schemeClr val="bg1"/>
              </a:solidFill>
              <a:latin typeface="Century Gothic" panose="020B0502020202020204" pitchFamily="34" charset="0"/>
            </a:endParaRPr>
          </a:p>
        </p:txBody>
      </p:sp>
      <p:pic>
        <p:nvPicPr>
          <p:cNvPr id="15" name="Graphic 14" descr="Leaky Tap with solid fill">
            <a:extLst>
              <a:ext uri="{FF2B5EF4-FFF2-40B4-BE49-F238E27FC236}">
                <a16:creationId xmlns:a16="http://schemas.microsoft.com/office/drawing/2014/main" id="{AB2BCC13-1B78-E9C0-F210-464138DB59F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647997" y="1750164"/>
            <a:ext cx="914400" cy="914400"/>
          </a:xfrm>
          <a:prstGeom prst="rect">
            <a:avLst/>
          </a:prstGeom>
        </p:spPr>
      </p:pic>
    </p:spTree>
    <p:extLst>
      <p:ext uri="{BB962C8B-B14F-4D97-AF65-F5344CB8AC3E}">
        <p14:creationId xmlns:p14="http://schemas.microsoft.com/office/powerpoint/2010/main" val="1851095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E994A6-73EC-295E-C3EA-CCBF9B2984D4}"/>
              </a:ext>
            </a:extLst>
          </p:cNvPr>
          <p:cNvSpPr>
            <a:spLocks noGrp="1"/>
          </p:cNvSpPr>
          <p:nvPr>
            <p:ph type="body" sz="quarter" idx="10"/>
          </p:nvPr>
        </p:nvSpPr>
        <p:spPr/>
        <p:txBody>
          <a:bodyPr/>
          <a:lstStyle/>
          <a:p>
            <a:r>
              <a:rPr lang="en-GB"/>
              <a:t>Support during incident</a:t>
            </a:r>
          </a:p>
        </p:txBody>
      </p:sp>
    </p:spTree>
    <p:extLst>
      <p:ext uri="{BB962C8B-B14F-4D97-AF65-F5344CB8AC3E}">
        <p14:creationId xmlns:p14="http://schemas.microsoft.com/office/powerpoint/2010/main" val="768498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35DE2-6817-6101-210D-49E446B7B946}"/>
              </a:ext>
            </a:extLst>
          </p:cNvPr>
          <p:cNvSpPr>
            <a:spLocks noGrp="1"/>
          </p:cNvSpPr>
          <p:nvPr>
            <p:ph type="body" sz="quarter" idx="4294967295"/>
          </p:nvPr>
        </p:nvSpPr>
        <p:spPr>
          <a:xfrm>
            <a:off x="-1" y="-103"/>
            <a:ext cx="12192000" cy="623245"/>
          </a:xfrm>
          <a:solidFill>
            <a:schemeClr val="accent5">
              <a:lumMod val="75000"/>
            </a:schemeClr>
          </a:solidFill>
        </p:spPr>
        <p:txBody>
          <a:bodyPr vert="horz" lIns="360000" tIns="45720" rIns="91440" bIns="45720" rtlCol="0" anchor="ctr">
            <a:noAutofit/>
          </a:bodyPr>
          <a:lstStyle/>
          <a:p>
            <a:pPr marL="0" indent="0">
              <a:buNone/>
            </a:pPr>
            <a:r>
              <a:rPr lang="en-GB" sz="1800" b="1" dirty="0">
                <a:solidFill>
                  <a:schemeClr val="bg1"/>
                </a:solidFill>
              </a:rPr>
              <a:t>Participants identified a range of issues in relation to water stations, including poor communication,         set up, and amount of water available</a:t>
            </a:r>
          </a:p>
        </p:txBody>
      </p:sp>
      <p:sp>
        <p:nvSpPr>
          <p:cNvPr id="7" name="Speech Bubble: Rectangle 6">
            <a:extLst>
              <a:ext uri="{FF2B5EF4-FFF2-40B4-BE49-F238E27FC236}">
                <a16:creationId xmlns:a16="http://schemas.microsoft.com/office/drawing/2014/main" id="{154C32A1-DDB0-5FDC-8A9A-163E250ADD29}"/>
              </a:ext>
            </a:extLst>
          </p:cNvPr>
          <p:cNvSpPr/>
          <p:nvPr/>
        </p:nvSpPr>
        <p:spPr>
          <a:xfrm>
            <a:off x="9591335" y="1706082"/>
            <a:ext cx="2445740" cy="1510316"/>
          </a:xfrm>
          <a:prstGeom prst="wedgeRectCallout">
            <a:avLst>
              <a:gd name="adj1" fmla="val 31319"/>
              <a:gd name="adj2" fmla="val 65791"/>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“T</a:t>
            </a:r>
            <a:r>
              <a:rPr lang="en-GB" sz="1200"/>
              <a:t>he amount of water that was supplied by South East Water  via bottles was insufficient because they gave us the statutory minimum that doesn’t even flush a loo.</a:t>
            </a:r>
            <a:r>
              <a:rPr lang="en-GB" sz="1200" i="1">
                <a:effectLst/>
                <a:latin typeface="Century Gothic" panose="020B0502020202020204" pitchFamily="34" charset="0"/>
                <a:ea typeface="Calibri" panose="020F0502020204030204" pitchFamily="34" charset="0"/>
                <a:cs typeface="Times New Roman" panose="02020603050405020304" pitchFamily="18" charset="0"/>
              </a:rPr>
              <a:t>” Child free, financially stable Group </a:t>
            </a:r>
            <a:endParaRPr lang="en-GB" sz="1200" i="1">
              <a:latin typeface="Century Gothic" panose="020B0502020202020204" pitchFamily="34" charset="0"/>
              <a:ea typeface="Calibri" panose="020F0502020204030204" pitchFamily="34" charset="0"/>
              <a:cs typeface="Times New Roman" panose="02020603050405020304" pitchFamily="18" charset="0"/>
            </a:endParaRPr>
          </a:p>
        </p:txBody>
      </p:sp>
      <p:sp>
        <p:nvSpPr>
          <p:cNvPr id="8" name="Speech Bubble: Rectangle 7">
            <a:extLst>
              <a:ext uri="{FF2B5EF4-FFF2-40B4-BE49-F238E27FC236}">
                <a16:creationId xmlns:a16="http://schemas.microsoft.com/office/drawing/2014/main" id="{4E1104A2-CA05-E0D3-C43B-3E1C14D72EED}"/>
              </a:ext>
            </a:extLst>
          </p:cNvPr>
          <p:cNvSpPr/>
          <p:nvPr/>
        </p:nvSpPr>
        <p:spPr>
          <a:xfrm>
            <a:off x="9584246" y="3718545"/>
            <a:ext cx="2452829" cy="1076316"/>
          </a:xfrm>
          <a:prstGeom prst="wedgeRectCallout">
            <a:avLst>
              <a:gd name="adj1" fmla="val 31319"/>
              <a:gd name="adj2" fmla="val 65791"/>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“It</a:t>
            </a:r>
            <a:r>
              <a:rPr lang="en-GB" sz="1200"/>
              <a:t> was far too hit and miss really in the circumstances.</a:t>
            </a:r>
            <a:r>
              <a:rPr lang="en-GB" sz="1200">
                <a:effectLst/>
                <a:latin typeface="Century Gothic" panose="020B0502020202020204" pitchFamily="34" charset="0"/>
                <a:ea typeface="Calibri" panose="020F0502020204030204" pitchFamily="34" charset="0"/>
                <a:cs typeface="Times New Roman" panose="02020603050405020304" pitchFamily="18" charset="0"/>
              </a:rPr>
              <a:t>” </a:t>
            </a:r>
            <a:r>
              <a:rPr lang="en-GB" sz="1200" i="1">
                <a:latin typeface="Century Gothic" panose="020B0502020202020204" pitchFamily="34" charset="0"/>
                <a:ea typeface="Calibri" panose="020F0502020204030204" pitchFamily="34" charset="0"/>
                <a:cs typeface="Times New Roman" panose="02020603050405020304" pitchFamily="18" charset="0"/>
              </a:rPr>
              <a:t>Complainant, 5-day interruption</a:t>
            </a:r>
          </a:p>
        </p:txBody>
      </p:sp>
      <p:sp>
        <p:nvSpPr>
          <p:cNvPr id="24" name="TextBox 23">
            <a:extLst>
              <a:ext uri="{FF2B5EF4-FFF2-40B4-BE49-F238E27FC236}">
                <a16:creationId xmlns:a16="http://schemas.microsoft.com/office/drawing/2014/main" id="{8D3F3DA1-12EE-7372-9F0D-FE11299E4E3D}"/>
              </a:ext>
            </a:extLst>
          </p:cNvPr>
          <p:cNvSpPr txBox="1"/>
          <p:nvPr/>
        </p:nvSpPr>
        <p:spPr>
          <a:xfrm>
            <a:off x="1527101" y="1314441"/>
            <a:ext cx="8064234" cy="3984575"/>
          </a:xfrm>
          <a:prstGeom prst="rect">
            <a:avLst/>
          </a:prstGeom>
          <a:noFill/>
          <a:ln>
            <a:noFill/>
          </a:ln>
        </p:spPr>
        <p:txBody>
          <a:bodyPr wrap="square">
            <a:noAutofit/>
          </a:bodyPr>
          <a:lstStyle/>
          <a:p>
            <a:pPr>
              <a:spcAft>
                <a:spcPts val="600"/>
              </a:spcAft>
            </a:pPr>
            <a:r>
              <a:rPr lang="en-GB" sz="1400" b="1"/>
              <a:t>Communication: </a:t>
            </a:r>
            <a:r>
              <a:rPr lang="en-GB" sz="1400"/>
              <a:t>Communication about stations (such as when and where to access them) was seen as sporadic and sometimes inaccurate – often through second hand sources</a:t>
            </a:r>
            <a:endParaRPr kumimoji="0" lang="en-GB" sz="1400" i="0" u="none" strike="noStrike" kern="1200" cap="none" spc="0" normalizeH="0" baseline="0" noProof="0">
              <a:ln>
                <a:noFill/>
              </a:ln>
              <a:effectLst/>
              <a:uLnTx/>
              <a:uFillTx/>
              <a:latin typeface="Century Gothic" panose="020F0302020204030204"/>
              <a:ea typeface="+mn-ea"/>
              <a:cs typeface="+mn-cs"/>
            </a:endParaRPr>
          </a:p>
          <a:p>
            <a:pPr marL="0" marR="0" lvl="0" indent="0" algn="l" defTabSz="457200" rtl="0" eaLnBrk="1" fontAlgn="auto" latinLnBrk="0" hangingPunct="1">
              <a:lnSpc>
                <a:spcPct val="100000"/>
              </a:lnSpc>
              <a:spcBef>
                <a:spcPts val="0"/>
              </a:spcBef>
              <a:spcAft>
                <a:spcPts val="600"/>
              </a:spcAft>
              <a:buClrTx/>
              <a:buSzTx/>
              <a:buFontTx/>
              <a:buNone/>
              <a:tabLst/>
              <a:defRPr/>
            </a:pPr>
            <a:endParaRPr lang="en-GB" sz="1400" b="1">
              <a:latin typeface="Century Gothic" panose="020F0302020204030204"/>
            </a:endParaRPr>
          </a:p>
          <a:p>
            <a:pPr marL="0" marR="0" lvl="0" indent="0" algn="l" defTabSz="457200" rtl="0" eaLnBrk="1" fontAlgn="auto" latinLnBrk="0" hangingPunct="1">
              <a:lnSpc>
                <a:spcPct val="100000"/>
              </a:lnSpc>
              <a:spcBef>
                <a:spcPts val="0"/>
              </a:spcBef>
              <a:spcAft>
                <a:spcPts val="600"/>
              </a:spcAft>
              <a:buClrTx/>
              <a:buSzTx/>
              <a:buFontTx/>
              <a:buNone/>
              <a:tabLst/>
              <a:defRPr/>
            </a:pPr>
            <a:r>
              <a:rPr lang="en-GB" sz="1400" b="1">
                <a:latin typeface="Century Gothic" panose="020F0302020204030204"/>
              </a:rPr>
              <a:t>Organisation: </a:t>
            </a:r>
            <a:r>
              <a:rPr kumimoji="0" lang="en-GB" sz="1400" i="0" u="none" strike="noStrike" kern="1200" cap="none" spc="0" normalizeH="0" baseline="0" noProof="0">
                <a:ln>
                  <a:noFill/>
                </a:ln>
                <a:effectLst/>
                <a:uLnTx/>
                <a:uFillTx/>
                <a:latin typeface="Century Gothic" panose="020F0302020204030204"/>
                <a:ea typeface="+mn-ea"/>
                <a:cs typeface="+mn-cs"/>
              </a:rPr>
              <a:t>Stations often felt disorganised or chaotic – water was not always available (especially at unstaffed stations), or queues were sometimes long (up to 40 minutes)</a:t>
            </a:r>
          </a:p>
          <a:p>
            <a:pPr>
              <a:spcAft>
                <a:spcPts val="600"/>
              </a:spcAft>
              <a:defRPr/>
            </a:pPr>
            <a:endParaRPr lang="en-GB" sz="1400" b="1">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defRPr/>
            </a:pPr>
            <a:r>
              <a:rPr lang="en-GB" sz="1400" b="1">
                <a:effectLst/>
                <a:latin typeface="Century Gothic" panose="020B0502020202020204" pitchFamily="34" charset="0"/>
                <a:ea typeface="Calibri" panose="020F0502020204030204" pitchFamily="34" charset="0"/>
                <a:cs typeface="Times New Roman" panose="02020603050405020304" pitchFamily="18" charset="0"/>
              </a:rPr>
              <a:t>Staff: </a:t>
            </a:r>
            <a:r>
              <a:rPr lang="en-GB" sz="1400">
                <a:effectLst/>
                <a:latin typeface="Century Gothic" panose="020B0502020202020204" pitchFamily="34" charset="0"/>
                <a:ea typeface="Calibri" panose="020F0502020204030204" pitchFamily="34" charset="0"/>
                <a:cs typeface="Times New Roman" panose="02020603050405020304" pitchFamily="18" charset="0"/>
              </a:rPr>
              <a:t>In the early stages of the incident, stations often seemed unmanned. This </a:t>
            </a:r>
            <a:r>
              <a:rPr lang="en-GB" sz="1400">
                <a:latin typeface="Century Gothic" panose="020B0502020202020204" pitchFamily="34" charset="0"/>
                <a:ea typeface="Calibri" panose="020F0502020204030204" pitchFamily="34" charset="0"/>
                <a:cs typeface="Times New Roman" panose="02020603050405020304" pitchFamily="18" charset="0"/>
              </a:rPr>
              <a:t>led to water running out quickly; some participants reported that people were filling whole vans with water or collecting on behalf of businesses, sometimes taking hundreds of bottles of a time</a:t>
            </a:r>
          </a:p>
          <a:p>
            <a:pPr marL="285750" indent="-285750">
              <a:spcAft>
                <a:spcPts val="600"/>
              </a:spcAft>
              <a:buFont typeface="Arial" panose="020B0604020202020204" pitchFamily="34" charset="0"/>
              <a:buChar char="•"/>
              <a:defRPr/>
            </a:pPr>
            <a:r>
              <a:rPr lang="en-GB" sz="1400">
                <a:effectLst/>
                <a:latin typeface="Century Gothic" panose="020B0502020202020204" pitchFamily="34" charset="0"/>
                <a:ea typeface="Calibri" panose="020F0502020204030204" pitchFamily="34" charset="0"/>
                <a:cs typeface="Times New Roman" panose="02020603050405020304" pitchFamily="18" charset="0"/>
              </a:rPr>
              <a:t>Some participants had positive experiences with frontline staff. They were unsure </a:t>
            </a:r>
            <a:r>
              <a:rPr lang="en-GB" sz="1400">
                <a:latin typeface="Century Gothic" panose="020B0502020202020204" pitchFamily="34" charset="0"/>
                <a:ea typeface="Calibri" panose="020F0502020204030204" pitchFamily="34" charset="0"/>
                <a:cs typeface="Times New Roman" panose="02020603050405020304" pitchFamily="18" charset="0"/>
              </a:rPr>
              <a:t>if these were from </a:t>
            </a:r>
            <a:r>
              <a:rPr lang="en-GB" sz="1400">
                <a:effectLst/>
                <a:latin typeface="Century Gothic" panose="020B0502020202020204" pitchFamily="34" charset="0"/>
                <a:ea typeface="Calibri" panose="020F0502020204030204" pitchFamily="34" charset="0"/>
                <a:cs typeface="Times New Roman" panose="02020603050405020304" pitchFamily="18" charset="0"/>
              </a:rPr>
              <a:t>South Eas</a:t>
            </a:r>
            <a:r>
              <a:rPr lang="en-GB" sz="1400">
                <a:latin typeface="Century Gothic" panose="020B0502020202020204" pitchFamily="34" charset="0"/>
                <a:ea typeface="Calibri" panose="020F0502020204030204" pitchFamily="34" charset="0"/>
                <a:cs typeface="Times New Roman" panose="02020603050405020304" pitchFamily="18" charset="0"/>
              </a:rPr>
              <a:t>t Water or the local council</a:t>
            </a:r>
          </a:p>
          <a:p>
            <a:pPr>
              <a:spcAft>
                <a:spcPts val="600"/>
              </a:spcAft>
              <a:defRPr/>
            </a:pPr>
            <a:endParaRPr lang="en-GB" sz="1400" b="1">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defRPr/>
            </a:pPr>
            <a:r>
              <a:rPr lang="en-GB" sz="1400" b="1">
                <a:latin typeface="Century Gothic" panose="020B0502020202020204" pitchFamily="34" charset="0"/>
                <a:ea typeface="Calibri" panose="020F0502020204030204" pitchFamily="34" charset="0"/>
                <a:cs typeface="Times New Roman" panose="02020603050405020304" pitchFamily="18" charset="0"/>
              </a:rPr>
              <a:t>Amount of water provided</a:t>
            </a:r>
            <a:r>
              <a:rPr lang="en-GB" sz="1400">
                <a:latin typeface="Century Gothic" panose="020B0502020202020204" pitchFamily="34" charset="0"/>
                <a:ea typeface="Calibri" panose="020F0502020204030204" pitchFamily="34" charset="0"/>
                <a:cs typeface="Times New Roman" panose="02020603050405020304" pitchFamily="18" charset="0"/>
              </a:rPr>
              <a:t>: </a:t>
            </a:r>
            <a:r>
              <a:rPr lang="en-GB" sz="1400"/>
              <a:t>Provision of water was often limited. Customers were grateful as this reduced stockpiling, but when informed about legal minimums felt the amount provided was lower than this. The statutory daily minimum (10L) was not considered enough for those experiencing extended interruptions – as it is much less than typical daily usage</a:t>
            </a:r>
          </a:p>
        </p:txBody>
      </p:sp>
      <p:sp>
        <p:nvSpPr>
          <p:cNvPr id="38" name="TextBox 37">
            <a:extLst>
              <a:ext uri="{FF2B5EF4-FFF2-40B4-BE49-F238E27FC236}">
                <a16:creationId xmlns:a16="http://schemas.microsoft.com/office/drawing/2014/main" id="{9CACEDA2-5395-0C85-276E-F916ACDBEF71}"/>
              </a:ext>
            </a:extLst>
          </p:cNvPr>
          <p:cNvSpPr txBox="1"/>
          <p:nvPr/>
        </p:nvSpPr>
        <p:spPr>
          <a:xfrm>
            <a:off x="1504741" y="5559609"/>
            <a:ext cx="9087456" cy="1073564"/>
          </a:xfrm>
          <a:prstGeom prst="rect">
            <a:avLst/>
          </a:prstGeom>
          <a:solidFill>
            <a:schemeClr val="accent1">
              <a:lumMod val="40000"/>
              <a:lumOff val="60000"/>
            </a:schemeClr>
          </a:solidFill>
        </p:spPr>
        <p:txBody>
          <a:bodyPr wrap="square">
            <a:spAutoFit/>
          </a:bodyPr>
          <a:lstStyle/>
          <a:p>
            <a:pPr lvl="0">
              <a:lnSpc>
                <a:spcPct val="107000"/>
              </a:lnSpc>
              <a:spcAft>
                <a:spcPts val="600"/>
              </a:spcAft>
            </a:pPr>
            <a:r>
              <a:rPr lang="en-GB" sz="1400" b="1">
                <a:latin typeface="Century Gothic" panose="020B0502020202020204" pitchFamily="34" charset="0"/>
                <a:ea typeface="Calibri" panose="020F0502020204030204" pitchFamily="34" charset="0"/>
                <a:cs typeface="Times New Roman" panose="02020603050405020304" pitchFamily="18" charset="0"/>
              </a:rPr>
              <a:t>Given difficulties with/lack of awareness of water stations, s</a:t>
            </a:r>
            <a:r>
              <a:rPr lang="en-GB" sz="1400" b="1">
                <a:effectLst/>
                <a:latin typeface="Century Gothic" panose="020B0502020202020204" pitchFamily="34" charset="0"/>
                <a:ea typeface="Calibri" panose="020F0502020204030204" pitchFamily="34" charset="0"/>
                <a:cs typeface="Times New Roman" panose="02020603050405020304" pitchFamily="18" charset="0"/>
              </a:rPr>
              <a:t>ome sourced water from supermarkets.</a:t>
            </a:r>
          </a:p>
          <a:p>
            <a:pPr marL="285750" lvl="0" indent="-285750">
              <a:lnSpc>
                <a:spcPct val="107000"/>
              </a:lnSpc>
              <a:spcAft>
                <a:spcPts val="600"/>
              </a:spcAft>
              <a:buFont typeface="Arial" panose="020B0604020202020204" pitchFamily="34" charset="0"/>
              <a:buChar char="•"/>
            </a:pPr>
            <a:r>
              <a:rPr lang="en-GB" sz="1400">
                <a:effectLst/>
                <a:latin typeface="Century Gothic" panose="020B0502020202020204" pitchFamily="34" charset="0"/>
                <a:ea typeface="Calibri" panose="020F0502020204030204" pitchFamily="34" charset="0"/>
                <a:cs typeface="Times New Roman" panose="02020603050405020304" pitchFamily="18" charset="0"/>
              </a:rPr>
              <a:t>This was especially popular for households with small children, who were using bottled water as a primary way of coping (quicker, easier, can buy as much as you need). We saw some concerns about shortages and stockpiling </a:t>
            </a:r>
            <a:r>
              <a:rPr lang="en-GB" sz="1400">
                <a:latin typeface="Century Gothic" panose="020B0502020202020204" pitchFamily="34" charset="0"/>
                <a:ea typeface="Calibri" panose="020F0502020204030204" pitchFamily="34" charset="0"/>
                <a:cs typeface="Times New Roman" panose="02020603050405020304" pitchFamily="18" charset="0"/>
              </a:rPr>
              <a:t>from</a:t>
            </a:r>
            <a:r>
              <a:rPr lang="en-GB" sz="1400">
                <a:effectLst/>
                <a:latin typeface="Century Gothic" panose="020B0502020202020204" pitchFamily="34" charset="0"/>
                <a:ea typeface="Calibri" panose="020F0502020204030204" pitchFamily="34" charset="0"/>
                <a:cs typeface="Times New Roman" panose="02020603050405020304" pitchFamily="18" charset="0"/>
              </a:rPr>
              <a:t> supermarkets.</a:t>
            </a:r>
            <a:endParaRPr lang="en-GB" sz="1400"/>
          </a:p>
        </p:txBody>
      </p:sp>
      <p:grpSp>
        <p:nvGrpSpPr>
          <p:cNvPr id="10" name="Group 9">
            <a:extLst>
              <a:ext uri="{FF2B5EF4-FFF2-40B4-BE49-F238E27FC236}">
                <a16:creationId xmlns:a16="http://schemas.microsoft.com/office/drawing/2014/main" id="{2D031154-541D-F95B-D220-2D3D6162BA2D}"/>
              </a:ext>
            </a:extLst>
          </p:cNvPr>
          <p:cNvGrpSpPr/>
          <p:nvPr/>
        </p:nvGrpSpPr>
        <p:grpSpPr>
          <a:xfrm>
            <a:off x="1114036" y="656162"/>
            <a:ext cx="297225" cy="625258"/>
            <a:chOff x="8526145" y="3202305"/>
            <a:chExt cx="361950" cy="819150"/>
          </a:xfrm>
          <a:solidFill>
            <a:schemeClr val="accent4"/>
          </a:solidFill>
        </p:grpSpPr>
        <p:sp>
          <p:nvSpPr>
            <p:cNvPr id="6" name="Freeform: Shape 5">
              <a:extLst>
                <a:ext uri="{FF2B5EF4-FFF2-40B4-BE49-F238E27FC236}">
                  <a16:creationId xmlns:a16="http://schemas.microsoft.com/office/drawing/2014/main" id="{6C26B4D7-276D-98EF-FB73-3362F56C1183}"/>
                </a:ext>
              </a:extLst>
            </p:cNvPr>
            <p:cNvSpPr/>
            <p:nvPr/>
          </p:nvSpPr>
          <p:spPr>
            <a:xfrm>
              <a:off x="8640445" y="3202305"/>
              <a:ext cx="133350" cy="85725"/>
            </a:xfrm>
            <a:custGeom>
              <a:avLst/>
              <a:gdLst>
                <a:gd name="connsiteX0" fmla="*/ 133350 w 133350"/>
                <a:gd name="connsiteY0" fmla="*/ 19050 h 85725"/>
                <a:gd name="connsiteX1" fmla="*/ 114300 w 133350"/>
                <a:gd name="connsiteY1" fmla="*/ 0 h 85725"/>
                <a:gd name="connsiteX2" fmla="*/ 19050 w 133350"/>
                <a:gd name="connsiteY2" fmla="*/ 0 h 85725"/>
                <a:gd name="connsiteX3" fmla="*/ 0 w 133350"/>
                <a:gd name="connsiteY3" fmla="*/ 19050 h 85725"/>
                <a:gd name="connsiteX4" fmla="*/ 0 w 133350"/>
                <a:gd name="connsiteY4" fmla="*/ 85725 h 85725"/>
                <a:gd name="connsiteX5" fmla="*/ 133350 w 133350"/>
                <a:gd name="connsiteY5"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85725">
                  <a:moveTo>
                    <a:pt x="133350" y="19050"/>
                  </a:moveTo>
                  <a:cubicBezTo>
                    <a:pt x="133350" y="8529"/>
                    <a:pt x="124821" y="0"/>
                    <a:pt x="114300" y="0"/>
                  </a:cubicBezTo>
                  <a:lnTo>
                    <a:pt x="19050" y="0"/>
                  </a:lnTo>
                  <a:cubicBezTo>
                    <a:pt x="8529" y="0"/>
                    <a:pt x="0" y="8529"/>
                    <a:pt x="0" y="19050"/>
                  </a:cubicBezTo>
                  <a:lnTo>
                    <a:pt x="0" y="85725"/>
                  </a:lnTo>
                  <a:lnTo>
                    <a:pt x="133350" y="85725"/>
                  </a:lnTo>
                  <a:close/>
                </a:path>
              </a:pathLst>
            </a:custGeom>
            <a:grpFill/>
            <a:ln w="9525"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A9B92157-BAD4-352F-CD59-507388ABA62D}"/>
                </a:ext>
              </a:extLst>
            </p:cNvPr>
            <p:cNvSpPr/>
            <p:nvPr/>
          </p:nvSpPr>
          <p:spPr>
            <a:xfrm>
              <a:off x="8526145" y="3316605"/>
              <a:ext cx="361950" cy="704850"/>
            </a:xfrm>
            <a:custGeom>
              <a:avLst/>
              <a:gdLst>
                <a:gd name="connsiteX0" fmla="*/ 361950 w 361950"/>
                <a:gd name="connsiteY0" fmla="*/ 225285 h 704850"/>
                <a:gd name="connsiteX1" fmla="*/ 351606 w 361950"/>
                <a:gd name="connsiteY1" fmla="*/ 182118 h 704850"/>
                <a:gd name="connsiteX2" fmla="*/ 255346 w 361950"/>
                <a:gd name="connsiteY2" fmla="*/ 0 h 704850"/>
                <a:gd name="connsiteX3" fmla="*/ 106604 w 361950"/>
                <a:gd name="connsiteY3" fmla="*/ 0 h 704850"/>
                <a:gd name="connsiteX4" fmla="*/ 10049 w 361950"/>
                <a:gd name="connsiteY4" fmla="*/ 182699 h 704850"/>
                <a:gd name="connsiteX5" fmla="*/ 0 w 361950"/>
                <a:gd name="connsiteY5" fmla="*/ 225285 h 704850"/>
                <a:gd name="connsiteX6" fmla="*/ 0 w 361950"/>
                <a:gd name="connsiteY6" fmla="*/ 252413 h 704850"/>
                <a:gd name="connsiteX7" fmla="*/ 14421 w 361950"/>
                <a:gd name="connsiteY7" fmla="*/ 295275 h 704850"/>
                <a:gd name="connsiteX8" fmla="*/ 0 w 361950"/>
                <a:gd name="connsiteY8" fmla="*/ 338138 h 704850"/>
                <a:gd name="connsiteX9" fmla="*/ 0 w 361950"/>
                <a:gd name="connsiteY9" fmla="*/ 347663 h 704850"/>
                <a:gd name="connsiteX10" fmla="*/ 14421 w 361950"/>
                <a:gd name="connsiteY10" fmla="*/ 390525 h 704850"/>
                <a:gd name="connsiteX11" fmla="*/ 0 w 361950"/>
                <a:gd name="connsiteY11" fmla="*/ 433388 h 704850"/>
                <a:gd name="connsiteX12" fmla="*/ 0 w 361950"/>
                <a:gd name="connsiteY12" fmla="*/ 442913 h 704850"/>
                <a:gd name="connsiteX13" fmla="*/ 14421 w 361950"/>
                <a:gd name="connsiteY13" fmla="*/ 485775 h 704850"/>
                <a:gd name="connsiteX14" fmla="*/ 0 w 361950"/>
                <a:gd name="connsiteY14" fmla="*/ 528638 h 704850"/>
                <a:gd name="connsiteX15" fmla="*/ 0 w 361950"/>
                <a:gd name="connsiteY15" fmla="*/ 619125 h 704850"/>
                <a:gd name="connsiteX16" fmla="*/ 85725 w 361950"/>
                <a:gd name="connsiteY16" fmla="*/ 704850 h 704850"/>
                <a:gd name="connsiteX17" fmla="*/ 276225 w 361950"/>
                <a:gd name="connsiteY17" fmla="*/ 704850 h 704850"/>
                <a:gd name="connsiteX18" fmla="*/ 361950 w 361950"/>
                <a:gd name="connsiteY18" fmla="*/ 619125 h 704850"/>
                <a:gd name="connsiteX19" fmla="*/ 361950 w 361950"/>
                <a:gd name="connsiteY19" fmla="*/ 528638 h 704850"/>
                <a:gd name="connsiteX20" fmla="*/ 347529 w 361950"/>
                <a:gd name="connsiteY20" fmla="*/ 485775 h 704850"/>
                <a:gd name="connsiteX21" fmla="*/ 361950 w 361950"/>
                <a:gd name="connsiteY21" fmla="*/ 442913 h 704850"/>
                <a:gd name="connsiteX22" fmla="*/ 361950 w 361950"/>
                <a:gd name="connsiteY22" fmla="*/ 433388 h 704850"/>
                <a:gd name="connsiteX23" fmla="*/ 347529 w 361950"/>
                <a:gd name="connsiteY23" fmla="*/ 390525 h 704850"/>
                <a:gd name="connsiteX24" fmla="*/ 361950 w 361950"/>
                <a:gd name="connsiteY24" fmla="*/ 347663 h 704850"/>
                <a:gd name="connsiteX25" fmla="*/ 361950 w 361950"/>
                <a:gd name="connsiteY25" fmla="*/ 338138 h 704850"/>
                <a:gd name="connsiteX26" fmla="*/ 347529 w 361950"/>
                <a:gd name="connsiteY26" fmla="*/ 295275 h 704850"/>
                <a:gd name="connsiteX27" fmla="*/ 361950 w 361950"/>
                <a:gd name="connsiteY27" fmla="*/ 252413 h 704850"/>
                <a:gd name="connsiteX28" fmla="*/ 304800 w 361950"/>
                <a:gd name="connsiteY28" fmla="*/ 252413 h 704850"/>
                <a:gd name="connsiteX29" fmla="*/ 290513 w 361950"/>
                <a:gd name="connsiteY29" fmla="*/ 266700 h 704850"/>
                <a:gd name="connsiteX30" fmla="*/ 257175 w 361950"/>
                <a:gd name="connsiteY30" fmla="*/ 266700 h 704850"/>
                <a:gd name="connsiteX31" fmla="*/ 257175 w 361950"/>
                <a:gd name="connsiteY31" fmla="*/ 323850 h 704850"/>
                <a:gd name="connsiteX32" fmla="*/ 290513 w 361950"/>
                <a:gd name="connsiteY32" fmla="*/ 323850 h 704850"/>
                <a:gd name="connsiteX33" fmla="*/ 304800 w 361950"/>
                <a:gd name="connsiteY33" fmla="*/ 338138 h 704850"/>
                <a:gd name="connsiteX34" fmla="*/ 304800 w 361950"/>
                <a:gd name="connsiteY34" fmla="*/ 347663 h 704850"/>
                <a:gd name="connsiteX35" fmla="*/ 290513 w 361950"/>
                <a:gd name="connsiteY35" fmla="*/ 361950 h 704850"/>
                <a:gd name="connsiteX36" fmla="*/ 257175 w 361950"/>
                <a:gd name="connsiteY36" fmla="*/ 361950 h 704850"/>
                <a:gd name="connsiteX37" fmla="*/ 257175 w 361950"/>
                <a:gd name="connsiteY37" fmla="*/ 419100 h 704850"/>
                <a:gd name="connsiteX38" fmla="*/ 290513 w 361950"/>
                <a:gd name="connsiteY38" fmla="*/ 419100 h 704850"/>
                <a:gd name="connsiteX39" fmla="*/ 304800 w 361950"/>
                <a:gd name="connsiteY39" fmla="*/ 433388 h 704850"/>
                <a:gd name="connsiteX40" fmla="*/ 304800 w 361950"/>
                <a:gd name="connsiteY40" fmla="*/ 442913 h 704850"/>
                <a:gd name="connsiteX41" fmla="*/ 290513 w 361950"/>
                <a:gd name="connsiteY41" fmla="*/ 457200 h 704850"/>
                <a:gd name="connsiteX42" fmla="*/ 257175 w 361950"/>
                <a:gd name="connsiteY42" fmla="*/ 457200 h 704850"/>
                <a:gd name="connsiteX43" fmla="*/ 257175 w 361950"/>
                <a:gd name="connsiteY43" fmla="*/ 514350 h 704850"/>
                <a:gd name="connsiteX44" fmla="*/ 290513 w 361950"/>
                <a:gd name="connsiteY44" fmla="*/ 514350 h 704850"/>
                <a:gd name="connsiteX45" fmla="*/ 304800 w 361950"/>
                <a:gd name="connsiteY45" fmla="*/ 528638 h 704850"/>
                <a:gd name="connsiteX46" fmla="*/ 304800 w 361950"/>
                <a:gd name="connsiteY46" fmla="*/ 619125 h 704850"/>
                <a:gd name="connsiteX47" fmla="*/ 276225 w 361950"/>
                <a:gd name="connsiteY47" fmla="*/ 647700 h 704850"/>
                <a:gd name="connsiteX48" fmla="*/ 85725 w 361950"/>
                <a:gd name="connsiteY48" fmla="*/ 647700 h 704850"/>
                <a:gd name="connsiteX49" fmla="*/ 57150 w 361950"/>
                <a:gd name="connsiteY49" fmla="*/ 619125 h 704850"/>
                <a:gd name="connsiteX50" fmla="*/ 57150 w 361950"/>
                <a:gd name="connsiteY50" fmla="*/ 528638 h 704850"/>
                <a:gd name="connsiteX51" fmla="*/ 71438 w 361950"/>
                <a:gd name="connsiteY51" fmla="*/ 514350 h 704850"/>
                <a:gd name="connsiteX52" fmla="*/ 104775 w 361950"/>
                <a:gd name="connsiteY52" fmla="*/ 514350 h 704850"/>
                <a:gd name="connsiteX53" fmla="*/ 104775 w 361950"/>
                <a:gd name="connsiteY53" fmla="*/ 457200 h 704850"/>
                <a:gd name="connsiteX54" fmla="*/ 71438 w 361950"/>
                <a:gd name="connsiteY54" fmla="*/ 457200 h 704850"/>
                <a:gd name="connsiteX55" fmla="*/ 57150 w 361950"/>
                <a:gd name="connsiteY55" fmla="*/ 442913 h 704850"/>
                <a:gd name="connsiteX56" fmla="*/ 57150 w 361950"/>
                <a:gd name="connsiteY56" fmla="*/ 433388 h 704850"/>
                <a:gd name="connsiteX57" fmla="*/ 71438 w 361950"/>
                <a:gd name="connsiteY57" fmla="*/ 419100 h 704850"/>
                <a:gd name="connsiteX58" fmla="*/ 104775 w 361950"/>
                <a:gd name="connsiteY58" fmla="*/ 419100 h 704850"/>
                <a:gd name="connsiteX59" fmla="*/ 104775 w 361950"/>
                <a:gd name="connsiteY59" fmla="*/ 361950 h 704850"/>
                <a:gd name="connsiteX60" fmla="*/ 71438 w 361950"/>
                <a:gd name="connsiteY60" fmla="*/ 361950 h 704850"/>
                <a:gd name="connsiteX61" fmla="*/ 57150 w 361950"/>
                <a:gd name="connsiteY61" fmla="*/ 347663 h 704850"/>
                <a:gd name="connsiteX62" fmla="*/ 57150 w 361950"/>
                <a:gd name="connsiteY62" fmla="*/ 338138 h 704850"/>
                <a:gd name="connsiteX63" fmla="*/ 71438 w 361950"/>
                <a:gd name="connsiteY63" fmla="*/ 323850 h 704850"/>
                <a:gd name="connsiteX64" fmla="*/ 104775 w 361950"/>
                <a:gd name="connsiteY64" fmla="*/ 323850 h 704850"/>
                <a:gd name="connsiteX65" fmla="*/ 104775 w 361950"/>
                <a:gd name="connsiteY65" fmla="*/ 266700 h 704850"/>
                <a:gd name="connsiteX66" fmla="*/ 71438 w 361950"/>
                <a:gd name="connsiteY66" fmla="*/ 266700 h 704850"/>
                <a:gd name="connsiteX67" fmla="*/ 57150 w 361950"/>
                <a:gd name="connsiteY67" fmla="*/ 252413 h 704850"/>
                <a:gd name="connsiteX68" fmla="*/ 57150 w 361950"/>
                <a:gd name="connsiteY68" fmla="*/ 225285 h 704850"/>
                <a:gd name="connsiteX69" fmla="*/ 60874 w 361950"/>
                <a:gd name="connsiteY69" fmla="*/ 208826 h 704850"/>
                <a:gd name="connsiteX70" fmla="*/ 141046 w 361950"/>
                <a:gd name="connsiteY70" fmla="*/ 57150 h 704850"/>
                <a:gd name="connsiteX71" fmla="*/ 220904 w 361950"/>
                <a:gd name="connsiteY71" fmla="*/ 57150 h 704850"/>
                <a:gd name="connsiteX72" fmla="*/ 300780 w 361950"/>
                <a:gd name="connsiteY72" fmla="*/ 208245 h 704850"/>
                <a:gd name="connsiteX73" fmla="*/ 304800 w 361950"/>
                <a:gd name="connsiteY73" fmla="*/ 22528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61950" h="704850">
                  <a:moveTo>
                    <a:pt x="361950" y="225285"/>
                  </a:moveTo>
                  <a:cubicBezTo>
                    <a:pt x="361907" y="210287"/>
                    <a:pt x="358365" y="195506"/>
                    <a:pt x="351606" y="182118"/>
                  </a:cubicBezTo>
                  <a:lnTo>
                    <a:pt x="255346" y="0"/>
                  </a:lnTo>
                  <a:lnTo>
                    <a:pt x="106604" y="0"/>
                  </a:lnTo>
                  <a:lnTo>
                    <a:pt x="10049" y="182699"/>
                  </a:lnTo>
                  <a:cubicBezTo>
                    <a:pt x="3458" y="195928"/>
                    <a:pt x="18" y="210504"/>
                    <a:pt x="0" y="225285"/>
                  </a:cubicBezTo>
                  <a:lnTo>
                    <a:pt x="0" y="252413"/>
                  </a:lnTo>
                  <a:cubicBezTo>
                    <a:pt x="5" y="267891"/>
                    <a:pt x="5069" y="282942"/>
                    <a:pt x="14421" y="295275"/>
                  </a:cubicBezTo>
                  <a:cubicBezTo>
                    <a:pt x="5069" y="307608"/>
                    <a:pt x="5" y="322659"/>
                    <a:pt x="0" y="338138"/>
                  </a:cubicBezTo>
                  <a:lnTo>
                    <a:pt x="0" y="347663"/>
                  </a:lnTo>
                  <a:cubicBezTo>
                    <a:pt x="5" y="363141"/>
                    <a:pt x="5069" y="378192"/>
                    <a:pt x="14421" y="390525"/>
                  </a:cubicBezTo>
                  <a:cubicBezTo>
                    <a:pt x="5069" y="402858"/>
                    <a:pt x="5" y="417909"/>
                    <a:pt x="0" y="433388"/>
                  </a:cubicBezTo>
                  <a:lnTo>
                    <a:pt x="0" y="442913"/>
                  </a:lnTo>
                  <a:cubicBezTo>
                    <a:pt x="5" y="458390"/>
                    <a:pt x="5069" y="473442"/>
                    <a:pt x="14421" y="485775"/>
                  </a:cubicBezTo>
                  <a:cubicBezTo>
                    <a:pt x="5069" y="498108"/>
                    <a:pt x="5" y="513160"/>
                    <a:pt x="0" y="528638"/>
                  </a:cubicBezTo>
                  <a:lnTo>
                    <a:pt x="0" y="619125"/>
                  </a:lnTo>
                  <a:cubicBezTo>
                    <a:pt x="58" y="666445"/>
                    <a:pt x="38404" y="704792"/>
                    <a:pt x="85725" y="704850"/>
                  </a:cubicBezTo>
                  <a:lnTo>
                    <a:pt x="276225" y="704850"/>
                  </a:lnTo>
                  <a:cubicBezTo>
                    <a:pt x="323546" y="704792"/>
                    <a:pt x="361892" y="666445"/>
                    <a:pt x="361950" y="619125"/>
                  </a:cubicBezTo>
                  <a:lnTo>
                    <a:pt x="361950" y="528638"/>
                  </a:lnTo>
                  <a:cubicBezTo>
                    <a:pt x="361945" y="513160"/>
                    <a:pt x="356881" y="498108"/>
                    <a:pt x="347529" y="485775"/>
                  </a:cubicBezTo>
                  <a:cubicBezTo>
                    <a:pt x="356881" y="473442"/>
                    <a:pt x="361945" y="458390"/>
                    <a:pt x="361950" y="442913"/>
                  </a:cubicBezTo>
                  <a:lnTo>
                    <a:pt x="361950" y="433388"/>
                  </a:lnTo>
                  <a:cubicBezTo>
                    <a:pt x="361945" y="417909"/>
                    <a:pt x="356881" y="402858"/>
                    <a:pt x="347529" y="390525"/>
                  </a:cubicBezTo>
                  <a:cubicBezTo>
                    <a:pt x="356881" y="378192"/>
                    <a:pt x="361945" y="363141"/>
                    <a:pt x="361950" y="347663"/>
                  </a:cubicBezTo>
                  <a:lnTo>
                    <a:pt x="361950" y="338138"/>
                  </a:lnTo>
                  <a:cubicBezTo>
                    <a:pt x="361945" y="322659"/>
                    <a:pt x="356881" y="307608"/>
                    <a:pt x="347529" y="295275"/>
                  </a:cubicBezTo>
                  <a:cubicBezTo>
                    <a:pt x="356881" y="282942"/>
                    <a:pt x="361945" y="267891"/>
                    <a:pt x="361950" y="252413"/>
                  </a:cubicBezTo>
                  <a:close/>
                  <a:moveTo>
                    <a:pt x="304800" y="252413"/>
                  </a:moveTo>
                  <a:cubicBezTo>
                    <a:pt x="304800" y="260303"/>
                    <a:pt x="298403" y="266700"/>
                    <a:pt x="290513" y="266700"/>
                  </a:cubicBezTo>
                  <a:lnTo>
                    <a:pt x="257175" y="266700"/>
                  </a:lnTo>
                  <a:lnTo>
                    <a:pt x="257175" y="323850"/>
                  </a:lnTo>
                  <a:lnTo>
                    <a:pt x="290513" y="323850"/>
                  </a:lnTo>
                  <a:cubicBezTo>
                    <a:pt x="298403" y="323850"/>
                    <a:pt x="304800" y="330247"/>
                    <a:pt x="304800" y="338138"/>
                  </a:cubicBezTo>
                  <a:lnTo>
                    <a:pt x="304800" y="347663"/>
                  </a:lnTo>
                  <a:cubicBezTo>
                    <a:pt x="304800" y="355553"/>
                    <a:pt x="298403" y="361950"/>
                    <a:pt x="290513" y="361950"/>
                  </a:cubicBezTo>
                  <a:lnTo>
                    <a:pt x="257175" y="361950"/>
                  </a:lnTo>
                  <a:lnTo>
                    <a:pt x="257175" y="419100"/>
                  </a:lnTo>
                  <a:lnTo>
                    <a:pt x="290513" y="419100"/>
                  </a:lnTo>
                  <a:cubicBezTo>
                    <a:pt x="298403" y="419100"/>
                    <a:pt x="304800" y="425497"/>
                    <a:pt x="304800" y="433388"/>
                  </a:cubicBezTo>
                  <a:lnTo>
                    <a:pt x="304800" y="442913"/>
                  </a:lnTo>
                  <a:cubicBezTo>
                    <a:pt x="304800" y="450803"/>
                    <a:pt x="298403" y="457200"/>
                    <a:pt x="290513" y="457200"/>
                  </a:cubicBezTo>
                  <a:lnTo>
                    <a:pt x="257175" y="457200"/>
                  </a:lnTo>
                  <a:lnTo>
                    <a:pt x="257175" y="514350"/>
                  </a:lnTo>
                  <a:lnTo>
                    <a:pt x="290513" y="514350"/>
                  </a:lnTo>
                  <a:cubicBezTo>
                    <a:pt x="298403" y="514350"/>
                    <a:pt x="304800" y="520747"/>
                    <a:pt x="304800" y="528638"/>
                  </a:cubicBezTo>
                  <a:lnTo>
                    <a:pt x="304800" y="619125"/>
                  </a:lnTo>
                  <a:cubicBezTo>
                    <a:pt x="304800" y="634907"/>
                    <a:pt x="292007" y="647700"/>
                    <a:pt x="276225" y="647700"/>
                  </a:cubicBezTo>
                  <a:lnTo>
                    <a:pt x="85725" y="647700"/>
                  </a:lnTo>
                  <a:cubicBezTo>
                    <a:pt x="69943" y="647700"/>
                    <a:pt x="57150" y="634907"/>
                    <a:pt x="57150" y="619125"/>
                  </a:cubicBezTo>
                  <a:lnTo>
                    <a:pt x="57150" y="528638"/>
                  </a:lnTo>
                  <a:cubicBezTo>
                    <a:pt x="57150" y="520747"/>
                    <a:pt x="63547" y="514350"/>
                    <a:pt x="71438" y="514350"/>
                  </a:cubicBezTo>
                  <a:lnTo>
                    <a:pt x="104775" y="514350"/>
                  </a:lnTo>
                  <a:lnTo>
                    <a:pt x="104775" y="457200"/>
                  </a:lnTo>
                  <a:lnTo>
                    <a:pt x="71438" y="457200"/>
                  </a:lnTo>
                  <a:cubicBezTo>
                    <a:pt x="63547" y="457200"/>
                    <a:pt x="57150" y="450803"/>
                    <a:pt x="57150" y="442913"/>
                  </a:cubicBezTo>
                  <a:lnTo>
                    <a:pt x="57150" y="433388"/>
                  </a:lnTo>
                  <a:cubicBezTo>
                    <a:pt x="57150" y="425497"/>
                    <a:pt x="63547" y="419100"/>
                    <a:pt x="71438" y="419100"/>
                  </a:cubicBezTo>
                  <a:lnTo>
                    <a:pt x="104775" y="419100"/>
                  </a:lnTo>
                  <a:lnTo>
                    <a:pt x="104775" y="361950"/>
                  </a:lnTo>
                  <a:lnTo>
                    <a:pt x="71438" y="361950"/>
                  </a:lnTo>
                  <a:cubicBezTo>
                    <a:pt x="63547" y="361950"/>
                    <a:pt x="57150" y="355553"/>
                    <a:pt x="57150" y="347663"/>
                  </a:cubicBezTo>
                  <a:lnTo>
                    <a:pt x="57150" y="338138"/>
                  </a:lnTo>
                  <a:cubicBezTo>
                    <a:pt x="57150" y="330247"/>
                    <a:pt x="63547" y="323850"/>
                    <a:pt x="71438" y="323850"/>
                  </a:cubicBezTo>
                  <a:lnTo>
                    <a:pt x="104775" y="323850"/>
                  </a:lnTo>
                  <a:lnTo>
                    <a:pt x="104775" y="266700"/>
                  </a:lnTo>
                  <a:lnTo>
                    <a:pt x="71438" y="266700"/>
                  </a:lnTo>
                  <a:cubicBezTo>
                    <a:pt x="63547" y="266700"/>
                    <a:pt x="57150" y="260303"/>
                    <a:pt x="57150" y="252413"/>
                  </a:cubicBezTo>
                  <a:lnTo>
                    <a:pt x="57150" y="225285"/>
                  </a:lnTo>
                  <a:cubicBezTo>
                    <a:pt x="57137" y="219588"/>
                    <a:pt x="58409" y="213962"/>
                    <a:pt x="60874" y="208826"/>
                  </a:cubicBezTo>
                  <a:lnTo>
                    <a:pt x="141046" y="57150"/>
                  </a:lnTo>
                  <a:lnTo>
                    <a:pt x="220904" y="57150"/>
                  </a:lnTo>
                  <a:lnTo>
                    <a:pt x="300780" y="208245"/>
                  </a:lnTo>
                  <a:cubicBezTo>
                    <a:pt x="303416" y="213539"/>
                    <a:pt x="304791" y="219371"/>
                    <a:pt x="304800" y="225285"/>
                  </a:cubicBezTo>
                  <a:close/>
                </a:path>
              </a:pathLst>
            </a:custGeom>
            <a:grpFill/>
            <a:ln w="9525" cap="flat">
              <a:noFill/>
              <a:prstDash val="solid"/>
              <a:miter/>
            </a:ln>
          </p:spPr>
          <p:txBody>
            <a:bodyPr rtlCol="0" anchor="ctr"/>
            <a:lstStyle/>
            <a:p>
              <a:endParaRPr lang="en-GB"/>
            </a:p>
          </p:txBody>
        </p:sp>
      </p:grpSp>
      <p:sp>
        <p:nvSpPr>
          <p:cNvPr id="3" name="Rectangle 2">
            <a:extLst>
              <a:ext uri="{FF2B5EF4-FFF2-40B4-BE49-F238E27FC236}">
                <a16:creationId xmlns:a16="http://schemas.microsoft.com/office/drawing/2014/main" id="{C1CD1E3D-D106-F55E-610B-0F5D7600A7E1}"/>
              </a:ext>
            </a:extLst>
          </p:cNvPr>
          <p:cNvSpPr/>
          <p:nvPr/>
        </p:nvSpPr>
        <p:spPr>
          <a:xfrm>
            <a:off x="1527101" y="717666"/>
            <a:ext cx="9087456" cy="4312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Support for all customers: water stations</a:t>
            </a:r>
          </a:p>
        </p:txBody>
      </p:sp>
      <p:sp>
        <p:nvSpPr>
          <p:cNvPr id="4" name="Slide Number Placeholder 3">
            <a:extLst>
              <a:ext uri="{FF2B5EF4-FFF2-40B4-BE49-F238E27FC236}">
                <a16:creationId xmlns:a16="http://schemas.microsoft.com/office/drawing/2014/main" id="{EE902DA9-DE00-D6DF-515D-DABB28C6A344}"/>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26</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466603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35DE2-6817-6101-210D-49E446B7B946}"/>
              </a:ext>
            </a:extLst>
          </p:cNvPr>
          <p:cNvSpPr>
            <a:spLocks noGrp="1"/>
          </p:cNvSpPr>
          <p:nvPr>
            <p:ph type="body" sz="quarter" idx="4294967295"/>
          </p:nvPr>
        </p:nvSpPr>
        <p:spPr>
          <a:xfrm>
            <a:off x="-1" y="-103"/>
            <a:ext cx="12192000" cy="566431"/>
          </a:xfrm>
          <a:solidFill>
            <a:schemeClr val="accent5">
              <a:lumMod val="75000"/>
            </a:schemeClr>
          </a:solidFill>
        </p:spPr>
        <p:txBody>
          <a:bodyPr vert="horz" lIns="360000" tIns="45720" rIns="91440" bIns="45720" rtlCol="0" anchor="ctr">
            <a:noAutofit/>
          </a:bodyPr>
          <a:lstStyle/>
          <a:p>
            <a:pPr marL="0" indent="0">
              <a:buNone/>
            </a:pPr>
            <a:r>
              <a:rPr lang="en-GB" sz="1800" b="1" dirty="0">
                <a:solidFill>
                  <a:schemeClr val="bg1"/>
                </a:solidFill>
              </a:rPr>
              <a:t>Many PSR participants felt more supported by informal networks than by South East Water – and        thought poorly of the company as a result</a:t>
            </a:r>
          </a:p>
        </p:txBody>
      </p:sp>
      <p:sp>
        <p:nvSpPr>
          <p:cNvPr id="24" name="TextBox 23">
            <a:extLst>
              <a:ext uri="{FF2B5EF4-FFF2-40B4-BE49-F238E27FC236}">
                <a16:creationId xmlns:a16="http://schemas.microsoft.com/office/drawing/2014/main" id="{8D3F3DA1-12EE-7372-9F0D-FE11299E4E3D}"/>
              </a:ext>
            </a:extLst>
          </p:cNvPr>
          <p:cNvSpPr txBox="1"/>
          <p:nvPr/>
        </p:nvSpPr>
        <p:spPr>
          <a:xfrm>
            <a:off x="1515112" y="1368956"/>
            <a:ext cx="7696335" cy="3984575"/>
          </a:xfrm>
          <a:prstGeom prst="rect">
            <a:avLst/>
          </a:prstGeom>
          <a:noFill/>
          <a:ln>
            <a:noFill/>
          </a:ln>
        </p:spPr>
        <p:txBody>
          <a:bodyPr wrap="square">
            <a:noAutofit/>
          </a:bodyPr>
          <a:lstStyle/>
          <a:p>
            <a:pPr>
              <a:spcAft>
                <a:spcPts val="60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Participants who felt they needed extra help raised difficulties signing up for the PSR (to provide enhanced support during an incident), despite believing they were eligible.</a:t>
            </a:r>
          </a:p>
          <a:p>
            <a:pPr marL="285750" indent="-285750">
              <a:spcAft>
                <a:spcPts val="600"/>
              </a:spcAft>
              <a:buFont typeface="Arial" panose="020B0604020202020204" pitchFamily="34" charset="0"/>
              <a:buChar char="•"/>
            </a:pPr>
            <a:r>
              <a:rPr lang="en-GB" sz="1400" dirty="0">
                <a:latin typeface="Century Gothic" panose="020B0502020202020204" pitchFamily="34" charset="0"/>
                <a:ea typeface="Calibri" panose="020F0502020204030204" pitchFamily="34" charset="0"/>
                <a:cs typeface="Times New Roman" panose="02020603050405020304" pitchFamily="18" charset="0"/>
              </a:rPr>
              <a:t>Two participants with children under 5 called South East Water and asked to be added to the PSR after the freeze-thaw incident in December. Both told they were not eligible: one told this was because no residents with disabilities in her household</a:t>
            </a:r>
          </a:p>
          <a:p>
            <a:pPr marL="285750" indent="-285750">
              <a:spcAft>
                <a:spcPts val="600"/>
              </a:spcAft>
              <a:buFont typeface="Arial" panose="020B0604020202020204" pitchFamily="34" charset="0"/>
              <a:buChar char="•"/>
            </a:pPr>
            <a:r>
              <a:rPr lang="en-GB" sz="1400" dirty="0">
                <a:latin typeface="Century Gothic" panose="020B0502020202020204" pitchFamily="34" charset="0"/>
                <a:ea typeface="Calibri" panose="020F0502020204030204" pitchFamily="34" charset="0"/>
                <a:cs typeface="Times New Roman" panose="02020603050405020304" pitchFamily="18" charset="0"/>
              </a:rPr>
              <a:t>Participants with young children appeared relatively unlikely to be aware of the PSR – and wished they had been able to access enhanced support  </a:t>
            </a:r>
            <a:endParaRPr lang="en-GB" sz="1400" dirty="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sz="1400" dirty="0">
                <a:effectLst/>
                <a:latin typeface="Century Gothic" panose="020B0502020202020204" pitchFamily="34" charset="0"/>
                <a:ea typeface="Calibri" panose="020F0502020204030204" pitchFamily="34" charset="0"/>
                <a:cs typeface="Times New Roman" panose="02020603050405020304" pitchFamily="18" charset="0"/>
              </a:rPr>
              <a:t>A few knew of elderly customers who </a:t>
            </a:r>
            <a:r>
              <a:rPr lang="en-GB" sz="1400" dirty="0">
                <a:latin typeface="Century Gothic" panose="020B0502020202020204" pitchFamily="34" charset="0"/>
                <a:ea typeface="Calibri" panose="020F0502020204030204" pitchFamily="34" charset="0"/>
                <a:cs typeface="Times New Roman" panose="02020603050405020304" pitchFamily="18" charset="0"/>
              </a:rPr>
              <a:t>were</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not on the PSR as unaware/incapable of ringing – one </a:t>
            </a:r>
            <a:r>
              <a:rPr lang="en-GB" sz="1400" dirty="0">
                <a:latin typeface="Century Gothic" panose="020B0502020202020204" pitchFamily="34" charset="0"/>
                <a:ea typeface="Calibri" panose="020F0502020204030204" pitchFamily="34" charset="0"/>
                <a:cs typeface="Times New Roman" panose="02020603050405020304" pitchFamily="18" charset="0"/>
              </a:rPr>
              <a:t>participant</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 in an area with a 6-day interruption even mentioned a door-to-door</a:t>
            </a:r>
            <a:r>
              <a:rPr lang="en-GB" sz="1400" dirty="0">
                <a:latin typeface="Century Gothic" panose="020B0502020202020204" pitchFamily="34" charset="0"/>
                <a:ea typeface="Calibri" panose="020F0502020204030204" pitchFamily="34" charset="0"/>
                <a:cs typeface="Times New Roman" panose="02020603050405020304" pitchFamily="18" charset="0"/>
              </a:rPr>
              <a:t> </a:t>
            </a:r>
            <a:r>
              <a:rPr lang="en-GB" sz="1400" dirty="0">
                <a:effectLst/>
                <a:latin typeface="Century Gothic" panose="020B0502020202020204" pitchFamily="34" charset="0"/>
                <a:ea typeface="Calibri" panose="020F0502020204030204" pitchFamily="34" charset="0"/>
                <a:cs typeface="Times New Roman" panose="02020603050405020304" pitchFamily="18" charset="0"/>
              </a:rPr>
              <a:t>scam offering PSR sign-up to the elderly</a:t>
            </a:r>
          </a:p>
          <a:p>
            <a:pPr>
              <a:spcAft>
                <a:spcPts val="600"/>
              </a:spcAft>
            </a:pPr>
            <a:r>
              <a:rPr lang="en-GB" sz="1400" b="1" dirty="0">
                <a:latin typeface="Century Gothic" panose="020B0502020202020204" pitchFamily="34" charset="0"/>
                <a:ea typeface="Calibri" panose="020F0502020204030204" pitchFamily="34" charset="0"/>
                <a:cs typeface="Times New Roman" panose="02020603050405020304" pitchFamily="18" charset="0"/>
              </a:rPr>
              <a:t>Participants on the PSR did not generally know what support they were entitled to during an interruption.</a:t>
            </a:r>
          </a:p>
          <a:p>
            <a:pPr marL="285750" indent="-285750">
              <a:spcAft>
                <a:spcPts val="600"/>
              </a:spcAft>
              <a:buFont typeface="Arial" panose="020B0604020202020204" pitchFamily="34" charset="0"/>
              <a:buChar char="•"/>
            </a:pPr>
            <a:r>
              <a:rPr lang="en-GB" sz="1400" dirty="0"/>
              <a:t>They were unsure how many (if any) deliveries and how much water to expect</a:t>
            </a:r>
          </a:p>
          <a:p>
            <a:pPr marL="285750" indent="-285750">
              <a:spcAft>
                <a:spcPts val="600"/>
              </a:spcAft>
              <a:buFont typeface="Arial" panose="020B0604020202020204" pitchFamily="34" charset="0"/>
              <a:buChar char="•"/>
            </a:pPr>
            <a:r>
              <a:rPr lang="en-GB" sz="1400" dirty="0">
                <a:latin typeface="Century Gothic" panose="020B0502020202020204" pitchFamily="34" charset="0"/>
                <a:ea typeface="Calibri" panose="020F0502020204030204" pitchFamily="34" charset="0"/>
                <a:cs typeface="Times New Roman" panose="02020603050405020304" pitchFamily="18" charset="0"/>
              </a:rPr>
              <a:t>Some were angered by the lack of support, others assumed none was available</a:t>
            </a:r>
          </a:p>
          <a:p>
            <a:pPr>
              <a:spcAft>
                <a:spcPts val="600"/>
              </a:spcAft>
            </a:pPr>
            <a:r>
              <a:rPr kumimoji="0" lang="en-GB" sz="14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Informal support networks ‘stepped in’ to support those in vulnerable circumstances in light of a perceived lack of support from South East Water. </a:t>
            </a:r>
            <a:endParaRPr lang="en-GB" sz="1400" b="1" dirty="0">
              <a:latin typeface="Century Gothic" panose="020B0502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This included </a:t>
            </a:r>
            <a:r>
              <a:rPr lang="en-GB" sz="1400" dirty="0"/>
              <a:t>checking in on and providing water for neighbours/friends</a:t>
            </a: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dirty="0">
                <a:latin typeface="Century Gothic" panose="020B0502020202020204" pitchFamily="34" charset="0"/>
                <a:ea typeface="Calibri" panose="020F0502020204030204" pitchFamily="34" charset="0"/>
                <a:cs typeface="Times New Roman" panose="02020603050405020304" pitchFamily="18" charset="0"/>
              </a:rPr>
              <a:t>The parish council also went door to door identifying vulnerable households not on the PSR and passing their details to South East Water – one participant felt the company could have engaged with the parish council more proactively</a:t>
            </a:r>
          </a:p>
        </p:txBody>
      </p:sp>
      <p:sp>
        <p:nvSpPr>
          <p:cNvPr id="36" name="Rectangle 35">
            <a:extLst>
              <a:ext uri="{FF2B5EF4-FFF2-40B4-BE49-F238E27FC236}">
                <a16:creationId xmlns:a16="http://schemas.microsoft.com/office/drawing/2014/main" id="{C76868BD-571A-AB8F-F8DE-86DD9ACBC689}"/>
              </a:ext>
            </a:extLst>
          </p:cNvPr>
          <p:cNvSpPr/>
          <p:nvPr/>
        </p:nvSpPr>
        <p:spPr>
          <a:xfrm>
            <a:off x="384825" y="5372572"/>
            <a:ext cx="8516416" cy="5058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solidFill>
                <a:sysClr val="windowText" lastClr="000000"/>
              </a:solidFill>
            </a:endParaRPr>
          </a:p>
        </p:txBody>
      </p:sp>
      <p:sp>
        <p:nvSpPr>
          <p:cNvPr id="3" name="Rectangle 2">
            <a:extLst>
              <a:ext uri="{FF2B5EF4-FFF2-40B4-BE49-F238E27FC236}">
                <a16:creationId xmlns:a16="http://schemas.microsoft.com/office/drawing/2014/main" id="{C1CD1E3D-D106-F55E-610B-0F5D7600A7E1}"/>
              </a:ext>
            </a:extLst>
          </p:cNvPr>
          <p:cNvSpPr/>
          <p:nvPr/>
        </p:nvSpPr>
        <p:spPr>
          <a:xfrm>
            <a:off x="1515112" y="717666"/>
            <a:ext cx="9099446" cy="42924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Support for customers in vulnerable circumstances: overview</a:t>
            </a:r>
            <a:endParaRPr lang="en-GB" b="1">
              <a:solidFill>
                <a:schemeClr val="tx1"/>
              </a:solidFill>
            </a:endParaRPr>
          </a:p>
        </p:txBody>
      </p:sp>
      <p:grpSp>
        <p:nvGrpSpPr>
          <p:cNvPr id="5" name="Group 4">
            <a:extLst>
              <a:ext uri="{FF2B5EF4-FFF2-40B4-BE49-F238E27FC236}">
                <a16:creationId xmlns:a16="http://schemas.microsoft.com/office/drawing/2014/main" id="{7C9843FF-E314-CF20-E582-A9B33BE6266F}"/>
              </a:ext>
            </a:extLst>
          </p:cNvPr>
          <p:cNvGrpSpPr/>
          <p:nvPr/>
        </p:nvGrpSpPr>
        <p:grpSpPr>
          <a:xfrm>
            <a:off x="384825" y="717666"/>
            <a:ext cx="1031227" cy="435244"/>
            <a:chOff x="50875" y="545159"/>
            <a:chExt cx="1031227" cy="435244"/>
          </a:xfrm>
          <a:solidFill>
            <a:schemeClr val="tx2"/>
          </a:solidFill>
        </p:grpSpPr>
        <p:grpSp>
          <p:nvGrpSpPr>
            <p:cNvPr id="14" name="Group 13">
              <a:extLst>
                <a:ext uri="{FF2B5EF4-FFF2-40B4-BE49-F238E27FC236}">
                  <a16:creationId xmlns:a16="http://schemas.microsoft.com/office/drawing/2014/main" id="{D677F100-BC4C-0F91-5E0C-33A2F0614B30}"/>
                </a:ext>
              </a:extLst>
            </p:cNvPr>
            <p:cNvGrpSpPr/>
            <p:nvPr/>
          </p:nvGrpSpPr>
          <p:grpSpPr>
            <a:xfrm>
              <a:off x="479846" y="556407"/>
              <a:ext cx="266049" cy="423996"/>
              <a:chOff x="850766" y="551650"/>
              <a:chExt cx="420862" cy="650259"/>
            </a:xfrm>
            <a:grpFill/>
          </p:grpSpPr>
          <p:sp>
            <p:nvSpPr>
              <p:cNvPr id="22" name="Freeform: Shape 21">
                <a:extLst>
                  <a:ext uri="{FF2B5EF4-FFF2-40B4-BE49-F238E27FC236}">
                    <a16:creationId xmlns:a16="http://schemas.microsoft.com/office/drawing/2014/main" id="{7A903D4C-DA7F-A16B-4C91-15FB37F981C3}"/>
                  </a:ext>
                </a:extLst>
              </p:cNvPr>
              <p:cNvSpPr/>
              <p:nvPr/>
            </p:nvSpPr>
            <p:spPr>
              <a:xfrm>
                <a:off x="850766" y="681702"/>
                <a:ext cx="420862" cy="520207"/>
              </a:xfrm>
              <a:custGeom>
                <a:avLst/>
                <a:gdLst>
                  <a:gd name="connsiteX0" fmla="*/ 367312 w 420862"/>
                  <a:gd name="connsiteY0" fmla="*/ 183603 h 520207"/>
                  <a:gd name="connsiteX1" fmla="*/ 358897 w 420862"/>
                  <a:gd name="connsiteY1" fmla="*/ 184368 h 520207"/>
                  <a:gd name="connsiteX2" fmla="*/ 340536 w 420862"/>
                  <a:gd name="connsiteY2" fmla="*/ 162947 h 520207"/>
                  <a:gd name="connsiteX3" fmla="*/ 275510 w 420862"/>
                  <a:gd name="connsiteY3" fmla="*/ 136937 h 520207"/>
                  <a:gd name="connsiteX4" fmla="*/ 233435 w 420862"/>
                  <a:gd name="connsiteY4" fmla="*/ 39781 h 520207"/>
                  <a:gd name="connsiteX5" fmla="*/ 176059 w 420862"/>
                  <a:gd name="connsiteY5" fmla="*/ 0 h 520207"/>
                  <a:gd name="connsiteX6" fmla="*/ 140103 w 420862"/>
                  <a:gd name="connsiteY6" fmla="*/ 11475 h 520207"/>
                  <a:gd name="connsiteX7" fmla="*/ 36750 w 420862"/>
                  <a:gd name="connsiteY7" fmla="*/ 81091 h 520207"/>
                  <a:gd name="connsiteX8" fmla="*/ 23745 w 420862"/>
                  <a:gd name="connsiteY8" fmla="*/ 99452 h 520207"/>
                  <a:gd name="connsiteX9" fmla="*/ 795 w 420862"/>
                  <a:gd name="connsiteY9" fmla="*/ 198903 h 520207"/>
                  <a:gd name="connsiteX10" fmla="*/ 23708 w 420862"/>
                  <a:gd name="connsiteY10" fmla="*/ 235615 h 520207"/>
                  <a:gd name="connsiteX11" fmla="*/ 23745 w 420862"/>
                  <a:gd name="connsiteY11" fmla="*/ 235624 h 520207"/>
                  <a:gd name="connsiteX12" fmla="*/ 30630 w 420862"/>
                  <a:gd name="connsiteY12" fmla="*/ 236389 h 520207"/>
                  <a:gd name="connsiteX13" fmla="*/ 60466 w 420862"/>
                  <a:gd name="connsiteY13" fmla="*/ 212673 h 520207"/>
                  <a:gd name="connsiteX14" fmla="*/ 80356 w 420862"/>
                  <a:gd name="connsiteY14" fmla="*/ 125462 h 520207"/>
                  <a:gd name="connsiteX15" fmla="*/ 99558 w 420862"/>
                  <a:gd name="connsiteY15" fmla="*/ 112457 h 520207"/>
                  <a:gd name="connsiteX16" fmla="*/ 95503 w 420862"/>
                  <a:gd name="connsiteY16" fmla="*/ 144587 h 520207"/>
                  <a:gd name="connsiteX17" fmla="*/ 28871 w 420862"/>
                  <a:gd name="connsiteY17" fmla="*/ 344255 h 520207"/>
                  <a:gd name="connsiteX18" fmla="*/ 83569 w 420862"/>
                  <a:gd name="connsiteY18" fmla="*/ 344255 h 520207"/>
                  <a:gd name="connsiteX19" fmla="*/ 83569 w 420862"/>
                  <a:gd name="connsiteY19" fmla="*/ 346550 h 520207"/>
                  <a:gd name="connsiteX20" fmla="*/ 53657 w 420862"/>
                  <a:gd name="connsiteY20" fmla="*/ 481957 h 520207"/>
                  <a:gd name="connsiteX21" fmla="*/ 76570 w 420862"/>
                  <a:gd name="connsiteY21" fmla="*/ 518669 h 520207"/>
                  <a:gd name="connsiteX22" fmla="*/ 76607 w 420862"/>
                  <a:gd name="connsiteY22" fmla="*/ 518678 h 520207"/>
                  <a:gd name="connsiteX23" fmla="*/ 83492 w 420862"/>
                  <a:gd name="connsiteY23" fmla="*/ 519443 h 520207"/>
                  <a:gd name="connsiteX24" fmla="*/ 113328 w 420862"/>
                  <a:gd name="connsiteY24" fmla="*/ 495727 h 520207"/>
                  <a:gd name="connsiteX25" fmla="*/ 143928 w 420862"/>
                  <a:gd name="connsiteY25" fmla="*/ 358025 h 520207"/>
                  <a:gd name="connsiteX26" fmla="*/ 144693 w 420862"/>
                  <a:gd name="connsiteY26" fmla="*/ 353435 h 520207"/>
                  <a:gd name="connsiteX27" fmla="*/ 145458 w 420862"/>
                  <a:gd name="connsiteY27" fmla="*/ 344255 h 520207"/>
                  <a:gd name="connsiteX28" fmla="*/ 179119 w 420862"/>
                  <a:gd name="connsiteY28" fmla="*/ 344255 h 520207"/>
                  <a:gd name="connsiteX29" fmla="*/ 186769 w 420862"/>
                  <a:gd name="connsiteY29" fmla="*/ 476602 h 520207"/>
                  <a:gd name="connsiteX30" fmla="*/ 217370 w 420862"/>
                  <a:gd name="connsiteY30" fmla="*/ 505520 h 520207"/>
                  <a:gd name="connsiteX31" fmla="*/ 219053 w 420862"/>
                  <a:gd name="connsiteY31" fmla="*/ 505520 h 520207"/>
                  <a:gd name="connsiteX32" fmla="*/ 247894 w 420862"/>
                  <a:gd name="connsiteY32" fmla="*/ 473257 h 520207"/>
                  <a:gd name="connsiteX33" fmla="*/ 247893 w 420862"/>
                  <a:gd name="connsiteY33" fmla="*/ 473236 h 520207"/>
                  <a:gd name="connsiteX34" fmla="*/ 240473 w 420862"/>
                  <a:gd name="connsiteY34" fmla="*/ 344255 h 520207"/>
                  <a:gd name="connsiteX35" fmla="*/ 266024 w 420862"/>
                  <a:gd name="connsiteY35" fmla="*/ 344255 h 520207"/>
                  <a:gd name="connsiteX36" fmla="*/ 197173 w 420862"/>
                  <a:gd name="connsiteY36" fmla="*/ 138467 h 520207"/>
                  <a:gd name="connsiteX37" fmla="*/ 197938 w 420862"/>
                  <a:gd name="connsiteY37" fmla="*/ 117047 h 520207"/>
                  <a:gd name="connsiteX38" fmla="*/ 222419 w 420862"/>
                  <a:gd name="connsiteY38" fmla="*/ 172893 h 520207"/>
                  <a:gd name="connsiteX39" fmla="*/ 239249 w 420862"/>
                  <a:gd name="connsiteY39" fmla="*/ 188958 h 520207"/>
                  <a:gd name="connsiteX40" fmla="*/ 314985 w 420862"/>
                  <a:gd name="connsiteY40" fmla="*/ 219558 h 520207"/>
                  <a:gd name="connsiteX41" fmla="*/ 311925 w 420862"/>
                  <a:gd name="connsiteY41" fmla="*/ 237154 h 520207"/>
                  <a:gd name="connsiteX42" fmla="*/ 331815 w 420862"/>
                  <a:gd name="connsiteY42" fmla="*/ 278464 h 520207"/>
                  <a:gd name="connsiteX43" fmla="*/ 332580 w 420862"/>
                  <a:gd name="connsiteY43" fmla="*/ 279229 h 520207"/>
                  <a:gd name="connsiteX44" fmla="*/ 342525 w 420862"/>
                  <a:gd name="connsiteY44" fmla="*/ 283054 h 520207"/>
                  <a:gd name="connsiteX45" fmla="*/ 357826 w 420862"/>
                  <a:gd name="connsiteY45" fmla="*/ 267754 h 520207"/>
                  <a:gd name="connsiteX46" fmla="*/ 351706 w 420862"/>
                  <a:gd name="connsiteY46" fmla="*/ 255514 h 520207"/>
                  <a:gd name="connsiteX47" fmla="*/ 344361 w 420862"/>
                  <a:gd name="connsiteY47" fmla="*/ 237154 h 520207"/>
                  <a:gd name="connsiteX48" fmla="*/ 367312 w 420862"/>
                  <a:gd name="connsiteY48" fmla="*/ 214203 h 520207"/>
                  <a:gd name="connsiteX49" fmla="*/ 390262 w 420862"/>
                  <a:gd name="connsiteY49" fmla="*/ 237154 h 520207"/>
                  <a:gd name="connsiteX50" fmla="*/ 390262 w 420862"/>
                  <a:gd name="connsiteY50" fmla="*/ 504908 h 520207"/>
                  <a:gd name="connsiteX51" fmla="*/ 405562 w 420862"/>
                  <a:gd name="connsiteY51" fmla="*/ 520208 h 520207"/>
                  <a:gd name="connsiteX52" fmla="*/ 420863 w 420862"/>
                  <a:gd name="connsiteY52" fmla="*/ 504908 h 520207"/>
                  <a:gd name="connsiteX53" fmla="*/ 420863 w 420862"/>
                  <a:gd name="connsiteY53" fmla="*/ 237154 h 520207"/>
                  <a:gd name="connsiteX54" fmla="*/ 367312 w 420862"/>
                  <a:gd name="connsiteY54" fmla="*/ 183603 h 5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0862" h="520207">
                    <a:moveTo>
                      <a:pt x="367312" y="183603"/>
                    </a:moveTo>
                    <a:cubicBezTo>
                      <a:pt x="364485" y="183477"/>
                      <a:pt x="361654" y="183734"/>
                      <a:pt x="358897" y="184368"/>
                    </a:cubicBezTo>
                    <a:cubicBezTo>
                      <a:pt x="356629" y="174664"/>
                      <a:pt x="349779" y="166672"/>
                      <a:pt x="340536" y="162947"/>
                    </a:cubicBezTo>
                    <a:lnTo>
                      <a:pt x="275510" y="136937"/>
                    </a:lnTo>
                    <a:lnTo>
                      <a:pt x="233435" y="39781"/>
                    </a:lnTo>
                    <a:cubicBezTo>
                      <a:pt x="224490" y="15842"/>
                      <a:pt x="201614" y="-19"/>
                      <a:pt x="176059" y="0"/>
                    </a:cubicBezTo>
                    <a:cubicBezTo>
                      <a:pt x="163181" y="54"/>
                      <a:pt x="150631" y="4059"/>
                      <a:pt x="140103" y="11475"/>
                    </a:cubicBezTo>
                    <a:lnTo>
                      <a:pt x="36750" y="81091"/>
                    </a:lnTo>
                    <a:cubicBezTo>
                      <a:pt x="30535" y="85635"/>
                      <a:pt x="25970" y="92081"/>
                      <a:pt x="23745" y="99452"/>
                    </a:cubicBezTo>
                    <a:lnTo>
                      <a:pt x="795" y="198903"/>
                    </a:lnTo>
                    <a:cubicBezTo>
                      <a:pt x="-3016" y="215368"/>
                      <a:pt x="7243" y="231805"/>
                      <a:pt x="23708" y="235615"/>
                    </a:cubicBezTo>
                    <a:cubicBezTo>
                      <a:pt x="23721" y="235618"/>
                      <a:pt x="23733" y="235620"/>
                      <a:pt x="23745" y="235624"/>
                    </a:cubicBezTo>
                    <a:cubicBezTo>
                      <a:pt x="25983" y="236255"/>
                      <a:pt x="28308" y="236513"/>
                      <a:pt x="30630" y="236389"/>
                    </a:cubicBezTo>
                    <a:cubicBezTo>
                      <a:pt x="44827" y="236232"/>
                      <a:pt x="57110" y="226468"/>
                      <a:pt x="60466" y="212673"/>
                    </a:cubicBezTo>
                    <a:lnTo>
                      <a:pt x="80356" y="125462"/>
                    </a:lnTo>
                    <a:lnTo>
                      <a:pt x="99558" y="112457"/>
                    </a:lnTo>
                    <a:cubicBezTo>
                      <a:pt x="97951" y="123779"/>
                      <a:pt x="96574" y="134566"/>
                      <a:pt x="95503" y="144587"/>
                    </a:cubicBezTo>
                    <a:lnTo>
                      <a:pt x="28871" y="344255"/>
                    </a:lnTo>
                    <a:lnTo>
                      <a:pt x="83569" y="344255"/>
                    </a:lnTo>
                    <a:lnTo>
                      <a:pt x="83569" y="346550"/>
                    </a:lnTo>
                    <a:lnTo>
                      <a:pt x="53657" y="481957"/>
                    </a:lnTo>
                    <a:cubicBezTo>
                      <a:pt x="49847" y="498423"/>
                      <a:pt x="60105" y="514859"/>
                      <a:pt x="76570" y="518669"/>
                    </a:cubicBezTo>
                    <a:cubicBezTo>
                      <a:pt x="76583" y="518672"/>
                      <a:pt x="76595" y="518675"/>
                      <a:pt x="76607" y="518678"/>
                    </a:cubicBezTo>
                    <a:cubicBezTo>
                      <a:pt x="78845" y="519309"/>
                      <a:pt x="81171" y="519567"/>
                      <a:pt x="83492" y="519443"/>
                    </a:cubicBezTo>
                    <a:cubicBezTo>
                      <a:pt x="97689" y="519286"/>
                      <a:pt x="109972" y="509522"/>
                      <a:pt x="113328" y="495727"/>
                    </a:cubicBezTo>
                    <a:lnTo>
                      <a:pt x="143928" y="358025"/>
                    </a:lnTo>
                    <a:cubicBezTo>
                      <a:pt x="143928" y="356495"/>
                      <a:pt x="144693" y="354965"/>
                      <a:pt x="144693" y="353435"/>
                    </a:cubicBezTo>
                    <a:lnTo>
                      <a:pt x="145458" y="344255"/>
                    </a:lnTo>
                    <a:lnTo>
                      <a:pt x="179119" y="344255"/>
                    </a:lnTo>
                    <a:lnTo>
                      <a:pt x="186769" y="476602"/>
                    </a:lnTo>
                    <a:cubicBezTo>
                      <a:pt x="187663" y="492842"/>
                      <a:pt x="201105" y="505544"/>
                      <a:pt x="217370" y="505520"/>
                    </a:cubicBezTo>
                    <a:lnTo>
                      <a:pt x="219053" y="505520"/>
                    </a:lnTo>
                    <a:cubicBezTo>
                      <a:pt x="235926" y="504575"/>
                      <a:pt x="248839" y="490130"/>
                      <a:pt x="247894" y="473257"/>
                    </a:cubicBezTo>
                    <a:cubicBezTo>
                      <a:pt x="247894" y="473250"/>
                      <a:pt x="247893" y="473243"/>
                      <a:pt x="247893" y="473236"/>
                    </a:cubicBezTo>
                    <a:lnTo>
                      <a:pt x="240473" y="344255"/>
                    </a:lnTo>
                    <a:lnTo>
                      <a:pt x="266024" y="344255"/>
                    </a:lnTo>
                    <a:lnTo>
                      <a:pt x="197173" y="138467"/>
                    </a:lnTo>
                    <a:cubicBezTo>
                      <a:pt x="197173" y="138467"/>
                      <a:pt x="197938" y="117812"/>
                      <a:pt x="197938" y="117047"/>
                    </a:cubicBezTo>
                    <a:lnTo>
                      <a:pt x="222419" y="172893"/>
                    </a:lnTo>
                    <a:cubicBezTo>
                      <a:pt x="225540" y="180362"/>
                      <a:pt x="231642" y="186187"/>
                      <a:pt x="239249" y="188958"/>
                    </a:cubicBezTo>
                    <a:lnTo>
                      <a:pt x="314985" y="219558"/>
                    </a:lnTo>
                    <a:cubicBezTo>
                      <a:pt x="312797" y="225160"/>
                      <a:pt x="311757" y="231143"/>
                      <a:pt x="311925" y="237154"/>
                    </a:cubicBezTo>
                    <a:cubicBezTo>
                      <a:pt x="311894" y="253239"/>
                      <a:pt x="319221" y="268457"/>
                      <a:pt x="331815" y="278464"/>
                    </a:cubicBezTo>
                    <a:lnTo>
                      <a:pt x="332580" y="279229"/>
                    </a:lnTo>
                    <a:cubicBezTo>
                      <a:pt x="335291" y="281717"/>
                      <a:pt x="338846" y="283084"/>
                      <a:pt x="342525" y="283054"/>
                    </a:cubicBezTo>
                    <a:cubicBezTo>
                      <a:pt x="350976" y="283054"/>
                      <a:pt x="357826" y="276204"/>
                      <a:pt x="357826" y="267754"/>
                    </a:cubicBezTo>
                    <a:cubicBezTo>
                      <a:pt x="358070" y="262884"/>
                      <a:pt x="355749" y="258240"/>
                      <a:pt x="351706" y="255514"/>
                    </a:cubicBezTo>
                    <a:cubicBezTo>
                      <a:pt x="347171" y="250450"/>
                      <a:pt x="344569" y="243948"/>
                      <a:pt x="344361" y="237154"/>
                    </a:cubicBezTo>
                    <a:cubicBezTo>
                      <a:pt x="344361" y="224478"/>
                      <a:pt x="354636" y="214203"/>
                      <a:pt x="367312" y="214203"/>
                    </a:cubicBezTo>
                    <a:cubicBezTo>
                      <a:pt x="379987" y="214203"/>
                      <a:pt x="390262" y="224478"/>
                      <a:pt x="390262" y="237154"/>
                    </a:cubicBezTo>
                    <a:lnTo>
                      <a:pt x="390262" y="504908"/>
                    </a:lnTo>
                    <a:cubicBezTo>
                      <a:pt x="390262" y="513358"/>
                      <a:pt x="397112" y="520208"/>
                      <a:pt x="405562" y="520208"/>
                    </a:cubicBezTo>
                    <a:cubicBezTo>
                      <a:pt x="414013" y="520208"/>
                      <a:pt x="420863" y="513358"/>
                      <a:pt x="420863" y="504908"/>
                    </a:cubicBezTo>
                    <a:lnTo>
                      <a:pt x="420863" y="237154"/>
                    </a:lnTo>
                    <a:cubicBezTo>
                      <a:pt x="420863" y="207578"/>
                      <a:pt x="396887" y="183603"/>
                      <a:pt x="367312" y="183603"/>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23" name="Freeform: Shape 22">
                <a:extLst>
                  <a:ext uri="{FF2B5EF4-FFF2-40B4-BE49-F238E27FC236}">
                    <a16:creationId xmlns:a16="http://schemas.microsoft.com/office/drawing/2014/main" id="{33755AAC-286E-E754-66FB-B87608980693}"/>
                  </a:ext>
                </a:extLst>
              </p:cNvPr>
              <p:cNvSpPr/>
              <p:nvPr/>
            </p:nvSpPr>
            <p:spPr>
              <a:xfrm>
                <a:off x="1007699" y="551650"/>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0" y="122402"/>
                      <a:pt x="0" y="95001"/>
                      <a:pt x="0" y="61201"/>
                    </a:cubicBezTo>
                    <a:cubicBezTo>
                      <a:pt x="0" y="27401"/>
                      <a:pt x="27400" y="0"/>
                      <a:pt x="61201" y="0"/>
                    </a:cubicBezTo>
                    <a:cubicBezTo>
                      <a:pt x="95001" y="0"/>
                      <a:pt x="122402" y="27401"/>
                      <a:pt x="122402" y="61201"/>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grpSp>
        <p:grpSp>
          <p:nvGrpSpPr>
            <p:cNvPr id="15" name="Group 14">
              <a:extLst>
                <a:ext uri="{FF2B5EF4-FFF2-40B4-BE49-F238E27FC236}">
                  <a16:creationId xmlns:a16="http://schemas.microsoft.com/office/drawing/2014/main" id="{A1C02788-AD97-0588-A246-CB8E08DBB048}"/>
                </a:ext>
              </a:extLst>
            </p:cNvPr>
            <p:cNvGrpSpPr/>
            <p:nvPr/>
          </p:nvGrpSpPr>
          <p:grpSpPr>
            <a:xfrm>
              <a:off x="50875" y="545159"/>
              <a:ext cx="334609" cy="429241"/>
              <a:chOff x="193188" y="551651"/>
              <a:chExt cx="497431" cy="641845"/>
            </a:xfrm>
            <a:grpFill/>
          </p:grpSpPr>
          <p:sp>
            <p:nvSpPr>
              <p:cNvPr id="19" name="Freeform: Shape 18">
                <a:extLst>
                  <a:ext uri="{FF2B5EF4-FFF2-40B4-BE49-F238E27FC236}">
                    <a16:creationId xmlns:a16="http://schemas.microsoft.com/office/drawing/2014/main" id="{B27644E3-1E62-4B7D-C3F8-EA421E1A6C4E}"/>
                  </a:ext>
                </a:extLst>
              </p:cNvPr>
              <p:cNvSpPr/>
              <p:nvPr/>
            </p:nvSpPr>
            <p:spPr>
              <a:xfrm>
                <a:off x="300290" y="551651"/>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1" y="122402"/>
                      <a:pt x="0" y="95001"/>
                      <a:pt x="0" y="61201"/>
                    </a:cubicBezTo>
                    <a:cubicBezTo>
                      <a:pt x="0" y="27401"/>
                      <a:pt x="27401" y="0"/>
                      <a:pt x="61201" y="0"/>
                    </a:cubicBezTo>
                    <a:cubicBezTo>
                      <a:pt x="95001" y="0"/>
                      <a:pt x="122402" y="27401"/>
                      <a:pt x="122402" y="61201"/>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20" name="Freeform: Shape 19">
                <a:extLst>
                  <a:ext uri="{FF2B5EF4-FFF2-40B4-BE49-F238E27FC236}">
                    <a16:creationId xmlns:a16="http://schemas.microsoft.com/office/drawing/2014/main" id="{B3C40E27-28F8-8DFE-4F80-DC0688AED04C}"/>
                  </a:ext>
                </a:extLst>
              </p:cNvPr>
              <p:cNvSpPr/>
              <p:nvPr/>
            </p:nvSpPr>
            <p:spPr>
              <a:xfrm>
                <a:off x="193188" y="917327"/>
                <a:ext cx="395510" cy="276169"/>
              </a:xfrm>
              <a:custGeom>
                <a:avLst/>
                <a:gdLst>
                  <a:gd name="connsiteX0" fmla="*/ 375621 w 395510"/>
                  <a:gd name="connsiteY0" fmla="*/ 118577 h 276169"/>
                  <a:gd name="connsiteX1" fmla="*/ 206553 w 395510"/>
                  <a:gd name="connsiteY1" fmla="*/ 246334 h 276169"/>
                  <a:gd name="connsiteX2" fmla="*/ 30600 w 395510"/>
                  <a:gd name="connsiteY2" fmla="*/ 70381 h 276169"/>
                  <a:gd name="connsiteX3" fmla="*/ 30600 w 395510"/>
                  <a:gd name="connsiteY3" fmla="*/ 59671 h 276169"/>
                  <a:gd name="connsiteX4" fmla="*/ 12240 w 395510"/>
                  <a:gd name="connsiteY4" fmla="*/ 0 h 276169"/>
                  <a:gd name="connsiteX5" fmla="*/ 0 w 395510"/>
                  <a:gd name="connsiteY5" fmla="*/ 69616 h 276169"/>
                  <a:gd name="connsiteX6" fmla="*/ 206553 w 395510"/>
                  <a:gd name="connsiteY6" fmla="*/ 276169 h 276169"/>
                  <a:gd name="connsiteX7" fmla="*/ 395511 w 395510"/>
                  <a:gd name="connsiteY7" fmla="*/ 153002 h 276169"/>
                  <a:gd name="connsiteX8" fmla="*/ 375621 w 395510"/>
                  <a:gd name="connsiteY8" fmla="*/ 118577 h 2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510" h="276169">
                    <a:moveTo>
                      <a:pt x="375621" y="118577"/>
                    </a:moveTo>
                    <a:cubicBezTo>
                      <a:pt x="354965" y="192018"/>
                      <a:pt x="286879" y="246334"/>
                      <a:pt x="206553" y="246334"/>
                    </a:cubicBezTo>
                    <a:cubicBezTo>
                      <a:pt x="109397" y="246334"/>
                      <a:pt x="30600" y="167537"/>
                      <a:pt x="30600" y="70381"/>
                    </a:cubicBezTo>
                    <a:cubicBezTo>
                      <a:pt x="30600" y="66556"/>
                      <a:pt x="30600" y="63496"/>
                      <a:pt x="30600" y="59671"/>
                    </a:cubicBezTo>
                    <a:lnTo>
                      <a:pt x="12240" y="0"/>
                    </a:lnTo>
                    <a:cubicBezTo>
                      <a:pt x="4590" y="22185"/>
                      <a:pt x="0" y="45136"/>
                      <a:pt x="0" y="69616"/>
                    </a:cubicBezTo>
                    <a:cubicBezTo>
                      <a:pt x="0" y="183603"/>
                      <a:pt x="92566" y="276169"/>
                      <a:pt x="206553" y="276169"/>
                    </a:cubicBezTo>
                    <a:cubicBezTo>
                      <a:pt x="290704" y="276169"/>
                      <a:pt x="363380" y="225678"/>
                      <a:pt x="395511" y="153002"/>
                    </a:cubicBezTo>
                    <a:lnTo>
                      <a:pt x="375621" y="118577"/>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21" name="Freeform: Shape 20">
                <a:extLst>
                  <a:ext uri="{FF2B5EF4-FFF2-40B4-BE49-F238E27FC236}">
                    <a16:creationId xmlns:a16="http://schemas.microsoft.com/office/drawing/2014/main" id="{63301A5A-6D43-B188-B780-BE5AFA3DC638}"/>
                  </a:ext>
                </a:extLst>
              </p:cNvPr>
              <p:cNvSpPr/>
              <p:nvPr/>
            </p:nvSpPr>
            <p:spPr>
              <a:xfrm>
                <a:off x="201151" y="689103"/>
                <a:ext cx="489468" cy="413355"/>
              </a:xfrm>
              <a:custGeom>
                <a:avLst/>
                <a:gdLst>
                  <a:gd name="connsiteX0" fmla="*/ 485469 w 489468"/>
                  <a:gd name="connsiteY0" fmla="*/ 367455 h 413355"/>
                  <a:gd name="connsiteX1" fmla="*/ 393668 w 489468"/>
                  <a:gd name="connsiteY1" fmla="*/ 206803 h 413355"/>
                  <a:gd name="connsiteX2" fmla="*/ 366892 w 489468"/>
                  <a:gd name="connsiteY2" fmla="*/ 191503 h 413355"/>
                  <a:gd name="connsiteX3" fmla="*/ 243726 w 489468"/>
                  <a:gd name="connsiteY3" fmla="*/ 191503 h 413355"/>
                  <a:gd name="connsiteX4" fmla="*/ 228425 w 489468"/>
                  <a:gd name="connsiteY4" fmla="*/ 50741 h 413355"/>
                  <a:gd name="connsiteX5" fmla="*/ 157279 w 489468"/>
                  <a:gd name="connsiteY5" fmla="*/ 1015 h 413355"/>
                  <a:gd name="connsiteX6" fmla="*/ 136624 w 489468"/>
                  <a:gd name="connsiteY6" fmla="*/ 8665 h 413355"/>
                  <a:gd name="connsiteX7" fmla="*/ 14987 w 489468"/>
                  <a:gd name="connsiteY7" fmla="*/ 80576 h 413355"/>
                  <a:gd name="connsiteX8" fmla="*/ 1217 w 489468"/>
                  <a:gd name="connsiteY8" fmla="*/ 115767 h 413355"/>
                  <a:gd name="connsiteX9" fmla="*/ 39468 w 489468"/>
                  <a:gd name="connsiteY9" fmla="*/ 238168 h 413355"/>
                  <a:gd name="connsiteX10" fmla="*/ 68538 w 489468"/>
                  <a:gd name="connsiteY10" fmla="*/ 259589 h 413355"/>
                  <a:gd name="connsiteX11" fmla="*/ 77718 w 489468"/>
                  <a:gd name="connsiteY11" fmla="*/ 258059 h 413355"/>
                  <a:gd name="connsiteX12" fmla="*/ 97608 w 489468"/>
                  <a:gd name="connsiteY12" fmla="*/ 219808 h 413355"/>
                  <a:gd name="connsiteX13" fmla="*/ 66243 w 489468"/>
                  <a:gd name="connsiteY13" fmla="*/ 120357 h 413355"/>
                  <a:gd name="connsiteX14" fmla="*/ 111379 w 489468"/>
                  <a:gd name="connsiteY14" fmla="*/ 93581 h 413355"/>
                  <a:gd name="connsiteX15" fmla="*/ 130504 w 489468"/>
                  <a:gd name="connsiteY15" fmla="*/ 201448 h 413355"/>
                  <a:gd name="connsiteX16" fmla="*/ 190940 w 489468"/>
                  <a:gd name="connsiteY16" fmla="*/ 251939 h 413355"/>
                  <a:gd name="connsiteX17" fmla="*/ 190940 w 489468"/>
                  <a:gd name="connsiteY17" fmla="*/ 251939 h 413355"/>
                  <a:gd name="connsiteX18" fmla="*/ 349297 w 489468"/>
                  <a:gd name="connsiteY18" fmla="*/ 251939 h 413355"/>
                  <a:gd name="connsiteX19" fmla="*/ 431918 w 489468"/>
                  <a:gd name="connsiteY19" fmla="*/ 398056 h 413355"/>
                  <a:gd name="connsiteX20" fmla="*/ 458694 w 489468"/>
                  <a:gd name="connsiteY20" fmla="*/ 413356 h 413355"/>
                  <a:gd name="connsiteX21" fmla="*/ 473994 w 489468"/>
                  <a:gd name="connsiteY21" fmla="*/ 409531 h 413355"/>
                  <a:gd name="connsiteX22" fmla="*/ 485469 w 489468"/>
                  <a:gd name="connsiteY22" fmla="*/ 367455 h 41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9468" h="413355">
                    <a:moveTo>
                      <a:pt x="485469" y="367455"/>
                    </a:moveTo>
                    <a:lnTo>
                      <a:pt x="393668" y="206803"/>
                    </a:lnTo>
                    <a:cubicBezTo>
                      <a:pt x="388313" y="197623"/>
                      <a:pt x="378368" y="191503"/>
                      <a:pt x="366892" y="191503"/>
                    </a:cubicBezTo>
                    <a:lnTo>
                      <a:pt x="243726" y="191503"/>
                    </a:lnTo>
                    <a:lnTo>
                      <a:pt x="228425" y="50741"/>
                    </a:lnTo>
                    <a:cubicBezTo>
                      <a:pt x="222305" y="17080"/>
                      <a:pt x="190940" y="-5105"/>
                      <a:pt x="157279" y="1015"/>
                    </a:cubicBezTo>
                    <a:cubicBezTo>
                      <a:pt x="149629" y="2545"/>
                      <a:pt x="142744" y="4840"/>
                      <a:pt x="136624" y="8665"/>
                    </a:cubicBezTo>
                    <a:lnTo>
                      <a:pt x="14987" y="80576"/>
                    </a:lnTo>
                    <a:cubicBezTo>
                      <a:pt x="2747" y="87461"/>
                      <a:pt x="-2608" y="102761"/>
                      <a:pt x="1217" y="115767"/>
                    </a:cubicBezTo>
                    <a:lnTo>
                      <a:pt x="39468" y="238168"/>
                    </a:lnTo>
                    <a:cubicBezTo>
                      <a:pt x="43293" y="251174"/>
                      <a:pt x="55533" y="259589"/>
                      <a:pt x="68538" y="259589"/>
                    </a:cubicBezTo>
                    <a:cubicBezTo>
                      <a:pt x="71598" y="259589"/>
                      <a:pt x="74658" y="258824"/>
                      <a:pt x="77718" y="258059"/>
                    </a:cubicBezTo>
                    <a:cubicBezTo>
                      <a:pt x="93783" y="252704"/>
                      <a:pt x="102963" y="235873"/>
                      <a:pt x="97608" y="219808"/>
                    </a:cubicBezTo>
                    <a:lnTo>
                      <a:pt x="66243" y="120357"/>
                    </a:lnTo>
                    <a:lnTo>
                      <a:pt x="111379" y="93581"/>
                    </a:lnTo>
                    <a:lnTo>
                      <a:pt x="130504" y="201448"/>
                    </a:lnTo>
                    <a:cubicBezTo>
                      <a:pt x="135859" y="231283"/>
                      <a:pt x="161869" y="251939"/>
                      <a:pt x="190940" y="251939"/>
                    </a:cubicBezTo>
                    <a:lnTo>
                      <a:pt x="190940" y="251939"/>
                    </a:lnTo>
                    <a:lnTo>
                      <a:pt x="349297" y="251939"/>
                    </a:lnTo>
                    <a:lnTo>
                      <a:pt x="431918" y="398056"/>
                    </a:lnTo>
                    <a:cubicBezTo>
                      <a:pt x="437273" y="408001"/>
                      <a:pt x="447984" y="413356"/>
                      <a:pt x="458694" y="413356"/>
                    </a:cubicBezTo>
                    <a:cubicBezTo>
                      <a:pt x="464049" y="413356"/>
                      <a:pt x="469404" y="411826"/>
                      <a:pt x="473994" y="409531"/>
                    </a:cubicBezTo>
                    <a:cubicBezTo>
                      <a:pt x="488529" y="401116"/>
                      <a:pt x="493884" y="381991"/>
                      <a:pt x="485469" y="367455"/>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grpSp>
        <p:grpSp>
          <p:nvGrpSpPr>
            <p:cNvPr id="16" name="Group 15">
              <a:extLst>
                <a:ext uri="{FF2B5EF4-FFF2-40B4-BE49-F238E27FC236}">
                  <a16:creationId xmlns:a16="http://schemas.microsoft.com/office/drawing/2014/main" id="{F8C1FB39-07C3-AEB2-5FE9-51D8128F9DCE}"/>
                </a:ext>
              </a:extLst>
            </p:cNvPr>
            <p:cNvGrpSpPr/>
            <p:nvPr/>
          </p:nvGrpSpPr>
          <p:grpSpPr>
            <a:xfrm>
              <a:off x="884401" y="562411"/>
              <a:ext cx="197701" cy="394731"/>
              <a:chOff x="1509475" y="528699"/>
              <a:chExt cx="296907" cy="688510"/>
            </a:xfrm>
            <a:grpFill/>
          </p:grpSpPr>
          <p:sp>
            <p:nvSpPr>
              <p:cNvPr id="17" name="Freeform: Shape 16">
                <a:extLst>
                  <a:ext uri="{FF2B5EF4-FFF2-40B4-BE49-F238E27FC236}">
                    <a16:creationId xmlns:a16="http://schemas.microsoft.com/office/drawing/2014/main" id="{316458D2-F8E1-8A66-501F-983936EB7401}"/>
                  </a:ext>
                </a:extLst>
              </p:cNvPr>
              <p:cNvSpPr/>
              <p:nvPr/>
            </p:nvSpPr>
            <p:spPr>
              <a:xfrm>
                <a:off x="1595384" y="528699"/>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1" y="122402"/>
                      <a:pt x="0" y="95001"/>
                      <a:pt x="0" y="61201"/>
                    </a:cubicBezTo>
                    <a:cubicBezTo>
                      <a:pt x="0" y="27401"/>
                      <a:pt x="27401" y="0"/>
                      <a:pt x="61201" y="0"/>
                    </a:cubicBezTo>
                    <a:cubicBezTo>
                      <a:pt x="95001" y="0"/>
                      <a:pt x="122402" y="27401"/>
                      <a:pt x="122402" y="61201"/>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18" name="Freeform: Shape 17">
                <a:extLst>
                  <a:ext uri="{FF2B5EF4-FFF2-40B4-BE49-F238E27FC236}">
                    <a16:creationId xmlns:a16="http://schemas.microsoft.com/office/drawing/2014/main" id="{F5AEEB8A-8FB4-4441-26E7-BB3C77D3CBBD}"/>
                  </a:ext>
                </a:extLst>
              </p:cNvPr>
              <p:cNvSpPr/>
              <p:nvPr/>
            </p:nvSpPr>
            <p:spPr>
              <a:xfrm>
                <a:off x="1509475" y="665330"/>
                <a:ext cx="296907" cy="551879"/>
              </a:xfrm>
              <a:custGeom>
                <a:avLst/>
                <a:gdLst>
                  <a:gd name="connsiteX0" fmla="*/ 296900 w 296907"/>
                  <a:gd name="connsiteY0" fmla="*/ 206630 h 551879"/>
                  <a:gd name="connsiteX1" fmla="*/ 276551 w 296907"/>
                  <a:gd name="connsiteY1" fmla="*/ 152543 h 551879"/>
                  <a:gd name="connsiteX2" fmla="*/ 241972 w 296907"/>
                  <a:gd name="connsiteY2" fmla="*/ 102818 h 551879"/>
                  <a:gd name="connsiteX3" fmla="*/ 203722 w 296907"/>
                  <a:gd name="connsiteY3" fmla="*/ 47660 h 551879"/>
                  <a:gd name="connsiteX4" fmla="*/ 183143 w 296907"/>
                  <a:gd name="connsiteY4" fmla="*/ 18666 h 551879"/>
                  <a:gd name="connsiteX5" fmla="*/ 143592 w 296907"/>
                  <a:gd name="connsiteY5" fmla="*/ 0 h 551879"/>
                  <a:gd name="connsiteX6" fmla="*/ 105953 w 296907"/>
                  <a:gd name="connsiteY6" fmla="*/ 14229 h 551879"/>
                  <a:gd name="connsiteX7" fmla="*/ 16064 w 296907"/>
                  <a:gd name="connsiteY7" fmla="*/ 77572 h 551879"/>
                  <a:gd name="connsiteX8" fmla="*/ 12545 w 296907"/>
                  <a:gd name="connsiteY8" fmla="*/ 130128 h 551879"/>
                  <a:gd name="connsiteX9" fmla="*/ 102358 w 296907"/>
                  <a:gd name="connsiteY9" fmla="*/ 199974 h 551879"/>
                  <a:gd name="connsiteX10" fmla="*/ 65331 w 296907"/>
                  <a:gd name="connsiteY10" fmla="*/ 337676 h 551879"/>
                  <a:gd name="connsiteX11" fmla="*/ 140608 w 296907"/>
                  <a:gd name="connsiteY11" fmla="*/ 337676 h 551879"/>
                  <a:gd name="connsiteX12" fmla="*/ 140608 w 296907"/>
                  <a:gd name="connsiteY12" fmla="*/ 551879 h 551879"/>
                  <a:gd name="connsiteX13" fmla="*/ 201809 w 296907"/>
                  <a:gd name="connsiteY13" fmla="*/ 551879 h 551879"/>
                  <a:gd name="connsiteX14" fmla="*/ 201809 w 296907"/>
                  <a:gd name="connsiteY14" fmla="*/ 337676 h 551879"/>
                  <a:gd name="connsiteX15" fmla="*/ 275021 w 296907"/>
                  <a:gd name="connsiteY15" fmla="*/ 337676 h 551879"/>
                  <a:gd name="connsiteX16" fmla="*/ 264616 w 296907"/>
                  <a:gd name="connsiteY16" fmla="*/ 298966 h 551879"/>
                  <a:gd name="connsiteX17" fmla="*/ 261556 w 296907"/>
                  <a:gd name="connsiteY17" fmla="*/ 282672 h 551879"/>
                  <a:gd name="connsiteX18" fmla="*/ 275327 w 296907"/>
                  <a:gd name="connsiteY18" fmla="*/ 257120 h 551879"/>
                  <a:gd name="connsiteX19" fmla="*/ 275327 w 296907"/>
                  <a:gd name="connsiteY19" fmla="*/ 257120 h 551879"/>
                  <a:gd name="connsiteX20" fmla="*/ 296900 w 296907"/>
                  <a:gd name="connsiteY20" fmla="*/ 206630 h 551879"/>
                  <a:gd name="connsiteX21" fmla="*/ 81473 w 296907"/>
                  <a:gd name="connsiteY21" fmla="*/ 106031 h 551879"/>
                  <a:gd name="connsiteX22" fmla="*/ 100828 w 296907"/>
                  <a:gd name="connsiteY22" fmla="*/ 92872 h 551879"/>
                  <a:gd name="connsiteX23" fmla="*/ 119570 w 296907"/>
                  <a:gd name="connsiteY23" fmla="*/ 136249 h 551879"/>
                  <a:gd name="connsiteX24" fmla="*/ 119570 w 296907"/>
                  <a:gd name="connsiteY24" fmla="*/ 136249 h 5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07" h="551879">
                    <a:moveTo>
                      <a:pt x="296900" y="206630"/>
                    </a:moveTo>
                    <a:cubicBezTo>
                      <a:pt x="296062" y="186892"/>
                      <a:pt x="288932" y="167938"/>
                      <a:pt x="276551" y="152543"/>
                    </a:cubicBezTo>
                    <a:lnTo>
                      <a:pt x="241972" y="102818"/>
                    </a:lnTo>
                    <a:lnTo>
                      <a:pt x="203722" y="47660"/>
                    </a:lnTo>
                    <a:cubicBezTo>
                      <a:pt x="196989" y="38098"/>
                      <a:pt x="190793" y="27617"/>
                      <a:pt x="183143" y="18666"/>
                    </a:cubicBezTo>
                    <a:cubicBezTo>
                      <a:pt x="173217" y="7099"/>
                      <a:pt x="158831" y="310"/>
                      <a:pt x="143592" y="0"/>
                    </a:cubicBezTo>
                    <a:cubicBezTo>
                      <a:pt x="129769" y="204"/>
                      <a:pt x="116454" y="5238"/>
                      <a:pt x="105953" y="14229"/>
                    </a:cubicBezTo>
                    <a:cubicBezTo>
                      <a:pt x="92106" y="24021"/>
                      <a:pt x="32053" y="66020"/>
                      <a:pt x="16064" y="77572"/>
                    </a:cubicBezTo>
                    <a:cubicBezTo>
                      <a:pt x="-2679" y="90730"/>
                      <a:pt x="-6504" y="114828"/>
                      <a:pt x="12545" y="130128"/>
                    </a:cubicBezTo>
                    <a:cubicBezTo>
                      <a:pt x="42228" y="153538"/>
                      <a:pt x="72369" y="177024"/>
                      <a:pt x="102358" y="199974"/>
                    </a:cubicBezTo>
                    <a:lnTo>
                      <a:pt x="65331" y="337676"/>
                    </a:lnTo>
                    <a:lnTo>
                      <a:pt x="140608" y="337676"/>
                    </a:lnTo>
                    <a:lnTo>
                      <a:pt x="140608" y="551879"/>
                    </a:lnTo>
                    <a:lnTo>
                      <a:pt x="201809" y="551879"/>
                    </a:lnTo>
                    <a:lnTo>
                      <a:pt x="201809" y="337676"/>
                    </a:lnTo>
                    <a:lnTo>
                      <a:pt x="275021" y="337676"/>
                    </a:lnTo>
                    <a:lnTo>
                      <a:pt x="264616" y="298966"/>
                    </a:lnTo>
                    <a:cubicBezTo>
                      <a:pt x="262901" y="293689"/>
                      <a:pt x="261873" y="288212"/>
                      <a:pt x="261556" y="282672"/>
                    </a:cubicBezTo>
                    <a:cubicBezTo>
                      <a:pt x="261400" y="272342"/>
                      <a:pt x="266612" y="262670"/>
                      <a:pt x="275327" y="257120"/>
                    </a:cubicBezTo>
                    <a:lnTo>
                      <a:pt x="275327" y="257120"/>
                    </a:lnTo>
                    <a:cubicBezTo>
                      <a:pt x="289342" y="244104"/>
                      <a:pt x="297181" y="225755"/>
                      <a:pt x="296900" y="206630"/>
                    </a:cubicBezTo>
                    <a:close/>
                    <a:moveTo>
                      <a:pt x="81473" y="106031"/>
                    </a:moveTo>
                    <a:lnTo>
                      <a:pt x="100828" y="92872"/>
                    </a:lnTo>
                    <a:lnTo>
                      <a:pt x="119570" y="136249"/>
                    </a:lnTo>
                    <a:lnTo>
                      <a:pt x="119570" y="136249"/>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grpSp>
      </p:grpSp>
      <p:sp>
        <p:nvSpPr>
          <p:cNvPr id="26" name="Speech Bubble: Rectangle 25">
            <a:extLst>
              <a:ext uri="{FF2B5EF4-FFF2-40B4-BE49-F238E27FC236}">
                <a16:creationId xmlns:a16="http://schemas.microsoft.com/office/drawing/2014/main" id="{7398C139-040F-EC5C-8C41-FAD496F073DC}"/>
              </a:ext>
            </a:extLst>
          </p:cNvPr>
          <p:cNvSpPr/>
          <p:nvPr/>
        </p:nvSpPr>
        <p:spPr>
          <a:xfrm>
            <a:off x="9211446" y="1445886"/>
            <a:ext cx="2792973" cy="1807666"/>
          </a:xfrm>
          <a:prstGeom prst="wedgeRectCallout">
            <a:avLst>
              <a:gd name="adj1" fmla="val -24363"/>
              <a:gd name="adj2" fmla="val 55794"/>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latin typeface="Century Gothic" panose="020B0502020202020204" pitchFamily="34" charset="0"/>
                <a:ea typeface="Calibri" panose="020F0502020204030204" pitchFamily="34" charset="0"/>
                <a:cs typeface="Times New Roman" panose="02020603050405020304" pitchFamily="18" charset="0"/>
              </a:rPr>
              <a:t>“If there's priority [services] like that, then I suppose it would help me... in terms of being able to control my own medical elements and being able to medicate and use water when I needed water, that sort of thing.” </a:t>
            </a:r>
            <a:r>
              <a:rPr lang="en-GB" sz="1200" i="1">
                <a:latin typeface="Century Gothic" panose="020B0502020202020204" pitchFamily="34" charset="0"/>
                <a:ea typeface="Calibri" panose="020F0502020204030204" pitchFamily="34" charset="0"/>
                <a:cs typeface="Times New Roman" panose="02020603050405020304" pitchFamily="18" charset="0"/>
              </a:rPr>
              <a:t>Customer in financially vulnerable circumstances, 7-day interruption </a:t>
            </a:r>
          </a:p>
        </p:txBody>
      </p:sp>
      <p:sp>
        <p:nvSpPr>
          <p:cNvPr id="29" name="Speech Bubble: Rectangle 28">
            <a:extLst>
              <a:ext uri="{FF2B5EF4-FFF2-40B4-BE49-F238E27FC236}">
                <a16:creationId xmlns:a16="http://schemas.microsoft.com/office/drawing/2014/main" id="{CDF154B4-1328-FE7E-83E7-13F06272D5E3}"/>
              </a:ext>
            </a:extLst>
          </p:cNvPr>
          <p:cNvSpPr/>
          <p:nvPr/>
        </p:nvSpPr>
        <p:spPr>
          <a:xfrm>
            <a:off x="9211447" y="4898076"/>
            <a:ext cx="2792972" cy="1185951"/>
          </a:xfrm>
          <a:prstGeom prst="wedgeRectCallout">
            <a:avLst>
              <a:gd name="adj1" fmla="val -22414"/>
              <a:gd name="adj2" fmla="val 60127"/>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“The parish council were brilliant, they had the backs of the village. They were on the phone to South East Water, they were identifying people who were vulnerable</a:t>
            </a:r>
            <a:r>
              <a:rPr lang="en-GB" sz="1200"/>
              <a:t>.</a:t>
            </a:r>
            <a:r>
              <a:rPr lang="en-GB" sz="1200">
                <a:effectLst/>
                <a:latin typeface="Century Gothic" panose="020B0502020202020204" pitchFamily="34" charset="0"/>
                <a:ea typeface="Calibri" panose="020F0502020204030204" pitchFamily="34" charset="0"/>
                <a:cs typeface="Times New Roman" panose="02020603050405020304" pitchFamily="18" charset="0"/>
              </a:rPr>
              <a:t>”  </a:t>
            </a:r>
            <a:r>
              <a:rPr lang="en-GB" sz="1200" i="1">
                <a:effectLst/>
                <a:latin typeface="Century Gothic" panose="020B0502020202020204" pitchFamily="34" charset="0"/>
                <a:ea typeface="Calibri" panose="020F0502020204030204" pitchFamily="34" charset="0"/>
                <a:cs typeface="Times New Roman" panose="02020603050405020304" pitchFamily="18" charset="0"/>
              </a:rPr>
              <a:t>Complainant, 7-day interruption </a:t>
            </a:r>
            <a:endParaRPr lang="en-GB" sz="1200" i="1">
              <a:latin typeface="Century Gothic" panose="020B0502020202020204" pitchFamily="34" charset="0"/>
              <a:ea typeface="Calibri" panose="020F0502020204030204" pitchFamily="34" charset="0"/>
              <a:cs typeface="Times New Roman" panose="02020603050405020304" pitchFamily="18" charset="0"/>
            </a:endParaRPr>
          </a:p>
        </p:txBody>
      </p:sp>
      <p:sp>
        <p:nvSpPr>
          <p:cNvPr id="30" name="Speech Bubble: Rectangle 29">
            <a:extLst>
              <a:ext uri="{FF2B5EF4-FFF2-40B4-BE49-F238E27FC236}">
                <a16:creationId xmlns:a16="http://schemas.microsoft.com/office/drawing/2014/main" id="{3439DF58-4AFA-5939-0DB4-B46FD10DADF5}"/>
              </a:ext>
            </a:extLst>
          </p:cNvPr>
          <p:cNvSpPr/>
          <p:nvPr/>
        </p:nvSpPr>
        <p:spPr>
          <a:xfrm>
            <a:off x="9211447" y="3496756"/>
            <a:ext cx="2792972" cy="1074482"/>
          </a:xfrm>
          <a:prstGeom prst="wedgeRectCallout">
            <a:avLst>
              <a:gd name="adj1" fmla="val -22202"/>
              <a:gd name="adj2" fmla="val 62232"/>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“You would think you know, if you're a priority, that you would be contacted but no nothing.”</a:t>
            </a:r>
          </a:p>
          <a:p>
            <a:pPr algn="ctr"/>
            <a:r>
              <a:rPr lang="en-GB" sz="1200" i="1">
                <a:latin typeface="Century Gothic" panose="020B0502020202020204" pitchFamily="34" charset="0"/>
                <a:ea typeface="Calibri" panose="020F0502020204030204" pitchFamily="34" charset="0"/>
                <a:cs typeface="Times New Roman" panose="02020603050405020304" pitchFamily="18" charset="0"/>
              </a:rPr>
              <a:t>Customer in vulnerable circumstances (mobility problems)</a:t>
            </a:r>
          </a:p>
        </p:txBody>
      </p:sp>
      <p:sp>
        <p:nvSpPr>
          <p:cNvPr id="4" name="Slide Number Placeholder 3">
            <a:extLst>
              <a:ext uri="{FF2B5EF4-FFF2-40B4-BE49-F238E27FC236}">
                <a16:creationId xmlns:a16="http://schemas.microsoft.com/office/drawing/2014/main" id="{5438CC94-DC5C-876B-7A5A-641F77D797D0}"/>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27</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928672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535DE2-6817-6101-210D-49E446B7B946}"/>
              </a:ext>
            </a:extLst>
          </p:cNvPr>
          <p:cNvSpPr>
            <a:spLocks noGrp="1"/>
          </p:cNvSpPr>
          <p:nvPr>
            <p:ph type="body" sz="quarter" idx="4294967295"/>
          </p:nvPr>
        </p:nvSpPr>
        <p:spPr>
          <a:xfrm>
            <a:off x="-1" y="-103"/>
            <a:ext cx="12192000" cy="589932"/>
          </a:xfrm>
          <a:solidFill>
            <a:schemeClr val="accent5">
              <a:lumMod val="75000"/>
            </a:schemeClr>
          </a:solidFill>
        </p:spPr>
        <p:txBody>
          <a:bodyPr vert="horz" lIns="360000" tIns="45720" rIns="91440" bIns="45720" rtlCol="0" anchor="ctr">
            <a:noAutofit/>
          </a:bodyPr>
          <a:lstStyle/>
          <a:p>
            <a:pPr marL="0" indent="0">
              <a:buNone/>
            </a:pPr>
            <a:r>
              <a:rPr lang="en-GB" sz="1800" b="1" dirty="0">
                <a:solidFill>
                  <a:schemeClr val="bg1"/>
                </a:solidFill>
              </a:rPr>
              <a:t>Many participants in vulnerable circumstances did not receive water deliveries – and those that did </a:t>
            </a:r>
            <a:br>
              <a:rPr lang="en-GB" sz="1800" b="1" dirty="0">
                <a:solidFill>
                  <a:schemeClr val="bg1"/>
                </a:solidFill>
              </a:rPr>
            </a:br>
            <a:r>
              <a:rPr lang="en-GB" sz="1800" b="1" dirty="0">
                <a:solidFill>
                  <a:schemeClr val="bg1"/>
                </a:solidFill>
              </a:rPr>
              <a:t>found these disappointing</a:t>
            </a:r>
          </a:p>
        </p:txBody>
      </p:sp>
      <p:sp>
        <p:nvSpPr>
          <p:cNvPr id="24" name="TextBox 23">
            <a:extLst>
              <a:ext uri="{FF2B5EF4-FFF2-40B4-BE49-F238E27FC236}">
                <a16:creationId xmlns:a16="http://schemas.microsoft.com/office/drawing/2014/main" id="{8D3F3DA1-12EE-7372-9F0D-FE11299E4E3D}"/>
              </a:ext>
            </a:extLst>
          </p:cNvPr>
          <p:cNvSpPr txBox="1"/>
          <p:nvPr/>
        </p:nvSpPr>
        <p:spPr>
          <a:xfrm>
            <a:off x="1880727" y="1234051"/>
            <a:ext cx="8733831" cy="1453914"/>
          </a:xfrm>
          <a:prstGeom prst="rect">
            <a:avLst/>
          </a:prstGeom>
          <a:noFill/>
          <a:ln>
            <a:noFill/>
          </a:ln>
        </p:spPr>
        <p:txBody>
          <a:bodyPr wrap="square">
            <a:noAutofit/>
          </a:bodyPr>
          <a:lstStyle/>
          <a:p>
            <a:pPr>
              <a:spcAft>
                <a:spcPts val="600"/>
              </a:spcAft>
            </a:pPr>
            <a:r>
              <a:rPr kumimoji="0" lang="en-GB" sz="1400" b="1"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Some </a:t>
            </a:r>
            <a:r>
              <a:rPr lang="en-GB" sz="1400" b="1">
                <a:solidFill>
                  <a:srgbClr val="000000"/>
                </a:solidFill>
                <a:latin typeface="Century Gothic" panose="020B0502020202020204" pitchFamily="34" charset="0"/>
                <a:ea typeface="Calibri" panose="020F0502020204030204" pitchFamily="34" charset="0"/>
                <a:cs typeface="Times New Roman" panose="02020603050405020304" pitchFamily="18" charset="0"/>
              </a:rPr>
              <a:t>participants eligible</a:t>
            </a:r>
            <a:r>
              <a:rPr kumimoji="0" lang="en-GB" sz="1400" b="1"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 for the PSR (</a:t>
            </a:r>
            <a:r>
              <a:rPr lang="en-GB" sz="1400" b="1">
                <a:solidFill>
                  <a:srgbClr val="000000"/>
                </a:solidFill>
                <a:latin typeface="Century Gothic" panose="020B0502020202020204" pitchFamily="34" charset="0"/>
                <a:ea typeface="Calibri" panose="020F0502020204030204" pitchFamily="34" charset="0"/>
                <a:cs typeface="Times New Roman" panose="02020603050405020304" pitchFamily="18" charset="0"/>
              </a:rPr>
              <a:t>including both registered/unregistered) </a:t>
            </a:r>
            <a:r>
              <a:rPr kumimoji="0" lang="en-GB" sz="1400" b="1"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found it difficult to access water stations and would have preferred deliveries.</a:t>
            </a:r>
            <a:endParaRPr lang="en-GB" sz="1400" b="1">
              <a:latin typeface="Century Gothic" panose="020B0502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a:solidFill>
                  <a:srgbClr val="000000"/>
                </a:solidFill>
                <a:latin typeface="Century Gothic" panose="020B0502020202020204" pitchFamily="34" charset="0"/>
                <a:ea typeface="Calibri" panose="020F0502020204030204" pitchFamily="34" charset="0"/>
                <a:cs typeface="Times New Roman" panose="02020603050405020304" pitchFamily="18" charset="0"/>
              </a:rPr>
              <a:t>Some had l</a:t>
            </a:r>
            <a:r>
              <a:rPr kumimoji="0" lang="en-GB" sz="1400" b="0" i="0" u="none" strike="noStrike" kern="1200" cap="none" spc="0" normalizeH="0" baseline="0" noProof="0" err="1">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imited</a:t>
            </a:r>
            <a:r>
              <a:rPr kumimoji="0" lang="en-GB" sz="14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 mobility (e.g. joint problems, wheelchair users, pregnant customers)</a:t>
            </a:r>
            <a:r>
              <a:rPr lang="en-GB" sz="140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and struggled to leave the house to go to a water station</a:t>
            </a:r>
            <a:endParaRPr kumimoji="0" lang="en-GB" sz="14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GB" sz="1400">
                <a:solidFill>
                  <a:srgbClr val="000000"/>
                </a:solidFill>
                <a:latin typeface="Century Gothic" panose="020B0502020202020204" pitchFamily="34" charset="0"/>
                <a:ea typeface="Calibri" panose="020F0502020204030204" pitchFamily="34" charset="0"/>
                <a:cs typeface="Times New Roman" panose="02020603050405020304" pitchFamily="18" charset="0"/>
              </a:rPr>
              <a:t>Others had l</a:t>
            </a:r>
            <a:r>
              <a:rPr kumimoji="0" lang="en-GB" sz="1400" b="0" i="0" u="none" strike="noStrike" kern="1200" cap="none" spc="0" normalizeH="0" baseline="0" noProof="0" err="1">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imited</a:t>
            </a:r>
            <a:r>
              <a:rPr kumimoji="0" lang="en-GB" sz="14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 time to go to the water station (e.g. those with young children)</a:t>
            </a:r>
            <a:r>
              <a:rPr lang="en-GB" sz="1400">
                <a:solidFill>
                  <a:srgbClr val="000000"/>
                </a:solidFill>
                <a:latin typeface="Century Gothic" panose="020B0502020202020204" pitchFamily="34" charset="0"/>
                <a:ea typeface="Calibri" panose="020F0502020204030204" pitchFamily="34" charset="0"/>
                <a:cs typeface="Times New Roman" panose="02020603050405020304" pitchFamily="18" charset="0"/>
              </a:rPr>
              <a:t> </a:t>
            </a:r>
          </a:p>
        </p:txBody>
      </p:sp>
      <p:sp>
        <p:nvSpPr>
          <p:cNvPr id="36" name="Rectangle 35">
            <a:extLst>
              <a:ext uri="{FF2B5EF4-FFF2-40B4-BE49-F238E27FC236}">
                <a16:creationId xmlns:a16="http://schemas.microsoft.com/office/drawing/2014/main" id="{C76868BD-571A-AB8F-F8DE-86DD9ACBC689}"/>
              </a:ext>
            </a:extLst>
          </p:cNvPr>
          <p:cNvSpPr/>
          <p:nvPr/>
        </p:nvSpPr>
        <p:spPr>
          <a:xfrm>
            <a:off x="384825" y="5372572"/>
            <a:ext cx="8516416" cy="50585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solidFill>
                <a:sysClr val="windowText" lastClr="000000"/>
              </a:solidFill>
            </a:endParaRPr>
          </a:p>
        </p:txBody>
      </p:sp>
      <p:sp>
        <p:nvSpPr>
          <p:cNvPr id="3" name="Rectangle 2">
            <a:extLst>
              <a:ext uri="{FF2B5EF4-FFF2-40B4-BE49-F238E27FC236}">
                <a16:creationId xmlns:a16="http://schemas.microsoft.com/office/drawing/2014/main" id="{C1CD1E3D-D106-F55E-610B-0F5D7600A7E1}"/>
              </a:ext>
            </a:extLst>
          </p:cNvPr>
          <p:cNvSpPr/>
          <p:nvPr/>
        </p:nvSpPr>
        <p:spPr>
          <a:xfrm>
            <a:off x="1880727" y="717667"/>
            <a:ext cx="8733831" cy="4495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Support for customers in vulnerable circumstances: water stations</a:t>
            </a:r>
            <a:endParaRPr lang="en-GB" b="1">
              <a:solidFill>
                <a:schemeClr val="bg1"/>
              </a:solidFill>
            </a:endParaRPr>
          </a:p>
        </p:txBody>
      </p:sp>
      <p:grpSp>
        <p:nvGrpSpPr>
          <p:cNvPr id="4" name="Group 3">
            <a:extLst>
              <a:ext uri="{FF2B5EF4-FFF2-40B4-BE49-F238E27FC236}">
                <a16:creationId xmlns:a16="http://schemas.microsoft.com/office/drawing/2014/main" id="{2143FEE9-8A54-4CA3-CC89-D353866C547E}"/>
              </a:ext>
            </a:extLst>
          </p:cNvPr>
          <p:cNvGrpSpPr/>
          <p:nvPr/>
        </p:nvGrpSpPr>
        <p:grpSpPr>
          <a:xfrm>
            <a:off x="787735" y="736911"/>
            <a:ext cx="1391613" cy="435244"/>
            <a:chOff x="50875" y="545159"/>
            <a:chExt cx="1391613" cy="435244"/>
          </a:xfrm>
          <a:solidFill>
            <a:schemeClr val="tx2"/>
          </a:solidFill>
        </p:grpSpPr>
        <p:grpSp>
          <p:nvGrpSpPr>
            <p:cNvPr id="5" name="Group 4">
              <a:extLst>
                <a:ext uri="{FF2B5EF4-FFF2-40B4-BE49-F238E27FC236}">
                  <a16:creationId xmlns:a16="http://schemas.microsoft.com/office/drawing/2014/main" id="{7C9843FF-E314-CF20-E582-A9B33BE6266F}"/>
                </a:ext>
              </a:extLst>
            </p:cNvPr>
            <p:cNvGrpSpPr/>
            <p:nvPr/>
          </p:nvGrpSpPr>
          <p:grpSpPr>
            <a:xfrm>
              <a:off x="50875" y="545159"/>
              <a:ext cx="1031227" cy="435244"/>
              <a:chOff x="50875" y="545159"/>
              <a:chExt cx="1031227" cy="435244"/>
            </a:xfrm>
            <a:grpFill/>
          </p:grpSpPr>
          <p:grpSp>
            <p:nvGrpSpPr>
              <p:cNvPr id="14" name="Group 13">
                <a:extLst>
                  <a:ext uri="{FF2B5EF4-FFF2-40B4-BE49-F238E27FC236}">
                    <a16:creationId xmlns:a16="http://schemas.microsoft.com/office/drawing/2014/main" id="{D677F100-BC4C-0F91-5E0C-33A2F0614B30}"/>
                  </a:ext>
                </a:extLst>
              </p:cNvPr>
              <p:cNvGrpSpPr/>
              <p:nvPr/>
            </p:nvGrpSpPr>
            <p:grpSpPr>
              <a:xfrm>
                <a:off x="479846" y="556407"/>
                <a:ext cx="266049" cy="423996"/>
                <a:chOff x="850766" y="551650"/>
                <a:chExt cx="420862" cy="650259"/>
              </a:xfrm>
              <a:grpFill/>
            </p:grpSpPr>
            <p:sp>
              <p:nvSpPr>
                <p:cNvPr id="22" name="Freeform: Shape 21">
                  <a:extLst>
                    <a:ext uri="{FF2B5EF4-FFF2-40B4-BE49-F238E27FC236}">
                      <a16:creationId xmlns:a16="http://schemas.microsoft.com/office/drawing/2014/main" id="{7A903D4C-DA7F-A16B-4C91-15FB37F981C3}"/>
                    </a:ext>
                  </a:extLst>
                </p:cNvPr>
                <p:cNvSpPr/>
                <p:nvPr/>
              </p:nvSpPr>
              <p:spPr>
                <a:xfrm>
                  <a:off x="850766" y="681702"/>
                  <a:ext cx="420862" cy="520207"/>
                </a:xfrm>
                <a:custGeom>
                  <a:avLst/>
                  <a:gdLst>
                    <a:gd name="connsiteX0" fmla="*/ 367312 w 420862"/>
                    <a:gd name="connsiteY0" fmla="*/ 183603 h 520207"/>
                    <a:gd name="connsiteX1" fmla="*/ 358897 w 420862"/>
                    <a:gd name="connsiteY1" fmla="*/ 184368 h 520207"/>
                    <a:gd name="connsiteX2" fmla="*/ 340536 w 420862"/>
                    <a:gd name="connsiteY2" fmla="*/ 162947 h 520207"/>
                    <a:gd name="connsiteX3" fmla="*/ 275510 w 420862"/>
                    <a:gd name="connsiteY3" fmla="*/ 136937 h 520207"/>
                    <a:gd name="connsiteX4" fmla="*/ 233435 w 420862"/>
                    <a:gd name="connsiteY4" fmla="*/ 39781 h 520207"/>
                    <a:gd name="connsiteX5" fmla="*/ 176059 w 420862"/>
                    <a:gd name="connsiteY5" fmla="*/ 0 h 520207"/>
                    <a:gd name="connsiteX6" fmla="*/ 140103 w 420862"/>
                    <a:gd name="connsiteY6" fmla="*/ 11475 h 520207"/>
                    <a:gd name="connsiteX7" fmla="*/ 36750 w 420862"/>
                    <a:gd name="connsiteY7" fmla="*/ 81091 h 520207"/>
                    <a:gd name="connsiteX8" fmla="*/ 23745 w 420862"/>
                    <a:gd name="connsiteY8" fmla="*/ 99452 h 520207"/>
                    <a:gd name="connsiteX9" fmla="*/ 795 w 420862"/>
                    <a:gd name="connsiteY9" fmla="*/ 198903 h 520207"/>
                    <a:gd name="connsiteX10" fmla="*/ 23708 w 420862"/>
                    <a:gd name="connsiteY10" fmla="*/ 235615 h 520207"/>
                    <a:gd name="connsiteX11" fmla="*/ 23745 w 420862"/>
                    <a:gd name="connsiteY11" fmla="*/ 235624 h 520207"/>
                    <a:gd name="connsiteX12" fmla="*/ 30630 w 420862"/>
                    <a:gd name="connsiteY12" fmla="*/ 236389 h 520207"/>
                    <a:gd name="connsiteX13" fmla="*/ 60466 w 420862"/>
                    <a:gd name="connsiteY13" fmla="*/ 212673 h 520207"/>
                    <a:gd name="connsiteX14" fmla="*/ 80356 w 420862"/>
                    <a:gd name="connsiteY14" fmla="*/ 125462 h 520207"/>
                    <a:gd name="connsiteX15" fmla="*/ 99558 w 420862"/>
                    <a:gd name="connsiteY15" fmla="*/ 112457 h 520207"/>
                    <a:gd name="connsiteX16" fmla="*/ 95503 w 420862"/>
                    <a:gd name="connsiteY16" fmla="*/ 144587 h 520207"/>
                    <a:gd name="connsiteX17" fmla="*/ 28871 w 420862"/>
                    <a:gd name="connsiteY17" fmla="*/ 344255 h 520207"/>
                    <a:gd name="connsiteX18" fmla="*/ 83569 w 420862"/>
                    <a:gd name="connsiteY18" fmla="*/ 344255 h 520207"/>
                    <a:gd name="connsiteX19" fmla="*/ 83569 w 420862"/>
                    <a:gd name="connsiteY19" fmla="*/ 346550 h 520207"/>
                    <a:gd name="connsiteX20" fmla="*/ 53657 w 420862"/>
                    <a:gd name="connsiteY20" fmla="*/ 481957 h 520207"/>
                    <a:gd name="connsiteX21" fmla="*/ 76570 w 420862"/>
                    <a:gd name="connsiteY21" fmla="*/ 518669 h 520207"/>
                    <a:gd name="connsiteX22" fmla="*/ 76607 w 420862"/>
                    <a:gd name="connsiteY22" fmla="*/ 518678 h 520207"/>
                    <a:gd name="connsiteX23" fmla="*/ 83492 w 420862"/>
                    <a:gd name="connsiteY23" fmla="*/ 519443 h 520207"/>
                    <a:gd name="connsiteX24" fmla="*/ 113328 w 420862"/>
                    <a:gd name="connsiteY24" fmla="*/ 495727 h 520207"/>
                    <a:gd name="connsiteX25" fmla="*/ 143928 w 420862"/>
                    <a:gd name="connsiteY25" fmla="*/ 358025 h 520207"/>
                    <a:gd name="connsiteX26" fmla="*/ 144693 w 420862"/>
                    <a:gd name="connsiteY26" fmla="*/ 353435 h 520207"/>
                    <a:gd name="connsiteX27" fmla="*/ 145458 w 420862"/>
                    <a:gd name="connsiteY27" fmla="*/ 344255 h 520207"/>
                    <a:gd name="connsiteX28" fmla="*/ 179119 w 420862"/>
                    <a:gd name="connsiteY28" fmla="*/ 344255 h 520207"/>
                    <a:gd name="connsiteX29" fmla="*/ 186769 w 420862"/>
                    <a:gd name="connsiteY29" fmla="*/ 476602 h 520207"/>
                    <a:gd name="connsiteX30" fmla="*/ 217370 w 420862"/>
                    <a:gd name="connsiteY30" fmla="*/ 505520 h 520207"/>
                    <a:gd name="connsiteX31" fmla="*/ 219053 w 420862"/>
                    <a:gd name="connsiteY31" fmla="*/ 505520 h 520207"/>
                    <a:gd name="connsiteX32" fmla="*/ 247894 w 420862"/>
                    <a:gd name="connsiteY32" fmla="*/ 473257 h 520207"/>
                    <a:gd name="connsiteX33" fmla="*/ 247893 w 420862"/>
                    <a:gd name="connsiteY33" fmla="*/ 473236 h 520207"/>
                    <a:gd name="connsiteX34" fmla="*/ 240473 w 420862"/>
                    <a:gd name="connsiteY34" fmla="*/ 344255 h 520207"/>
                    <a:gd name="connsiteX35" fmla="*/ 266024 w 420862"/>
                    <a:gd name="connsiteY35" fmla="*/ 344255 h 520207"/>
                    <a:gd name="connsiteX36" fmla="*/ 197173 w 420862"/>
                    <a:gd name="connsiteY36" fmla="*/ 138467 h 520207"/>
                    <a:gd name="connsiteX37" fmla="*/ 197938 w 420862"/>
                    <a:gd name="connsiteY37" fmla="*/ 117047 h 520207"/>
                    <a:gd name="connsiteX38" fmla="*/ 222419 w 420862"/>
                    <a:gd name="connsiteY38" fmla="*/ 172893 h 520207"/>
                    <a:gd name="connsiteX39" fmla="*/ 239249 w 420862"/>
                    <a:gd name="connsiteY39" fmla="*/ 188958 h 520207"/>
                    <a:gd name="connsiteX40" fmla="*/ 314985 w 420862"/>
                    <a:gd name="connsiteY40" fmla="*/ 219558 h 520207"/>
                    <a:gd name="connsiteX41" fmla="*/ 311925 w 420862"/>
                    <a:gd name="connsiteY41" fmla="*/ 237154 h 520207"/>
                    <a:gd name="connsiteX42" fmla="*/ 331815 w 420862"/>
                    <a:gd name="connsiteY42" fmla="*/ 278464 h 520207"/>
                    <a:gd name="connsiteX43" fmla="*/ 332580 w 420862"/>
                    <a:gd name="connsiteY43" fmla="*/ 279229 h 520207"/>
                    <a:gd name="connsiteX44" fmla="*/ 342525 w 420862"/>
                    <a:gd name="connsiteY44" fmla="*/ 283054 h 520207"/>
                    <a:gd name="connsiteX45" fmla="*/ 357826 w 420862"/>
                    <a:gd name="connsiteY45" fmla="*/ 267754 h 520207"/>
                    <a:gd name="connsiteX46" fmla="*/ 351706 w 420862"/>
                    <a:gd name="connsiteY46" fmla="*/ 255514 h 520207"/>
                    <a:gd name="connsiteX47" fmla="*/ 344361 w 420862"/>
                    <a:gd name="connsiteY47" fmla="*/ 237154 h 520207"/>
                    <a:gd name="connsiteX48" fmla="*/ 367312 w 420862"/>
                    <a:gd name="connsiteY48" fmla="*/ 214203 h 520207"/>
                    <a:gd name="connsiteX49" fmla="*/ 390262 w 420862"/>
                    <a:gd name="connsiteY49" fmla="*/ 237154 h 520207"/>
                    <a:gd name="connsiteX50" fmla="*/ 390262 w 420862"/>
                    <a:gd name="connsiteY50" fmla="*/ 504908 h 520207"/>
                    <a:gd name="connsiteX51" fmla="*/ 405562 w 420862"/>
                    <a:gd name="connsiteY51" fmla="*/ 520208 h 520207"/>
                    <a:gd name="connsiteX52" fmla="*/ 420863 w 420862"/>
                    <a:gd name="connsiteY52" fmla="*/ 504908 h 520207"/>
                    <a:gd name="connsiteX53" fmla="*/ 420863 w 420862"/>
                    <a:gd name="connsiteY53" fmla="*/ 237154 h 520207"/>
                    <a:gd name="connsiteX54" fmla="*/ 367312 w 420862"/>
                    <a:gd name="connsiteY54" fmla="*/ 183603 h 5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0862" h="520207">
                      <a:moveTo>
                        <a:pt x="367312" y="183603"/>
                      </a:moveTo>
                      <a:cubicBezTo>
                        <a:pt x="364485" y="183477"/>
                        <a:pt x="361654" y="183734"/>
                        <a:pt x="358897" y="184368"/>
                      </a:cubicBezTo>
                      <a:cubicBezTo>
                        <a:pt x="356629" y="174664"/>
                        <a:pt x="349779" y="166672"/>
                        <a:pt x="340536" y="162947"/>
                      </a:cubicBezTo>
                      <a:lnTo>
                        <a:pt x="275510" y="136937"/>
                      </a:lnTo>
                      <a:lnTo>
                        <a:pt x="233435" y="39781"/>
                      </a:lnTo>
                      <a:cubicBezTo>
                        <a:pt x="224490" y="15842"/>
                        <a:pt x="201614" y="-19"/>
                        <a:pt x="176059" y="0"/>
                      </a:cubicBezTo>
                      <a:cubicBezTo>
                        <a:pt x="163181" y="54"/>
                        <a:pt x="150631" y="4059"/>
                        <a:pt x="140103" y="11475"/>
                      </a:cubicBezTo>
                      <a:lnTo>
                        <a:pt x="36750" y="81091"/>
                      </a:lnTo>
                      <a:cubicBezTo>
                        <a:pt x="30535" y="85635"/>
                        <a:pt x="25970" y="92081"/>
                        <a:pt x="23745" y="99452"/>
                      </a:cubicBezTo>
                      <a:lnTo>
                        <a:pt x="795" y="198903"/>
                      </a:lnTo>
                      <a:cubicBezTo>
                        <a:pt x="-3016" y="215368"/>
                        <a:pt x="7243" y="231805"/>
                        <a:pt x="23708" y="235615"/>
                      </a:cubicBezTo>
                      <a:cubicBezTo>
                        <a:pt x="23721" y="235618"/>
                        <a:pt x="23733" y="235620"/>
                        <a:pt x="23745" y="235624"/>
                      </a:cubicBezTo>
                      <a:cubicBezTo>
                        <a:pt x="25983" y="236255"/>
                        <a:pt x="28308" y="236513"/>
                        <a:pt x="30630" y="236389"/>
                      </a:cubicBezTo>
                      <a:cubicBezTo>
                        <a:pt x="44827" y="236232"/>
                        <a:pt x="57110" y="226468"/>
                        <a:pt x="60466" y="212673"/>
                      </a:cubicBezTo>
                      <a:lnTo>
                        <a:pt x="80356" y="125462"/>
                      </a:lnTo>
                      <a:lnTo>
                        <a:pt x="99558" y="112457"/>
                      </a:lnTo>
                      <a:cubicBezTo>
                        <a:pt x="97951" y="123779"/>
                        <a:pt x="96574" y="134566"/>
                        <a:pt x="95503" y="144587"/>
                      </a:cubicBezTo>
                      <a:lnTo>
                        <a:pt x="28871" y="344255"/>
                      </a:lnTo>
                      <a:lnTo>
                        <a:pt x="83569" y="344255"/>
                      </a:lnTo>
                      <a:lnTo>
                        <a:pt x="83569" y="346550"/>
                      </a:lnTo>
                      <a:lnTo>
                        <a:pt x="53657" y="481957"/>
                      </a:lnTo>
                      <a:cubicBezTo>
                        <a:pt x="49847" y="498423"/>
                        <a:pt x="60105" y="514859"/>
                        <a:pt x="76570" y="518669"/>
                      </a:cubicBezTo>
                      <a:cubicBezTo>
                        <a:pt x="76583" y="518672"/>
                        <a:pt x="76595" y="518675"/>
                        <a:pt x="76607" y="518678"/>
                      </a:cubicBezTo>
                      <a:cubicBezTo>
                        <a:pt x="78845" y="519309"/>
                        <a:pt x="81171" y="519567"/>
                        <a:pt x="83492" y="519443"/>
                      </a:cubicBezTo>
                      <a:cubicBezTo>
                        <a:pt x="97689" y="519286"/>
                        <a:pt x="109972" y="509522"/>
                        <a:pt x="113328" y="495727"/>
                      </a:cubicBezTo>
                      <a:lnTo>
                        <a:pt x="143928" y="358025"/>
                      </a:lnTo>
                      <a:cubicBezTo>
                        <a:pt x="143928" y="356495"/>
                        <a:pt x="144693" y="354965"/>
                        <a:pt x="144693" y="353435"/>
                      </a:cubicBezTo>
                      <a:lnTo>
                        <a:pt x="145458" y="344255"/>
                      </a:lnTo>
                      <a:lnTo>
                        <a:pt x="179119" y="344255"/>
                      </a:lnTo>
                      <a:lnTo>
                        <a:pt x="186769" y="476602"/>
                      </a:lnTo>
                      <a:cubicBezTo>
                        <a:pt x="187663" y="492842"/>
                        <a:pt x="201105" y="505544"/>
                        <a:pt x="217370" y="505520"/>
                      </a:cubicBezTo>
                      <a:lnTo>
                        <a:pt x="219053" y="505520"/>
                      </a:lnTo>
                      <a:cubicBezTo>
                        <a:pt x="235926" y="504575"/>
                        <a:pt x="248839" y="490130"/>
                        <a:pt x="247894" y="473257"/>
                      </a:cubicBezTo>
                      <a:cubicBezTo>
                        <a:pt x="247894" y="473250"/>
                        <a:pt x="247893" y="473243"/>
                        <a:pt x="247893" y="473236"/>
                      </a:cubicBezTo>
                      <a:lnTo>
                        <a:pt x="240473" y="344255"/>
                      </a:lnTo>
                      <a:lnTo>
                        <a:pt x="266024" y="344255"/>
                      </a:lnTo>
                      <a:lnTo>
                        <a:pt x="197173" y="138467"/>
                      </a:lnTo>
                      <a:cubicBezTo>
                        <a:pt x="197173" y="138467"/>
                        <a:pt x="197938" y="117812"/>
                        <a:pt x="197938" y="117047"/>
                      </a:cubicBezTo>
                      <a:lnTo>
                        <a:pt x="222419" y="172893"/>
                      </a:lnTo>
                      <a:cubicBezTo>
                        <a:pt x="225540" y="180362"/>
                        <a:pt x="231642" y="186187"/>
                        <a:pt x="239249" y="188958"/>
                      </a:cubicBezTo>
                      <a:lnTo>
                        <a:pt x="314985" y="219558"/>
                      </a:lnTo>
                      <a:cubicBezTo>
                        <a:pt x="312797" y="225160"/>
                        <a:pt x="311757" y="231143"/>
                        <a:pt x="311925" y="237154"/>
                      </a:cubicBezTo>
                      <a:cubicBezTo>
                        <a:pt x="311894" y="253239"/>
                        <a:pt x="319221" y="268457"/>
                        <a:pt x="331815" y="278464"/>
                      </a:cubicBezTo>
                      <a:lnTo>
                        <a:pt x="332580" y="279229"/>
                      </a:lnTo>
                      <a:cubicBezTo>
                        <a:pt x="335291" y="281717"/>
                        <a:pt x="338846" y="283084"/>
                        <a:pt x="342525" y="283054"/>
                      </a:cubicBezTo>
                      <a:cubicBezTo>
                        <a:pt x="350976" y="283054"/>
                        <a:pt x="357826" y="276204"/>
                        <a:pt x="357826" y="267754"/>
                      </a:cubicBezTo>
                      <a:cubicBezTo>
                        <a:pt x="358070" y="262884"/>
                        <a:pt x="355749" y="258240"/>
                        <a:pt x="351706" y="255514"/>
                      </a:cubicBezTo>
                      <a:cubicBezTo>
                        <a:pt x="347171" y="250450"/>
                        <a:pt x="344569" y="243948"/>
                        <a:pt x="344361" y="237154"/>
                      </a:cubicBezTo>
                      <a:cubicBezTo>
                        <a:pt x="344361" y="224478"/>
                        <a:pt x="354636" y="214203"/>
                        <a:pt x="367312" y="214203"/>
                      </a:cubicBezTo>
                      <a:cubicBezTo>
                        <a:pt x="379987" y="214203"/>
                        <a:pt x="390262" y="224478"/>
                        <a:pt x="390262" y="237154"/>
                      </a:cubicBezTo>
                      <a:lnTo>
                        <a:pt x="390262" y="504908"/>
                      </a:lnTo>
                      <a:cubicBezTo>
                        <a:pt x="390262" y="513358"/>
                        <a:pt x="397112" y="520208"/>
                        <a:pt x="405562" y="520208"/>
                      </a:cubicBezTo>
                      <a:cubicBezTo>
                        <a:pt x="414013" y="520208"/>
                        <a:pt x="420863" y="513358"/>
                        <a:pt x="420863" y="504908"/>
                      </a:cubicBezTo>
                      <a:lnTo>
                        <a:pt x="420863" y="237154"/>
                      </a:lnTo>
                      <a:cubicBezTo>
                        <a:pt x="420863" y="207578"/>
                        <a:pt x="396887" y="183603"/>
                        <a:pt x="367312" y="183603"/>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23" name="Freeform: Shape 22">
                  <a:extLst>
                    <a:ext uri="{FF2B5EF4-FFF2-40B4-BE49-F238E27FC236}">
                      <a16:creationId xmlns:a16="http://schemas.microsoft.com/office/drawing/2014/main" id="{33755AAC-286E-E754-66FB-B87608980693}"/>
                    </a:ext>
                  </a:extLst>
                </p:cNvPr>
                <p:cNvSpPr/>
                <p:nvPr/>
              </p:nvSpPr>
              <p:spPr>
                <a:xfrm>
                  <a:off x="1007699" y="551650"/>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0" y="122402"/>
                        <a:pt x="0" y="95001"/>
                        <a:pt x="0" y="61201"/>
                      </a:cubicBezTo>
                      <a:cubicBezTo>
                        <a:pt x="0" y="27401"/>
                        <a:pt x="27400" y="0"/>
                        <a:pt x="61201" y="0"/>
                      </a:cubicBezTo>
                      <a:cubicBezTo>
                        <a:pt x="95001" y="0"/>
                        <a:pt x="122402" y="27401"/>
                        <a:pt x="122402" y="61201"/>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grpSp>
          <p:grpSp>
            <p:nvGrpSpPr>
              <p:cNvPr id="15" name="Group 14">
                <a:extLst>
                  <a:ext uri="{FF2B5EF4-FFF2-40B4-BE49-F238E27FC236}">
                    <a16:creationId xmlns:a16="http://schemas.microsoft.com/office/drawing/2014/main" id="{A1C02788-AD97-0588-A246-CB8E08DBB048}"/>
                  </a:ext>
                </a:extLst>
              </p:cNvPr>
              <p:cNvGrpSpPr/>
              <p:nvPr/>
            </p:nvGrpSpPr>
            <p:grpSpPr>
              <a:xfrm>
                <a:off x="50875" y="545159"/>
                <a:ext cx="334609" cy="429241"/>
                <a:chOff x="193188" y="551651"/>
                <a:chExt cx="497431" cy="641845"/>
              </a:xfrm>
              <a:grpFill/>
            </p:grpSpPr>
            <p:sp>
              <p:nvSpPr>
                <p:cNvPr id="19" name="Freeform: Shape 18">
                  <a:extLst>
                    <a:ext uri="{FF2B5EF4-FFF2-40B4-BE49-F238E27FC236}">
                      <a16:creationId xmlns:a16="http://schemas.microsoft.com/office/drawing/2014/main" id="{B27644E3-1E62-4B7D-C3F8-EA421E1A6C4E}"/>
                    </a:ext>
                  </a:extLst>
                </p:cNvPr>
                <p:cNvSpPr/>
                <p:nvPr/>
              </p:nvSpPr>
              <p:spPr>
                <a:xfrm>
                  <a:off x="300290" y="551651"/>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1" y="122402"/>
                        <a:pt x="0" y="95001"/>
                        <a:pt x="0" y="61201"/>
                      </a:cubicBezTo>
                      <a:cubicBezTo>
                        <a:pt x="0" y="27401"/>
                        <a:pt x="27401" y="0"/>
                        <a:pt x="61201" y="0"/>
                      </a:cubicBezTo>
                      <a:cubicBezTo>
                        <a:pt x="95001" y="0"/>
                        <a:pt x="122402" y="27401"/>
                        <a:pt x="122402" y="61201"/>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20" name="Freeform: Shape 19">
                  <a:extLst>
                    <a:ext uri="{FF2B5EF4-FFF2-40B4-BE49-F238E27FC236}">
                      <a16:creationId xmlns:a16="http://schemas.microsoft.com/office/drawing/2014/main" id="{B3C40E27-28F8-8DFE-4F80-DC0688AED04C}"/>
                    </a:ext>
                  </a:extLst>
                </p:cNvPr>
                <p:cNvSpPr/>
                <p:nvPr/>
              </p:nvSpPr>
              <p:spPr>
                <a:xfrm>
                  <a:off x="193188" y="917327"/>
                  <a:ext cx="395510" cy="276169"/>
                </a:xfrm>
                <a:custGeom>
                  <a:avLst/>
                  <a:gdLst>
                    <a:gd name="connsiteX0" fmla="*/ 375621 w 395510"/>
                    <a:gd name="connsiteY0" fmla="*/ 118577 h 276169"/>
                    <a:gd name="connsiteX1" fmla="*/ 206553 w 395510"/>
                    <a:gd name="connsiteY1" fmla="*/ 246334 h 276169"/>
                    <a:gd name="connsiteX2" fmla="*/ 30600 w 395510"/>
                    <a:gd name="connsiteY2" fmla="*/ 70381 h 276169"/>
                    <a:gd name="connsiteX3" fmla="*/ 30600 w 395510"/>
                    <a:gd name="connsiteY3" fmla="*/ 59671 h 276169"/>
                    <a:gd name="connsiteX4" fmla="*/ 12240 w 395510"/>
                    <a:gd name="connsiteY4" fmla="*/ 0 h 276169"/>
                    <a:gd name="connsiteX5" fmla="*/ 0 w 395510"/>
                    <a:gd name="connsiteY5" fmla="*/ 69616 h 276169"/>
                    <a:gd name="connsiteX6" fmla="*/ 206553 w 395510"/>
                    <a:gd name="connsiteY6" fmla="*/ 276169 h 276169"/>
                    <a:gd name="connsiteX7" fmla="*/ 395511 w 395510"/>
                    <a:gd name="connsiteY7" fmla="*/ 153002 h 276169"/>
                    <a:gd name="connsiteX8" fmla="*/ 375621 w 395510"/>
                    <a:gd name="connsiteY8" fmla="*/ 118577 h 2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510" h="276169">
                      <a:moveTo>
                        <a:pt x="375621" y="118577"/>
                      </a:moveTo>
                      <a:cubicBezTo>
                        <a:pt x="354965" y="192018"/>
                        <a:pt x="286879" y="246334"/>
                        <a:pt x="206553" y="246334"/>
                      </a:cubicBezTo>
                      <a:cubicBezTo>
                        <a:pt x="109397" y="246334"/>
                        <a:pt x="30600" y="167537"/>
                        <a:pt x="30600" y="70381"/>
                      </a:cubicBezTo>
                      <a:cubicBezTo>
                        <a:pt x="30600" y="66556"/>
                        <a:pt x="30600" y="63496"/>
                        <a:pt x="30600" y="59671"/>
                      </a:cubicBezTo>
                      <a:lnTo>
                        <a:pt x="12240" y="0"/>
                      </a:lnTo>
                      <a:cubicBezTo>
                        <a:pt x="4590" y="22185"/>
                        <a:pt x="0" y="45136"/>
                        <a:pt x="0" y="69616"/>
                      </a:cubicBezTo>
                      <a:cubicBezTo>
                        <a:pt x="0" y="183603"/>
                        <a:pt x="92566" y="276169"/>
                        <a:pt x="206553" y="276169"/>
                      </a:cubicBezTo>
                      <a:cubicBezTo>
                        <a:pt x="290704" y="276169"/>
                        <a:pt x="363380" y="225678"/>
                        <a:pt x="395511" y="153002"/>
                      </a:cubicBezTo>
                      <a:lnTo>
                        <a:pt x="375621" y="118577"/>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21" name="Freeform: Shape 20">
                  <a:extLst>
                    <a:ext uri="{FF2B5EF4-FFF2-40B4-BE49-F238E27FC236}">
                      <a16:creationId xmlns:a16="http://schemas.microsoft.com/office/drawing/2014/main" id="{63301A5A-6D43-B188-B780-BE5AFA3DC638}"/>
                    </a:ext>
                  </a:extLst>
                </p:cNvPr>
                <p:cNvSpPr/>
                <p:nvPr/>
              </p:nvSpPr>
              <p:spPr>
                <a:xfrm>
                  <a:off x="201151" y="689103"/>
                  <a:ext cx="489468" cy="413355"/>
                </a:xfrm>
                <a:custGeom>
                  <a:avLst/>
                  <a:gdLst>
                    <a:gd name="connsiteX0" fmla="*/ 485469 w 489468"/>
                    <a:gd name="connsiteY0" fmla="*/ 367455 h 413355"/>
                    <a:gd name="connsiteX1" fmla="*/ 393668 w 489468"/>
                    <a:gd name="connsiteY1" fmla="*/ 206803 h 413355"/>
                    <a:gd name="connsiteX2" fmla="*/ 366892 w 489468"/>
                    <a:gd name="connsiteY2" fmla="*/ 191503 h 413355"/>
                    <a:gd name="connsiteX3" fmla="*/ 243726 w 489468"/>
                    <a:gd name="connsiteY3" fmla="*/ 191503 h 413355"/>
                    <a:gd name="connsiteX4" fmla="*/ 228425 w 489468"/>
                    <a:gd name="connsiteY4" fmla="*/ 50741 h 413355"/>
                    <a:gd name="connsiteX5" fmla="*/ 157279 w 489468"/>
                    <a:gd name="connsiteY5" fmla="*/ 1015 h 413355"/>
                    <a:gd name="connsiteX6" fmla="*/ 136624 w 489468"/>
                    <a:gd name="connsiteY6" fmla="*/ 8665 h 413355"/>
                    <a:gd name="connsiteX7" fmla="*/ 14987 w 489468"/>
                    <a:gd name="connsiteY7" fmla="*/ 80576 h 413355"/>
                    <a:gd name="connsiteX8" fmla="*/ 1217 w 489468"/>
                    <a:gd name="connsiteY8" fmla="*/ 115767 h 413355"/>
                    <a:gd name="connsiteX9" fmla="*/ 39468 w 489468"/>
                    <a:gd name="connsiteY9" fmla="*/ 238168 h 413355"/>
                    <a:gd name="connsiteX10" fmla="*/ 68538 w 489468"/>
                    <a:gd name="connsiteY10" fmla="*/ 259589 h 413355"/>
                    <a:gd name="connsiteX11" fmla="*/ 77718 w 489468"/>
                    <a:gd name="connsiteY11" fmla="*/ 258059 h 413355"/>
                    <a:gd name="connsiteX12" fmla="*/ 97608 w 489468"/>
                    <a:gd name="connsiteY12" fmla="*/ 219808 h 413355"/>
                    <a:gd name="connsiteX13" fmla="*/ 66243 w 489468"/>
                    <a:gd name="connsiteY13" fmla="*/ 120357 h 413355"/>
                    <a:gd name="connsiteX14" fmla="*/ 111379 w 489468"/>
                    <a:gd name="connsiteY14" fmla="*/ 93581 h 413355"/>
                    <a:gd name="connsiteX15" fmla="*/ 130504 w 489468"/>
                    <a:gd name="connsiteY15" fmla="*/ 201448 h 413355"/>
                    <a:gd name="connsiteX16" fmla="*/ 190940 w 489468"/>
                    <a:gd name="connsiteY16" fmla="*/ 251939 h 413355"/>
                    <a:gd name="connsiteX17" fmla="*/ 190940 w 489468"/>
                    <a:gd name="connsiteY17" fmla="*/ 251939 h 413355"/>
                    <a:gd name="connsiteX18" fmla="*/ 349297 w 489468"/>
                    <a:gd name="connsiteY18" fmla="*/ 251939 h 413355"/>
                    <a:gd name="connsiteX19" fmla="*/ 431918 w 489468"/>
                    <a:gd name="connsiteY19" fmla="*/ 398056 h 413355"/>
                    <a:gd name="connsiteX20" fmla="*/ 458694 w 489468"/>
                    <a:gd name="connsiteY20" fmla="*/ 413356 h 413355"/>
                    <a:gd name="connsiteX21" fmla="*/ 473994 w 489468"/>
                    <a:gd name="connsiteY21" fmla="*/ 409531 h 413355"/>
                    <a:gd name="connsiteX22" fmla="*/ 485469 w 489468"/>
                    <a:gd name="connsiteY22" fmla="*/ 367455 h 41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9468" h="413355">
                      <a:moveTo>
                        <a:pt x="485469" y="367455"/>
                      </a:moveTo>
                      <a:lnTo>
                        <a:pt x="393668" y="206803"/>
                      </a:lnTo>
                      <a:cubicBezTo>
                        <a:pt x="388313" y="197623"/>
                        <a:pt x="378368" y="191503"/>
                        <a:pt x="366892" y="191503"/>
                      </a:cubicBezTo>
                      <a:lnTo>
                        <a:pt x="243726" y="191503"/>
                      </a:lnTo>
                      <a:lnTo>
                        <a:pt x="228425" y="50741"/>
                      </a:lnTo>
                      <a:cubicBezTo>
                        <a:pt x="222305" y="17080"/>
                        <a:pt x="190940" y="-5105"/>
                        <a:pt x="157279" y="1015"/>
                      </a:cubicBezTo>
                      <a:cubicBezTo>
                        <a:pt x="149629" y="2545"/>
                        <a:pt x="142744" y="4840"/>
                        <a:pt x="136624" y="8665"/>
                      </a:cubicBezTo>
                      <a:lnTo>
                        <a:pt x="14987" y="80576"/>
                      </a:lnTo>
                      <a:cubicBezTo>
                        <a:pt x="2747" y="87461"/>
                        <a:pt x="-2608" y="102761"/>
                        <a:pt x="1217" y="115767"/>
                      </a:cubicBezTo>
                      <a:lnTo>
                        <a:pt x="39468" y="238168"/>
                      </a:lnTo>
                      <a:cubicBezTo>
                        <a:pt x="43293" y="251174"/>
                        <a:pt x="55533" y="259589"/>
                        <a:pt x="68538" y="259589"/>
                      </a:cubicBezTo>
                      <a:cubicBezTo>
                        <a:pt x="71598" y="259589"/>
                        <a:pt x="74658" y="258824"/>
                        <a:pt x="77718" y="258059"/>
                      </a:cubicBezTo>
                      <a:cubicBezTo>
                        <a:pt x="93783" y="252704"/>
                        <a:pt x="102963" y="235873"/>
                        <a:pt x="97608" y="219808"/>
                      </a:cubicBezTo>
                      <a:lnTo>
                        <a:pt x="66243" y="120357"/>
                      </a:lnTo>
                      <a:lnTo>
                        <a:pt x="111379" y="93581"/>
                      </a:lnTo>
                      <a:lnTo>
                        <a:pt x="130504" y="201448"/>
                      </a:lnTo>
                      <a:cubicBezTo>
                        <a:pt x="135859" y="231283"/>
                        <a:pt x="161869" y="251939"/>
                        <a:pt x="190940" y="251939"/>
                      </a:cubicBezTo>
                      <a:lnTo>
                        <a:pt x="190940" y="251939"/>
                      </a:lnTo>
                      <a:lnTo>
                        <a:pt x="349297" y="251939"/>
                      </a:lnTo>
                      <a:lnTo>
                        <a:pt x="431918" y="398056"/>
                      </a:lnTo>
                      <a:cubicBezTo>
                        <a:pt x="437273" y="408001"/>
                        <a:pt x="447984" y="413356"/>
                        <a:pt x="458694" y="413356"/>
                      </a:cubicBezTo>
                      <a:cubicBezTo>
                        <a:pt x="464049" y="413356"/>
                        <a:pt x="469404" y="411826"/>
                        <a:pt x="473994" y="409531"/>
                      </a:cubicBezTo>
                      <a:cubicBezTo>
                        <a:pt x="488529" y="401116"/>
                        <a:pt x="493884" y="381991"/>
                        <a:pt x="485469" y="367455"/>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grpSp>
          <p:grpSp>
            <p:nvGrpSpPr>
              <p:cNvPr id="16" name="Group 15">
                <a:extLst>
                  <a:ext uri="{FF2B5EF4-FFF2-40B4-BE49-F238E27FC236}">
                    <a16:creationId xmlns:a16="http://schemas.microsoft.com/office/drawing/2014/main" id="{F8C1FB39-07C3-AEB2-5FE9-51D8128F9DCE}"/>
                  </a:ext>
                </a:extLst>
              </p:cNvPr>
              <p:cNvGrpSpPr/>
              <p:nvPr/>
            </p:nvGrpSpPr>
            <p:grpSpPr>
              <a:xfrm>
                <a:off x="884401" y="562411"/>
                <a:ext cx="197701" cy="394731"/>
                <a:chOff x="1509475" y="528699"/>
                <a:chExt cx="296907" cy="688510"/>
              </a:xfrm>
              <a:grpFill/>
            </p:grpSpPr>
            <p:sp>
              <p:nvSpPr>
                <p:cNvPr id="17" name="Freeform: Shape 16">
                  <a:extLst>
                    <a:ext uri="{FF2B5EF4-FFF2-40B4-BE49-F238E27FC236}">
                      <a16:creationId xmlns:a16="http://schemas.microsoft.com/office/drawing/2014/main" id="{316458D2-F8E1-8A66-501F-983936EB7401}"/>
                    </a:ext>
                  </a:extLst>
                </p:cNvPr>
                <p:cNvSpPr/>
                <p:nvPr/>
              </p:nvSpPr>
              <p:spPr>
                <a:xfrm>
                  <a:off x="1595384" y="528699"/>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1" y="122402"/>
                        <a:pt x="0" y="95001"/>
                        <a:pt x="0" y="61201"/>
                      </a:cubicBezTo>
                      <a:cubicBezTo>
                        <a:pt x="0" y="27401"/>
                        <a:pt x="27401" y="0"/>
                        <a:pt x="61201" y="0"/>
                      </a:cubicBezTo>
                      <a:cubicBezTo>
                        <a:pt x="95001" y="0"/>
                        <a:pt x="122402" y="27401"/>
                        <a:pt x="122402" y="61201"/>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18" name="Freeform: Shape 17">
                  <a:extLst>
                    <a:ext uri="{FF2B5EF4-FFF2-40B4-BE49-F238E27FC236}">
                      <a16:creationId xmlns:a16="http://schemas.microsoft.com/office/drawing/2014/main" id="{F5AEEB8A-8FB4-4441-26E7-BB3C77D3CBBD}"/>
                    </a:ext>
                  </a:extLst>
                </p:cNvPr>
                <p:cNvSpPr/>
                <p:nvPr/>
              </p:nvSpPr>
              <p:spPr>
                <a:xfrm>
                  <a:off x="1509475" y="665330"/>
                  <a:ext cx="296907" cy="551879"/>
                </a:xfrm>
                <a:custGeom>
                  <a:avLst/>
                  <a:gdLst>
                    <a:gd name="connsiteX0" fmla="*/ 296900 w 296907"/>
                    <a:gd name="connsiteY0" fmla="*/ 206630 h 551879"/>
                    <a:gd name="connsiteX1" fmla="*/ 276551 w 296907"/>
                    <a:gd name="connsiteY1" fmla="*/ 152543 h 551879"/>
                    <a:gd name="connsiteX2" fmla="*/ 241972 w 296907"/>
                    <a:gd name="connsiteY2" fmla="*/ 102818 h 551879"/>
                    <a:gd name="connsiteX3" fmla="*/ 203722 w 296907"/>
                    <a:gd name="connsiteY3" fmla="*/ 47660 h 551879"/>
                    <a:gd name="connsiteX4" fmla="*/ 183143 w 296907"/>
                    <a:gd name="connsiteY4" fmla="*/ 18666 h 551879"/>
                    <a:gd name="connsiteX5" fmla="*/ 143592 w 296907"/>
                    <a:gd name="connsiteY5" fmla="*/ 0 h 551879"/>
                    <a:gd name="connsiteX6" fmla="*/ 105953 w 296907"/>
                    <a:gd name="connsiteY6" fmla="*/ 14229 h 551879"/>
                    <a:gd name="connsiteX7" fmla="*/ 16064 w 296907"/>
                    <a:gd name="connsiteY7" fmla="*/ 77572 h 551879"/>
                    <a:gd name="connsiteX8" fmla="*/ 12545 w 296907"/>
                    <a:gd name="connsiteY8" fmla="*/ 130128 h 551879"/>
                    <a:gd name="connsiteX9" fmla="*/ 102358 w 296907"/>
                    <a:gd name="connsiteY9" fmla="*/ 199974 h 551879"/>
                    <a:gd name="connsiteX10" fmla="*/ 65331 w 296907"/>
                    <a:gd name="connsiteY10" fmla="*/ 337676 h 551879"/>
                    <a:gd name="connsiteX11" fmla="*/ 140608 w 296907"/>
                    <a:gd name="connsiteY11" fmla="*/ 337676 h 551879"/>
                    <a:gd name="connsiteX12" fmla="*/ 140608 w 296907"/>
                    <a:gd name="connsiteY12" fmla="*/ 551879 h 551879"/>
                    <a:gd name="connsiteX13" fmla="*/ 201809 w 296907"/>
                    <a:gd name="connsiteY13" fmla="*/ 551879 h 551879"/>
                    <a:gd name="connsiteX14" fmla="*/ 201809 w 296907"/>
                    <a:gd name="connsiteY14" fmla="*/ 337676 h 551879"/>
                    <a:gd name="connsiteX15" fmla="*/ 275021 w 296907"/>
                    <a:gd name="connsiteY15" fmla="*/ 337676 h 551879"/>
                    <a:gd name="connsiteX16" fmla="*/ 264616 w 296907"/>
                    <a:gd name="connsiteY16" fmla="*/ 298966 h 551879"/>
                    <a:gd name="connsiteX17" fmla="*/ 261556 w 296907"/>
                    <a:gd name="connsiteY17" fmla="*/ 282672 h 551879"/>
                    <a:gd name="connsiteX18" fmla="*/ 275327 w 296907"/>
                    <a:gd name="connsiteY18" fmla="*/ 257120 h 551879"/>
                    <a:gd name="connsiteX19" fmla="*/ 275327 w 296907"/>
                    <a:gd name="connsiteY19" fmla="*/ 257120 h 551879"/>
                    <a:gd name="connsiteX20" fmla="*/ 296900 w 296907"/>
                    <a:gd name="connsiteY20" fmla="*/ 206630 h 551879"/>
                    <a:gd name="connsiteX21" fmla="*/ 81473 w 296907"/>
                    <a:gd name="connsiteY21" fmla="*/ 106031 h 551879"/>
                    <a:gd name="connsiteX22" fmla="*/ 100828 w 296907"/>
                    <a:gd name="connsiteY22" fmla="*/ 92872 h 551879"/>
                    <a:gd name="connsiteX23" fmla="*/ 119570 w 296907"/>
                    <a:gd name="connsiteY23" fmla="*/ 136249 h 551879"/>
                    <a:gd name="connsiteX24" fmla="*/ 119570 w 296907"/>
                    <a:gd name="connsiteY24" fmla="*/ 136249 h 5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07" h="551879">
                      <a:moveTo>
                        <a:pt x="296900" y="206630"/>
                      </a:moveTo>
                      <a:cubicBezTo>
                        <a:pt x="296062" y="186892"/>
                        <a:pt x="288932" y="167938"/>
                        <a:pt x="276551" y="152543"/>
                      </a:cubicBezTo>
                      <a:lnTo>
                        <a:pt x="241972" y="102818"/>
                      </a:lnTo>
                      <a:lnTo>
                        <a:pt x="203722" y="47660"/>
                      </a:lnTo>
                      <a:cubicBezTo>
                        <a:pt x="196989" y="38098"/>
                        <a:pt x="190793" y="27617"/>
                        <a:pt x="183143" y="18666"/>
                      </a:cubicBezTo>
                      <a:cubicBezTo>
                        <a:pt x="173217" y="7099"/>
                        <a:pt x="158831" y="310"/>
                        <a:pt x="143592" y="0"/>
                      </a:cubicBezTo>
                      <a:cubicBezTo>
                        <a:pt x="129769" y="204"/>
                        <a:pt x="116454" y="5238"/>
                        <a:pt x="105953" y="14229"/>
                      </a:cubicBezTo>
                      <a:cubicBezTo>
                        <a:pt x="92106" y="24021"/>
                        <a:pt x="32053" y="66020"/>
                        <a:pt x="16064" y="77572"/>
                      </a:cubicBezTo>
                      <a:cubicBezTo>
                        <a:pt x="-2679" y="90730"/>
                        <a:pt x="-6504" y="114828"/>
                        <a:pt x="12545" y="130128"/>
                      </a:cubicBezTo>
                      <a:cubicBezTo>
                        <a:pt x="42228" y="153538"/>
                        <a:pt x="72369" y="177024"/>
                        <a:pt x="102358" y="199974"/>
                      </a:cubicBezTo>
                      <a:lnTo>
                        <a:pt x="65331" y="337676"/>
                      </a:lnTo>
                      <a:lnTo>
                        <a:pt x="140608" y="337676"/>
                      </a:lnTo>
                      <a:lnTo>
                        <a:pt x="140608" y="551879"/>
                      </a:lnTo>
                      <a:lnTo>
                        <a:pt x="201809" y="551879"/>
                      </a:lnTo>
                      <a:lnTo>
                        <a:pt x="201809" y="337676"/>
                      </a:lnTo>
                      <a:lnTo>
                        <a:pt x="275021" y="337676"/>
                      </a:lnTo>
                      <a:lnTo>
                        <a:pt x="264616" y="298966"/>
                      </a:lnTo>
                      <a:cubicBezTo>
                        <a:pt x="262901" y="293689"/>
                        <a:pt x="261873" y="288212"/>
                        <a:pt x="261556" y="282672"/>
                      </a:cubicBezTo>
                      <a:cubicBezTo>
                        <a:pt x="261400" y="272342"/>
                        <a:pt x="266612" y="262670"/>
                        <a:pt x="275327" y="257120"/>
                      </a:cubicBezTo>
                      <a:lnTo>
                        <a:pt x="275327" y="257120"/>
                      </a:lnTo>
                      <a:cubicBezTo>
                        <a:pt x="289342" y="244104"/>
                        <a:pt x="297181" y="225755"/>
                        <a:pt x="296900" y="206630"/>
                      </a:cubicBezTo>
                      <a:close/>
                      <a:moveTo>
                        <a:pt x="81473" y="106031"/>
                      </a:moveTo>
                      <a:lnTo>
                        <a:pt x="100828" y="92872"/>
                      </a:lnTo>
                      <a:lnTo>
                        <a:pt x="119570" y="136249"/>
                      </a:lnTo>
                      <a:lnTo>
                        <a:pt x="119570" y="136249"/>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grpSp>
        </p:grpSp>
        <p:grpSp>
          <p:nvGrpSpPr>
            <p:cNvPr id="11" name="Group 10">
              <a:extLst>
                <a:ext uri="{FF2B5EF4-FFF2-40B4-BE49-F238E27FC236}">
                  <a16:creationId xmlns:a16="http://schemas.microsoft.com/office/drawing/2014/main" id="{C3FBAB9A-E5F4-3EC3-33FA-2EB89B913F68}"/>
                </a:ext>
              </a:extLst>
            </p:cNvPr>
            <p:cNvGrpSpPr/>
            <p:nvPr/>
          </p:nvGrpSpPr>
          <p:grpSpPr>
            <a:xfrm>
              <a:off x="1244788" y="562168"/>
              <a:ext cx="197700" cy="374568"/>
              <a:chOff x="8526145" y="3202305"/>
              <a:chExt cx="361950" cy="819150"/>
            </a:xfrm>
            <a:grpFill/>
          </p:grpSpPr>
          <p:sp>
            <p:nvSpPr>
              <p:cNvPr id="12" name="Freeform: Shape 11">
                <a:extLst>
                  <a:ext uri="{FF2B5EF4-FFF2-40B4-BE49-F238E27FC236}">
                    <a16:creationId xmlns:a16="http://schemas.microsoft.com/office/drawing/2014/main" id="{E9EE94B9-DF87-EB3B-81C9-29E3A9761194}"/>
                  </a:ext>
                </a:extLst>
              </p:cNvPr>
              <p:cNvSpPr/>
              <p:nvPr/>
            </p:nvSpPr>
            <p:spPr>
              <a:xfrm>
                <a:off x="8640445" y="3202305"/>
                <a:ext cx="133350" cy="85725"/>
              </a:xfrm>
              <a:custGeom>
                <a:avLst/>
                <a:gdLst>
                  <a:gd name="connsiteX0" fmla="*/ 133350 w 133350"/>
                  <a:gd name="connsiteY0" fmla="*/ 19050 h 85725"/>
                  <a:gd name="connsiteX1" fmla="*/ 114300 w 133350"/>
                  <a:gd name="connsiteY1" fmla="*/ 0 h 85725"/>
                  <a:gd name="connsiteX2" fmla="*/ 19050 w 133350"/>
                  <a:gd name="connsiteY2" fmla="*/ 0 h 85725"/>
                  <a:gd name="connsiteX3" fmla="*/ 0 w 133350"/>
                  <a:gd name="connsiteY3" fmla="*/ 19050 h 85725"/>
                  <a:gd name="connsiteX4" fmla="*/ 0 w 133350"/>
                  <a:gd name="connsiteY4" fmla="*/ 85725 h 85725"/>
                  <a:gd name="connsiteX5" fmla="*/ 133350 w 133350"/>
                  <a:gd name="connsiteY5"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85725">
                    <a:moveTo>
                      <a:pt x="133350" y="19050"/>
                    </a:moveTo>
                    <a:cubicBezTo>
                      <a:pt x="133350" y="8529"/>
                      <a:pt x="124821" y="0"/>
                      <a:pt x="114300" y="0"/>
                    </a:cubicBezTo>
                    <a:lnTo>
                      <a:pt x="19050" y="0"/>
                    </a:lnTo>
                    <a:cubicBezTo>
                      <a:pt x="8529" y="0"/>
                      <a:pt x="0" y="8529"/>
                      <a:pt x="0" y="19050"/>
                    </a:cubicBezTo>
                    <a:lnTo>
                      <a:pt x="0" y="85725"/>
                    </a:lnTo>
                    <a:lnTo>
                      <a:pt x="133350" y="85725"/>
                    </a:lnTo>
                    <a:close/>
                  </a:path>
                </a:pathLst>
              </a:custGeom>
              <a:solidFill>
                <a:schemeClr val="accent1"/>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13" name="Freeform: Shape 12">
                <a:extLst>
                  <a:ext uri="{FF2B5EF4-FFF2-40B4-BE49-F238E27FC236}">
                    <a16:creationId xmlns:a16="http://schemas.microsoft.com/office/drawing/2014/main" id="{7EDAD64F-F7E9-F40A-B675-08C508EEE1C7}"/>
                  </a:ext>
                </a:extLst>
              </p:cNvPr>
              <p:cNvSpPr/>
              <p:nvPr/>
            </p:nvSpPr>
            <p:spPr>
              <a:xfrm>
                <a:off x="8526145" y="3316605"/>
                <a:ext cx="361950" cy="704850"/>
              </a:xfrm>
              <a:custGeom>
                <a:avLst/>
                <a:gdLst>
                  <a:gd name="connsiteX0" fmla="*/ 361950 w 361950"/>
                  <a:gd name="connsiteY0" fmla="*/ 225285 h 704850"/>
                  <a:gd name="connsiteX1" fmla="*/ 351606 w 361950"/>
                  <a:gd name="connsiteY1" fmla="*/ 182118 h 704850"/>
                  <a:gd name="connsiteX2" fmla="*/ 255346 w 361950"/>
                  <a:gd name="connsiteY2" fmla="*/ 0 h 704850"/>
                  <a:gd name="connsiteX3" fmla="*/ 106604 w 361950"/>
                  <a:gd name="connsiteY3" fmla="*/ 0 h 704850"/>
                  <a:gd name="connsiteX4" fmla="*/ 10049 w 361950"/>
                  <a:gd name="connsiteY4" fmla="*/ 182699 h 704850"/>
                  <a:gd name="connsiteX5" fmla="*/ 0 w 361950"/>
                  <a:gd name="connsiteY5" fmla="*/ 225285 h 704850"/>
                  <a:gd name="connsiteX6" fmla="*/ 0 w 361950"/>
                  <a:gd name="connsiteY6" fmla="*/ 252413 h 704850"/>
                  <a:gd name="connsiteX7" fmla="*/ 14421 w 361950"/>
                  <a:gd name="connsiteY7" fmla="*/ 295275 h 704850"/>
                  <a:gd name="connsiteX8" fmla="*/ 0 w 361950"/>
                  <a:gd name="connsiteY8" fmla="*/ 338138 h 704850"/>
                  <a:gd name="connsiteX9" fmla="*/ 0 w 361950"/>
                  <a:gd name="connsiteY9" fmla="*/ 347663 h 704850"/>
                  <a:gd name="connsiteX10" fmla="*/ 14421 w 361950"/>
                  <a:gd name="connsiteY10" fmla="*/ 390525 h 704850"/>
                  <a:gd name="connsiteX11" fmla="*/ 0 w 361950"/>
                  <a:gd name="connsiteY11" fmla="*/ 433388 h 704850"/>
                  <a:gd name="connsiteX12" fmla="*/ 0 w 361950"/>
                  <a:gd name="connsiteY12" fmla="*/ 442913 h 704850"/>
                  <a:gd name="connsiteX13" fmla="*/ 14421 w 361950"/>
                  <a:gd name="connsiteY13" fmla="*/ 485775 h 704850"/>
                  <a:gd name="connsiteX14" fmla="*/ 0 w 361950"/>
                  <a:gd name="connsiteY14" fmla="*/ 528638 h 704850"/>
                  <a:gd name="connsiteX15" fmla="*/ 0 w 361950"/>
                  <a:gd name="connsiteY15" fmla="*/ 619125 h 704850"/>
                  <a:gd name="connsiteX16" fmla="*/ 85725 w 361950"/>
                  <a:gd name="connsiteY16" fmla="*/ 704850 h 704850"/>
                  <a:gd name="connsiteX17" fmla="*/ 276225 w 361950"/>
                  <a:gd name="connsiteY17" fmla="*/ 704850 h 704850"/>
                  <a:gd name="connsiteX18" fmla="*/ 361950 w 361950"/>
                  <a:gd name="connsiteY18" fmla="*/ 619125 h 704850"/>
                  <a:gd name="connsiteX19" fmla="*/ 361950 w 361950"/>
                  <a:gd name="connsiteY19" fmla="*/ 528638 h 704850"/>
                  <a:gd name="connsiteX20" fmla="*/ 347529 w 361950"/>
                  <a:gd name="connsiteY20" fmla="*/ 485775 h 704850"/>
                  <a:gd name="connsiteX21" fmla="*/ 361950 w 361950"/>
                  <a:gd name="connsiteY21" fmla="*/ 442913 h 704850"/>
                  <a:gd name="connsiteX22" fmla="*/ 361950 w 361950"/>
                  <a:gd name="connsiteY22" fmla="*/ 433388 h 704850"/>
                  <a:gd name="connsiteX23" fmla="*/ 347529 w 361950"/>
                  <a:gd name="connsiteY23" fmla="*/ 390525 h 704850"/>
                  <a:gd name="connsiteX24" fmla="*/ 361950 w 361950"/>
                  <a:gd name="connsiteY24" fmla="*/ 347663 h 704850"/>
                  <a:gd name="connsiteX25" fmla="*/ 361950 w 361950"/>
                  <a:gd name="connsiteY25" fmla="*/ 338138 h 704850"/>
                  <a:gd name="connsiteX26" fmla="*/ 347529 w 361950"/>
                  <a:gd name="connsiteY26" fmla="*/ 295275 h 704850"/>
                  <a:gd name="connsiteX27" fmla="*/ 361950 w 361950"/>
                  <a:gd name="connsiteY27" fmla="*/ 252413 h 704850"/>
                  <a:gd name="connsiteX28" fmla="*/ 304800 w 361950"/>
                  <a:gd name="connsiteY28" fmla="*/ 252413 h 704850"/>
                  <a:gd name="connsiteX29" fmla="*/ 290513 w 361950"/>
                  <a:gd name="connsiteY29" fmla="*/ 266700 h 704850"/>
                  <a:gd name="connsiteX30" fmla="*/ 257175 w 361950"/>
                  <a:gd name="connsiteY30" fmla="*/ 266700 h 704850"/>
                  <a:gd name="connsiteX31" fmla="*/ 257175 w 361950"/>
                  <a:gd name="connsiteY31" fmla="*/ 323850 h 704850"/>
                  <a:gd name="connsiteX32" fmla="*/ 290513 w 361950"/>
                  <a:gd name="connsiteY32" fmla="*/ 323850 h 704850"/>
                  <a:gd name="connsiteX33" fmla="*/ 304800 w 361950"/>
                  <a:gd name="connsiteY33" fmla="*/ 338138 h 704850"/>
                  <a:gd name="connsiteX34" fmla="*/ 304800 w 361950"/>
                  <a:gd name="connsiteY34" fmla="*/ 347663 h 704850"/>
                  <a:gd name="connsiteX35" fmla="*/ 290513 w 361950"/>
                  <a:gd name="connsiteY35" fmla="*/ 361950 h 704850"/>
                  <a:gd name="connsiteX36" fmla="*/ 257175 w 361950"/>
                  <a:gd name="connsiteY36" fmla="*/ 361950 h 704850"/>
                  <a:gd name="connsiteX37" fmla="*/ 257175 w 361950"/>
                  <a:gd name="connsiteY37" fmla="*/ 419100 h 704850"/>
                  <a:gd name="connsiteX38" fmla="*/ 290513 w 361950"/>
                  <a:gd name="connsiteY38" fmla="*/ 419100 h 704850"/>
                  <a:gd name="connsiteX39" fmla="*/ 304800 w 361950"/>
                  <a:gd name="connsiteY39" fmla="*/ 433388 h 704850"/>
                  <a:gd name="connsiteX40" fmla="*/ 304800 w 361950"/>
                  <a:gd name="connsiteY40" fmla="*/ 442913 h 704850"/>
                  <a:gd name="connsiteX41" fmla="*/ 290513 w 361950"/>
                  <a:gd name="connsiteY41" fmla="*/ 457200 h 704850"/>
                  <a:gd name="connsiteX42" fmla="*/ 257175 w 361950"/>
                  <a:gd name="connsiteY42" fmla="*/ 457200 h 704850"/>
                  <a:gd name="connsiteX43" fmla="*/ 257175 w 361950"/>
                  <a:gd name="connsiteY43" fmla="*/ 514350 h 704850"/>
                  <a:gd name="connsiteX44" fmla="*/ 290513 w 361950"/>
                  <a:gd name="connsiteY44" fmla="*/ 514350 h 704850"/>
                  <a:gd name="connsiteX45" fmla="*/ 304800 w 361950"/>
                  <a:gd name="connsiteY45" fmla="*/ 528638 h 704850"/>
                  <a:gd name="connsiteX46" fmla="*/ 304800 w 361950"/>
                  <a:gd name="connsiteY46" fmla="*/ 619125 h 704850"/>
                  <a:gd name="connsiteX47" fmla="*/ 276225 w 361950"/>
                  <a:gd name="connsiteY47" fmla="*/ 647700 h 704850"/>
                  <a:gd name="connsiteX48" fmla="*/ 85725 w 361950"/>
                  <a:gd name="connsiteY48" fmla="*/ 647700 h 704850"/>
                  <a:gd name="connsiteX49" fmla="*/ 57150 w 361950"/>
                  <a:gd name="connsiteY49" fmla="*/ 619125 h 704850"/>
                  <a:gd name="connsiteX50" fmla="*/ 57150 w 361950"/>
                  <a:gd name="connsiteY50" fmla="*/ 528638 h 704850"/>
                  <a:gd name="connsiteX51" fmla="*/ 71438 w 361950"/>
                  <a:gd name="connsiteY51" fmla="*/ 514350 h 704850"/>
                  <a:gd name="connsiteX52" fmla="*/ 104775 w 361950"/>
                  <a:gd name="connsiteY52" fmla="*/ 514350 h 704850"/>
                  <a:gd name="connsiteX53" fmla="*/ 104775 w 361950"/>
                  <a:gd name="connsiteY53" fmla="*/ 457200 h 704850"/>
                  <a:gd name="connsiteX54" fmla="*/ 71438 w 361950"/>
                  <a:gd name="connsiteY54" fmla="*/ 457200 h 704850"/>
                  <a:gd name="connsiteX55" fmla="*/ 57150 w 361950"/>
                  <a:gd name="connsiteY55" fmla="*/ 442913 h 704850"/>
                  <a:gd name="connsiteX56" fmla="*/ 57150 w 361950"/>
                  <a:gd name="connsiteY56" fmla="*/ 433388 h 704850"/>
                  <a:gd name="connsiteX57" fmla="*/ 71438 w 361950"/>
                  <a:gd name="connsiteY57" fmla="*/ 419100 h 704850"/>
                  <a:gd name="connsiteX58" fmla="*/ 104775 w 361950"/>
                  <a:gd name="connsiteY58" fmla="*/ 419100 h 704850"/>
                  <a:gd name="connsiteX59" fmla="*/ 104775 w 361950"/>
                  <a:gd name="connsiteY59" fmla="*/ 361950 h 704850"/>
                  <a:gd name="connsiteX60" fmla="*/ 71438 w 361950"/>
                  <a:gd name="connsiteY60" fmla="*/ 361950 h 704850"/>
                  <a:gd name="connsiteX61" fmla="*/ 57150 w 361950"/>
                  <a:gd name="connsiteY61" fmla="*/ 347663 h 704850"/>
                  <a:gd name="connsiteX62" fmla="*/ 57150 w 361950"/>
                  <a:gd name="connsiteY62" fmla="*/ 338138 h 704850"/>
                  <a:gd name="connsiteX63" fmla="*/ 71438 w 361950"/>
                  <a:gd name="connsiteY63" fmla="*/ 323850 h 704850"/>
                  <a:gd name="connsiteX64" fmla="*/ 104775 w 361950"/>
                  <a:gd name="connsiteY64" fmla="*/ 323850 h 704850"/>
                  <a:gd name="connsiteX65" fmla="*/ 104775 w 361950"/>
                  <a:gd name="connsiteY65" fmla="*/ 266700 h 704850"/>
                  <a:gd name="connsiteX66" fmla="*/ 71438 w 361950"/>
                  <a:gd name="connsiteY66" fmla="*/ 266700 h 704850"/>
                  <a:gd name="connsiteX67" fmla="*/ 57150 w 361950"/>
                  <a:gd name="connsiteY67" fmla="*/ 252413 h 704850"/>
                  <a:gd name="connsiteX68" fmla="*/ 57150 w 361950"/>
                  <a:gd name="connsiteY68" fmla="*/ 225285 h 704850"/>
                  <a:gd name="connsiteX69" fmla="*/ 60874 w 361950"/>
                  <a:gd name="connsiteY69" fmla="*/ 208826 h 704850"/>
                  <a:gd name="connsiteX70" fmla="*/ 141046 w 361950"/>
                  <a:gd name="connsiteY70" fmla="*/ 57150 h 704850"/>
                  <a:gd name="connsiteX71" fmla="*/ 220904 w 361950"/>
                  <a:gd name="connsiteY71" fmla="*/ 57150 h 704850"/>
                  <a:gd name="connsiteX72" fmla="*/ 300780 w 361950"/>
                  <a:gd name="connsiteY72" fmla="*/ 208245 h 704850"/>
                  <a:gd name="connsiteX73" fmla="*/ 304800 w 361950"/>
                  <a:gd name="connsiteY73" fmla="*/ 22528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61950" h="704850">
                    <a:moveTo>
                      <a:pt x="361950" y="225285"/>
                    </a:moveTo>
                    <a:cubicBezTo>
                      <a:pt x="361907" y="210287"/>
                      <a:pt x="358365" y="195506"/>
                      <a:pt x="351606" y="182118"/>
                    </a:cubicBezTo>
                    <a:lnTo>
                      <a:pt x="255346" y="0"/>
                    </a:lnTo>
                    <a:lnTo>
                      <a:pt x="106604" y="0"/>
                    </a:lnTo>
                    <a:lnTo>
                      <a:pt x="10049" y="182699"/>
                    </a:lnTo>
                    <a:cubicBezTo>
                      <a:pt x="3458" y="195928"/>
                      <a:pt x="18" y="210504"/>
                      <a:pt x="0" y="225285"/>
                    </a:cubicBezTo>
                    <a:lnTo>
                      <a:pt x="0" y="252413"/>
                    </a:lnTo>
                    <a:cubicBezTo>
                      <a:pt x="5" y="267891"/>
                      <a:pt x="5069" y="282942"/>
                      <a:pt x="14421" y="295275"/>
                    </a:cubicBezTo>
                    <a:cubicBezTo>
                      <a:pt x="5069" y="307608"/>
                      <a:pt x="5" y="322659"/>
                      <a:pt x="0" y="338138"/>
                    </a:cubicBezTo>
                    <a:lnTo>
                      <a:pt x="0" y="347663"/>
                    </a:lnTo>
                    <a:cubicBezTo>
                      <a:pt x="5" y="363141"/>
                      <a:pt x="5069" y="378192"/>
                      <a:pt x="14421" y="390525"/>
                    </a:cubicBezTo>
                    <a:cubicBezTo>
                      <a:pt x="5069" y="402858"/>
                      <a:pt x="5" y="417909"/>
                      <a:pt x="0" y="433388"/>
                    </a:cubicBezTo>
                    <a:lnTo>
                      <a:pt x="0" y="442913"/>
                    </a:lnTo>
                    <a:cubicBezTo>
                      <a:pt x="5" y="458390"/>
                      <a:pt x="5069" y="473442"/>
                      <a:pt x="14421" y="485775"/>
                    </a:cubicBezTo>
                    <a:cubicBezTo>
                      <a:pt x="5069" y="498108"/>
                      <a:pt x="5" y="513160"/>
                      <a:pt x="0" y="528638"/>
                    </a:cubicBezTo>
                    <a:lnTo>
                      <a:pt x="0" y="619125"/>
                    </a:lnTo>
                    <a:cubicBezTo>
                      <a:pt x="58" y="666445"/>
                      <a:pt x="38404" y="704792"/>
                      <a:pt x="85725" y="704850"/>
                    </a:cubicBezTo>
                    <a:lnTo>
                      <a:pt x="276225" y="704850"/>
                    </a:lnTo>
                    <a:cubicBezTo>
                      <a:pt x="323546" y="704792"/>
                      <a:pt x="361892" y="666445"/>
                      <a:pt x="361950" y="619125"/>
                    </a:cubicBezTo>
                    <a:lnTo>
                      <a:pt x="361950" y="528638"/>
                    </a:lnTo>
                    <a:cubicBezTo>
                      <a:pt x="361945" y="513160"/>
                      <a:pt x="356881" y="498108"/>
                      <a:pt x="347529" y="485775"/>
                    </a:cubicBezTo>
                    <a:cubicBezTo>
                      <a:pt x="356881" y="473442"/>
                      <a:pt x="361945" y="458390"/>
                      <a:pt x="361950" y="442913"/>
                    </a:cubicBezTo>
                    <a:lnTo>
                      <a:pt x="361950" y="433388"/>
                    </a:lnTo>
                    <a:cubicBezTo>
                      <a:pt x="361945" y="417909"/>
                      <a:pt x="356881" y="402858"/>
                      <a:pt x="347529" y="390525"/>
                    </a:cubicBezTo>
                    <a:cubicBezTo>
                      <a:pt x="356881" y="378192"/>
                      <a:pt x="361945" y="363141"/>
                      <a:pt x="361950" y="347663"/>
                    </a:cubicBezTo>
                    <a:lnTo>
                      <a:pt x="361950" y="338138"/>
                    </a:lnTo>
                    <a:cubicBezTo>
                      <a:pt x="361945" y="322659"/>
                      <a:pt x="356881" y="307608"/>
                      <a:pt x="347529" y="295275"/>
                    </a:cubicBezTo>
                    <a:cubicBezTo>
                      <a:pt x="356881" y="282942"/>
                      <a:pt x="361945" y="267891"/>
                      <a:pt x="361950" y="252413"/>
                    </a:cubicBezTo>
                    <a:close/>
                    <a:moveTo>
                      <a:pt x="304800" y="252413"/>
                    </a:moveTo>
                    <a:cubicBezTo>
                      <a:pt x="304800" y="260303"/>
                      <a:pt x="298403" y="266700"/>
                      <a:pt x="290513" y="266700"/>
                    </a:cubicBezTo>
                    <a:lnTo>
                      <a:pt x="257175" y="266700"/>
                    </a:lnTo>
                    <a:lnTo>
                      <a:pt x="257175" y="323850"/>
                    </a:lnTo>
                    <a:lnTo>
                      <a:pt x="290513" y="323850"/>
                    </a:lnTo>
                    <a:cubicBezTo>
                      <a:pt x="298403" y="323850"/>
                      <a:pt x="304800" y="330247"/>
                      <a:pt x="304800" y="338138"/>
                    </a:cubicBezTo>
                    <a:lnTo>
                      <a:pt x="304800" y="347663"/>
                    </a:lnTo>
                    <a:cubicBezTo>
                      <a:pt x="304800" y="355553"/>
                      <a:pt x="298403" y="361950"/>
                      <a:pt x="290513" y="361950"/>
                    </a:cubicBezTo>
                    <a:lnTo>
                      <a:pt x="257175" y="361950"/>
                    </a:lnTo>
                    <a:lnTo>
                      <a:pt x="257175" y="419100"/>
                    </a:lnTo>
                    <a:lnTo>
                      <a:pt x="290513" y="419100"/>
                    </a:lnTo>
                    <a:cubicBezTo>
                      <a:pt x="298403" y="419100"/>
                      <a:pt x="304800" y="425497"/>
                      <a:pt x="304800" y="433388"/>
                    </a:cubicBezTo>
                    <a:lnTo>
                      <a:pt x="304800" y="442913"/>
                    </a:lnTo>
                    <a:cubicBezTo>
                      <a:pt x="304800" y="450803"/>
                      <a:pt x="298403" y="457200"/>
                      <a:pt x="290513" y="457200"/>
                    </a:cubicBezTo>
                    <a:lnTo>
                      <a:pt x="257175" y="457200"/>
                    </a:lnTo>
                    <a:lnTo>
                      <a:pt x="257175" y="514350"/>
                    </a:lnTo>
                    <a:lnTo>
                      <a:pt x="290513" y="514350"/>
                    </a:lnTo>
                    <a:cubicBezTo>
                      <a:pt x="298403" y="514350"/>
                      <a:pt x="304800" y="520747"/>
                      <a:pt x="304800" y="528638"/>
                    </a:cubicBezTo>
                    <a:lnTo>
                      <a:pt x="304800" y="619125"/>
                    </a:lnTo>
                    <a:cubicBezTo>
                      <a:pt x="304800" y="634907"/>
                      <a:pt x="292007" y="647700"/>
                      <a:pt x="276225" y="647700"/>
                    </a:cubicBezTo>
                    <a:lnTo>
                      <a:pt x="85725" y="647700"/>
                    </a:lnTo>
                    <a:cubicBezTo>
                      <a:pt x="69943" y="647700"/>
                      <a:pt x="57150" y="634907"/>
                      <a:pt x="57150" y="619125"/>
                    </a:cubicBezTo>
                    <a:lnTo>
                      <a:pt x="57150" y="528638"/>
                    </a:lnTo>
                    <a:cubicBezTo>
                      <a:pt x="57150" y="520747"/>
                      <a:pt x="63547" y="514350"/>
                      <a:pt x="71438" y="514350"/>
                    </a:cubicBezTo>
                    <a:lnTo>
                      <a:pt x="104775" y="514350"/>
                    </a:lnTo>
                    <a:lnTo>
                      <a:pt x="104775" y="457200"/>
                    </a:lnTo>
                    <a:lnTo>
                      <a:pt x="71438" y="457200"/>
                    </a:lnTo>
                    <a:cubicBezTo>
                      <a:pt x="63547" y="457200"/>
                      <a:pt x="57150" y="450803"/>
                      <a:pt x="57150" y="442913"/>
                    </a:cubicBezTo>
                    <a:lnTo>
                      <a:pt x="57150" y="433388"/>
                    </a:lnTo>
                    <a:cubicBezTo>
                      <a:pt x="57150" y="425497"/>
                      <a:pt x="63547" y="419100"/>
                      <a:pt x="71438" y="419100"/>
                    </a:cubicBezTo>
                    <a:lnTo>
                      <a:pt x="104775" y="419100"/>
                    </a:lnTo>
                    <a:lnTo>
                      <a:pt x="104775" y="361950"/>
                    </a:lnTo>
                    <a:lnTo>
                      <a:pt x="71438" y="361950"/>
                    </a:lnTo>
                    <a:cubicBezTo>
                      <a:pt x="63547" y="361950"/>
                      <a:pt x="57150" y="355553"/>
                      <a:pt x="57150" y="347663"/>
                    </a:cubicBezTo>
                    <a:lnTo>
                      <a:pt x="57150" y="338138"/>
                    </a:lnTo>
                    <a:cubicBezTo>
                      <a:pt x="57150" y="330247"/>
                      <a:pt x="63547" y="323850"/>
                      <a:pt x="71438" y="323850"/>
                    </a:cubicBezTo>
                    <a:lnTo>
                      <a:pt x="104775" y="323850"/>
                    </a:lnTo>
                    <a:lnTo>
                      <a:pt x="104775" y="266700"/>
                    </a:lnTo>
                    <a:lnTo>
                      <a:pt x="71438" y="266700"/>
                    </a:lnTo>
                    <a:cubicBezTo>
                      <a:pt x="63547" y="266700"/>
                      <a:pt x="57150" y="260303"/>
                      <a:pt x="57150" y="252413"/>
                    </a:cubicBezTo>
                    <a:lnTo>
                      <a:pt x="57150" y="225285"/>
                    </a:lnTo>
                    <a:cubicBezTo>
                      <a:pt x="57137" y="219588"/>
                      <a:pt x="58409" y="213962"/>
                      <a:pt x="60874" y="208826"/>
                    </a:cubicBezTo>
                    <a:lnTo>
                      <a:pt x="141046" y="57150"/>
                    </a:lnTo>
                    <a:lnTo>
                      <a:pt x="220904" y="57150"/>
                    </a:lnTo>
                    <a:lnTo>
                      <a:pt x="300780" y="208245"/>
                    </a:lnTo>
                    <a:cubicBezTo>
                      <a:pt x="303416" y="213539"/>
                      <a:pt x="304791" y="219371"/>
                      <a:pt x="304800" y="225285"/>
                    </a:cubicBez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endParaRPr lang="en-GB"/>
              </a:p>
            </p:txBody>
          </p:sp>
        </p:grpSp>
      </p:grpSp>
      <p:sp>
        <p:nvSpPr>
          <p:cNvPr id="6" name="TextBox 5">
            <a:extLst>
              <a:ext uri="{FF2B5EF4-FFF2-40B4-BE49-F238E27FC236}">
                <a16:creationId xmlns:a16="http://schemas.microsoft.com/office/drawing/2014/main" id="{83270DDD-971E-AC8A-EA83-F8785DF2A000}"/>
              </a:ext>
            </a:extLst>
          </p:cNvPr>
          <p:cNvSpPr txBox="1"/>
          <p:nvPr/>
        </p:nvSpPr>
        <p:spPr>
          <a:xfrm>
            <a:off x="1880726" y="3183675"/>
            <a:ext cx="7778791" cy="2693955"/>
          </a:xfrm>
          <a:prstGeom prst="rect">
            <a:avLst/>
          </a:prstGeom>
          <a:noFill/>
          <a:ln>
            <a:noFill/>
          </a:ln>
        </p:spPr>
        <p:txBody>
          <a:bodyPr wrap="square">
            <a:noAutofit/>
          </a:bodyPr>
          <a:lstStyle/>
          <a:p>
            <a:pPr>
              <a:spcAft>
                <a:spcPts val="600"/>
              </a:spcAft>
            </a:pPr>
            <a:r>
              <a:rPr kumimoji="0" lang="en-GB" sz="1400" b="1"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rPr>
              <a:t>Some PSR participants expected water to be delivered, and were surprised when it was not.</a:t>
            </a:r>
            <a:endParaRPr lang="en-GB" sz="1400">
              <a:effectLst/>
              <a:latin typeface="Century Gothic" panose="020B050202020202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en-GB" sz="1400">
                <a:effectLst/>
                <a:latin typeface="Century Gothic" panose="020B0502020202020204" pitchFamily="34" charset="0"/>
                <a:ea typeface="Calibri" panose="020F0502020204030204" pitchFamily="34" charset="0"/>
                <a:cs typeface="Times New Roman" panose="02020603050405020304" pitchFamily="18" charset="0"/>
              </a:rPr>
              <a:t>Some </a:t>
            </a:r>
            <a:r>
              <a:rPr lang="en-GB" sz="1400">
                <a:latin typeface="Century Gothic" panose="020B0502020202020204" pitchFamily="34" charset="0"/>
                <a:ea typeface="Calibri" panose="020F0502020204030204" pitchFamily="34" charset="0"/>
                <a:cs typeface="Times New Roman" panose="02020603050405020304" pitchFamily="18" charset="0"/>
              </a:rPr>
              <a:t>participants</a:t>
            </a:r>
            <a:r>
              <a:rPr lang="en-GB" sz="1400">
                <a:effectLst/>
                <a:latin typeface="Century Gothic" panose="020B0502020202020204" pitchFamily="34" charset="0"/>
                <a:ea typeface="Calibri" panose="020F0502020204030204" pitchFamily="34" charset="0"/>
                <a:cs typeface="Times New Roman" panose="02020603050405020304" pitchFamily="18" charset="0"/>
              </a:rPr>
              <a:t> appear to have received deliveries (or been offered them),</a:t>
            </a:r>
            <a:r>
              <a:rPr lang="en-GB" sz="1400">
                <a:latin typeface="Century Gothic" panose="020B0502020202020204" pitchFamily="34" charset="0"/>
                <a:ea typeface="Calibri" panose="020F0502020204030204" pitchFamily="34" charset="0"/>
                <a:cs typeface="Times New Roman" panose="02020603050405020304" pitchFamily="18" charset="0"/>
              </a:rPr>
              <a:t> but</a:t>
            </a:r>
            <a:r>
              <a:rPr lang="en-GB" sz="1400">
                <a:effectLst/>
                <a:latin typeface="Century Gothic" panose="020B0502020202020204" pitchFamily="34" charset="0"/>
                <a:ea typeface="Calibri" panose="020F0502020204030204" pitchFamily="34" charset="0"/>
                <a:cs typeface="Times New Roman" panose="02020603050405020304" pitchFamily="18" charset="0"/>
              </a:rPr>
              <a:t> one PSR participant was only offered a water delivery after speaking to South East Water over the phone </a:t>
            </a:r>
          </a:p>
          <a:p>
            <a:pPr marL="285750" indent="-285750">
              <a:spcAft>
                <a:spcPts val="600"/>
              </a:spcAft>
              <a:buFont typeface="Arial" panose="020B0604020202020204" pitchFamily="34" charset="0"/>
              <a:buChar char="•"/>
            </a:pPr>
            <a:r>
              <a:rPr lang="en-GB" sz="1400">
                <a:effectLst/>
                <a:latin typeface="Century Gothic" panose="020B0502020202020204" pitchFamily="34" charset="0"/>
                <a:ea typeface="Calibri" panose="020F0502020204030204" pitchFamily="34" charset="0"/>
                <a:cs typeface="Times New Roman" panose="02020603050405020304" pitchFamily="18" charset="0"/>
              </a:rPr>
              <a:t>Others reported no contact at all (only 1/7 </a:t>
            </a:r>
            <a:r>
              <a:rPr lang="en-GB" sz="1400">
                <a:latin typeface="Century Gothic" panose="020B0502020202020204" pitchFamily="34" charset="0"/>
                <a:ea typeface="Calibri" panose="020F0502020204030204" pitchFamily="34" charset="0"/>
                <a:cs typeface="Times New Roman" panose="02020603050405020304" pitchFamily="18" charset="0"/>
              </a:rPr>
              <a:t>participants in the vulnerable circumstances group</a:t>
            </a:r>
            <a:r>
              <a:rPr lang="en-GB" sz="1400">
                <a:effectLst/>
                <a:latin typeface="Century Gothic" panose="020B0502020202020204" pitchFamily="34" charset="0"/>
                <a:ea typeface="Calibri" panose="020F0502020204030204" pitchFamily="34" charset="0"/>
                <a:cs typeface="Times New Roman" panose="02020603050405020304" pitchFamily="18" charset="0"/>
              </a:rPr>
              <a:t> received a delivery)</a:t>
            </a:r>
          </a:p>
          <a:p>
            <a:pPr>
              <a:spcAft>
                <a:spcPts val="600"/>
              </a:spcAft>
            </a:pPr>
            <a:r>
              <a:rPr lang="en-GB" sz="1400" b="1">
                <a:latin typeface="Century Gothic" panose="020B0502020202020204" pitchFamily="34" charset="0"/>
                <a:ea typeface="Calibri" panose="020F0502020204030204" pitchFamily="34" charset="0"/>
                <a:cs typeface="Times New Roman" panose="02020603050405020304" pitchFamily="18" charset="0"/>
              </a:rPr>
              <a:t>Where deliveries did occur, these felt sporadic, insufficient and poorly communicated.</a:t>
            </a:r>
          </a:p>
          <a:p>
            <a:pPr marL="285750" indent="-285750">
              <a:spcAft>
                <a:spcPts val="600"/>
              </a:spcAft>
              <a:buFont typeface="Arial" panose="020B0604020202020204" pitchFamily="34" charset="0"/>
              <a:buChar char="•"/>
            </a:pPr>
            <a:r>
              <a:rPr lang="en-GB" sz="1400">
                <a:latin typeface="Century Gothic" panose="020B0502020202020204" pitchFamily="34" charset="0"/>
                <a:ea typeface="Calibri" panose="020F0502020204030204" pitchFamily="34" charset="0"/>
                <a:cs typeface="Times New Roman" panose="02020603050405020304" pitchFamily="18" charset="0"/>
              </a:rPr>
              <a:t>PSR customers often didn’t know if deliveries would arrive, when to expect them, or how frequent they would be</a:t>
            </a:r>
          </a:p>
          <a:p>
            <a:pPr marL="285750" indent="-285750">
              <a:spcAft>
                <a:spcPts val="600"/>
              </a:spcAft>
              <a:buFont typeface="Arial" panose="020B0604020202020204" pitchFamily="34" charset="0"/>
              <a:buChar char="•"/>
            </a:pPr>
            <a:r>
              <a:rPr lang="en-GB" sz="1400">
                <a:latin typeface="Century Gothic" panose="020B0502020202020204" pitchFamily="34" charset="0"/>
                <a:ea typeface="Calibri" panose="020F0502020204030204" pitchFamily="34" charset="0"/>
                <a:cs typeface="Times New Roman" panose="02020603050405020304" pitchFamily="18" charset="0"/>
              </a:rPr>
              <a:t>Delivered water often had to be supplemented from additional sources as it was not considered enough</a:t>
            </a:r>
          </a:p>
          <a:p>
            <a:pPr marL="285750" indent="-285750">
              <a:spcAft>
                <a:spcPts val="600"/>
              </a:spcAft>
              <a:buFont typeface="Arial" panose="020B0604020202020204" pitchFamily="34" charset="0"/>
              <a:buChar char="•"/>
            </a:pPr>
            <a:r>
              <a:rPr lang="en-GB" sz="1400">
                <a:latin typeface="Century Gothic" panose="020B0502020202020204" pitchFamily="34" charset="0"/>
                <a:ea typeface="Calibri" panose="020F0502020204030204" pitchFamily="34" charset="0"/>
                <a:cs typeface="Times New Roman" panose="02020603050405020304" pitchFamily="18" charset="0"/>
              </a:rPr>
              <a:t>A few non PSR customers received deliveries, but as they weren’t expected, their efficacy was reduced as alternative water had already been sourced </a:t>
            </a:r>
          </a:p>
        </p:txBody>
      </p:sp>
      <p:sp>
        <p:nvSpPr>
          <p:cNvPr id="7" name="Rectangle 6">
            <a:extLst>
              <a:ext uri="{FF2B5EF4-FFF2-40B4-BE49-F238E27FC236}">
                <a16:creationId xmlns:a16="http://schemas.microsoft.com/office/drawing/2014/main" id="{D57F8F23-3B28-10D6-5FC4-1D69F1195140}"/>
              </a:ext>
            </a:extLst>
          </p:cNvPr>
          <p:cNvSpPr/>
          <p:nvPr/>
        </p:nvSpPr>
        <p:spPr>
          <a:xfrm>
            <a:off x="1880726" y="2727490"/>
            <a:ext cx="8733831" cy="466673"/>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t>Support for customers in vulnerable circumstances: water deliveries</a:t>
            </a:r>
            <a:endParaRPr lang="en-GB" b="1"/>
          </a:p>
        </p:txBody>
      </p:sp>
      <p:sp>
        <p:nvSpPr>
          <p:cNvPr id="39" name="Speech Bubble: Rectangle 38">
            <a:extLst>
              <a:ext uri="{FF2B5EF4-FFF2-40B4-BE49-F238E27FC236}">
                <a16:creationId xmlns:a16="http://schemas.microsoft.com/office/drawing/2014/main" id="{89B37A0D-C9E1-14A7-F4E5-6949FEF28C44}"/>
              </a:ext>
            </a:extLst>
          </p:cNvPr>
          <p:cNvSpPr/>
          <p:nvPr/>
        </p:nvSpPr>
        <p:spPr>
          <a:xfrm>
            <a:off x="9559636" y="3663838"/>
            <a:ext cx="2393921" cy="1409284"/>
          </a:xfrm>
          <a:prstGeom prst="wedgeRectCallout">
            <a:avLst>
              <a:gd name="adj1" fmla="val -29015"/>
              <a:gd name="adj2" fmla="val 66528"/>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i="1">
                <a:effectLst/>
                <a:latin typeface="Century Gothic" panose="020B0502020202020204" pitchFamily="34" charset="0"/>
                <a:ea typeface="Calibri" panose="020F0502020204030204" pitchFamily="34" charset="0"/>
                <a:cs typeface="Times New Roman" panose="02020603050405020304" pitchFamily="18" charset="0"/>
              </a:rPr>
              <a:t>“</a:t>
            </a:r>
            <a:r>
              <a:rPr lang="en-GB" sz="1200">
                <a:effectLst/>
                <a:latin typeface="Century Gothic" panose="020B0502020202020204" pitchFamily="34" charset="0"/>
                <a:ea typeface="Calibri" panose="020F0502020204030204" pitchFamily="34" charset="0"/>
                <a:cs typeface="Times New Roman" panose="02020603050405020304" pitchFamily="18" charset="0"/>
              </a:rPr>
              <a:t>I didn’t hear of any water deliveries</a:t>
            </a:r>
            <a:r>
              <a:rPr lang="en-GB" sz="1200"/>
              <a:t>.</a:t>
            </a:r>
            <a:r>
              <a:rPr lang="en-GB" sz="1200" i="1">
                <a:effectLst/>
                <a:latin typeface="Century Gothic" panose="020B0502020202020204" pitchFamily="34" charset="0"/>
                <a:ea typeface="Calibri" panose="020F0502020204030204" pitchFamily="34" charset="0"/>
                <a:cs typeface="Times New Roman" panose="02020603050405020304" pitchFamily="18" charset="0"/>
              </a:rPr>
              <a:t>” </a:t>
            </a:r>
            <a:r>
              <a:rPr lang="en-GB" sz="1200" i="1">
                <a:latin typeface="Century Gothic" panose="020B0502020202020204" pitchFamily="34" charset="0"/>
                <a:ea typeface="Calibri" panose="020F0502020204030204" pitchFamily="34" charset="0"/>
                <a:cs typeface="Times New Roman" panose="02020603050405020304" pitchFamily="18" charset="0"/>
              </a:rPr>
              <a:t>Customer in financially vulnerable circumstances,</a:t>
            </a:r>
            <a:r>
              <a:rPr lang="en-GB" sz="1200" i="1">
                <a:effectLst/>
                <a:latin typeface="Century Gothic" panose="020B0502020202020204" pitchFamily="34" charset="0"/>
                <a:ea typeface="Calibri" panose="020F0502020204030204" pitchFamily="34" charset="0"/>
                <a:cs typeface="Times New Roman" panose="02020603050405020304" pitchFamily="18" charset="0"/>
              </a:rPr>
              <a:t> 7-day interruption</a:t>
            </a:r>
            <a:endParaRPr lang="en-GB" sz="1200" i="1">
              <a:latin typeface="Century Gothic" panose="020B0502020202020204" pitchFamily="34" charset="0"/>
              <a:ea typeface="Calibri" panose="020F0502020204030204" pitchFamily="34" charset="0"/>
              <a:cs typeface="Times New Roman" panose="02020603050405020304" pitchFamily="18" charset="0"/>
            </a:endParaRPr>
          </a:p>
        </p:txBody>
      </p:sp>
      <p:grpSp>
        <p:nvGrpSpPr>
          <p:cNvPr id="42" name="Group 41">
            <a:extLst>
              <a:ext uri="{FF2B5EF4-FFF2-40B4-BE49-F238E27FC236}">
                <a16:creationId xmlns:a16="http://schemas.microsoft.com/office/drawing/2014/main" id="{76ADCA37-872A-CDD9-C38B-F60BCBF4B1C3}"/>
              </a:ext>
            </a:extLst>
          </p:cNvPr>
          <p:cNvGrpSpPr/>
          <p:nvPr/>
        </p:nvGrpSpPr>
        <p:grpSpPr>
          <a:xfrm>
            <a:off x="821892" y="2718601"/>
            <a:ext cx="1598738" cy="505853"/>
            <a:chOff x="257702" y="2856343"/>
            <a:chExt cx="1598738" cy="505853"/>
          </a:xfrm>
        </p:grpSpPr>
        <p:grpSp>
          <p:nvGrpSpPr>
            <p:cNvPr id="9" name="Group 8">
              <a:extLst>
                <a:ext uri="{FF2B5EF4-FFF2-40B4-BE49-F238E27FC236}">
                  <a16:creationId xmlns:a16="http://schemas.microsoft.com/office/drawing/2014/main" id="{DB4885A6-B1F1-C76D-E588-B9DF1D622A43}"/>
                </a:ext>
              </a:extLst>
            </p:cNvPr>
            <p:cNvGrpSpPr/>
            <p:nvPr/>
          </p:nvGrpSpPr>
          <p:grpSpPr>
            <a:xfrm>
              <a:off x="257702" y="2886377"/>
              <a:ext cx="1031227" cy="435244"/>
              <a:chOff x="50875" y="545159"/>
              <a:chExt cx="1031227" cy="435244"/>
            </a:xfrm>
            <a:solidFill>
              <a:schemeClr val="tx2"/>
            </a:solidFill>
          </p:grpSpPr>
          <p:grpSp>
            <p:nvGrpSpPr>
              <p:cNvPr id="28" name="Group 27">
                <a:extLst>
                  <a:ext uri="{FF2B5EF4-FFF2-40B4-BE49-F238E27FC236}">
                    <a16:creationId xmlns:a16="http://schemas.microsoft.com/office/drawing/2014/main" id="{32E10731-9EAD-7EF1-8E79-7C3A25C57D51}"/>
                  </a:ext>
                </a:extLst>
              </p:cNvPr>
              <p:cNvGrpSpPr/>
              <p:nvPr/>
            </p:nvGrpSpPr>
            <p:grpSpPr>
              <a:xfrm>
                <a:off x="479846" y="556407"/>
                <a:ext cx="266049" cy="423996"/>
                <a:chOff x="850766" y="551650"/>
                <a:chExt cx="420862" cy="650259"/>
              </a:xfrm>
              <a:grpFill/>
            </p:grpSpPr>
            <p:sp>
              <p:nvSpPr>
                <p:cNvPr id="37" name="Freeform: Shape 36">
                  <a:extLst>
                    <a:ext uri="{FF2B5EF4-FFF2-40B4-BE49-F238E27FC236}">
                      <a16:creationId xmlns:a16="http://schemas.microsoft.com/office/drawing/2014/main" id="{A49E33F3-B49F-7C97-6294-CFAE0D9F8922}"/>
                    </a:ext>
                  </a:extLst>
                </p:cNvPr>
                <p:cNvSpPr/>
                <p:nvPr/>
              </p:nvSpPr>
              <p:spPr>
                <a:xfrm>
                  <a:off x="850766" y="681702"/>
                  <a:ext cx="420862" cy="520207"/>
                </a:xfrm>
                <a:custGeom>
                  <a:avLst/>
                  <a:gdLst>
                    <a:gd name="connsiteX0" fmla="*/ 367312 w 420862"/>
                    <a:gd name="connsiteY0" fmla="*/ 183603 h 520207"/>
                    <a:gd name="connsiteX1" fmla="*/ 358897 w 420862"/>
                    <a:gd name="connsiteY1" fmla="*/ 184368 h 520207"/>
                    <a:gd name="connsiteX2" fmla="*/ 340536 w 420862"/>
                    <a:gd name="connsiteY2" fmla="*/ 162947 h 520207"/>
                    <a:gd name="connsiteX3" fmla="*/ 275510 w 420862"/>
                    <a:gd name="connsiteY3" fmla="*/ 136937 h 520207"/>
                    <a:gd name="connsiteX4" fmla="*/ 233435 w 420862"/>
                    <a:gd name="connsiteY4" fmla="*/ 39781 h 520207"/>
                    <a:gd name="connsiteX5" fmla="*/ 176059 w 420862"/>
                    <a:gd name="connsiteY5" fmla="*/ 0 h 520207"/>
                    <a:gd name="connsiteX6" fmla="*/ 140103 w 420862"/>
                    <a:gd name="connsiteY6" fmla="*/ 11475 h 520207"/>
                    <a:gd name="connsiteX7" fmla="*/ 36750 w 420862"/>
                    <a:gd name="connsiteY7" fmla="*/ 81091 h 520207"/>
                    <a:gd name="connsiteX8" fmla="*/ 23745 w 420862"/>
                    <a:gd name="connsiteY8" fmla="*/ 99452 h 520207"/>
                    <a:gd name="connsiteX9" fmla="*/ 795 w 420862"/>
                    <a:gd name="connsiteY9" fmla="*/ 198903 h 520207"/>
                    <a:gd name="connsiteX10" fmla="*/ 23708 w 420862"/>
                    <a:gd name="connsiteY10" fmla="*/ 235615 h 520207"/>
                    <a:gd name="connsiteX11" fmla="*/ 23745 w 420862"/>
                    <a:gd name="connsiteY11" fmla="*/ 235624 h 520207"/>
                    <a:gd name="connsiteX12" fmla="*/ 30630 w 420862"/>
                    <a:gd name="connsiteY12" fmla="*/ 236389 h 520207"/>
                    <a:gd name="connsiteX13" fmla="*/ 60466 w 420862"/>
                    <a:gd name="connsiteY13" fmla="*/ 212673 h 520207"/>
                    <a:gd name="connsiteX14" fmla="*/ 80356 w 420862"/>
                    <a:gd name="connsiteY14" fmla="*/ 125462 h 520207"/>
                    <a:gd name="connsiteX15" fmla="*/ 99558 w 420862"/>
                    <a:gd name="connsiteY15" fmla="*/ 112457 h 520207"/>
                    <a:gd name="connsiteX16" fmla="*/ 95503 w 420862"/>
                    <a:gd name="connsiteY16" fmla="*/ 144587 h 520207"/>
                    <a:gd name="connsiteX17" fmla="*/ 28871 w 420862"/>
                    <a:gd name="connsiteY17" fmla="*/ 344255 h 520207"/>
                    <a:gd name="connsiteX18" fmla="*/ 83569 w 420862"/>
                    <a:gd name="connsiteY18" fmla="*/ 344255 h 520207"/>
                    <a:gd name="connsiteX19" fmla="*/ 83569 w 420862"/>
                    <a:gd name="connsiteY19" fmla="*/ 346550 h 520207"/>
                    <a:gd name="connsiteX20" fmla="*/ 53657 w 420862"/>
                    <a:gd name="connsiteY20" fmla="*/ 481957 h 520207"/>
                    <a:gd name="connsiteX21" fmla="*/ 76570 w 420862"/>
                    <a:gd name="connsiteY21" fmla="*/ 518669 h 520207"/>
                    <a:gd name="connsiteX22" fmla="*/ 76607 w 420862"/>
                    <a:gd name="connsiteY22" fmla="*/ 518678 h 520207"/>
                    <a:gd name="connsiteX23" fmla="*/ 83492 w 420862"/>
                    <a:gd name="connsiteY23" fmla="*/ 519443 h 520207"/>
                    <a:gd name="connsiteX24" fmla="*/ 113328 w 420862"/>
                    <a:gd name="connsiteY24" fmla="*/ 495727 h 520207"/>
                    <a:gd name="connsiteX25" fmla="*/ 143928 w 420862"/>
                    <a:gd name="connsiteY25" fmla="*/ 358025 h 520207"/>
                    <a:gd name="connsiteX26" fmla="*/ 144693 w 420862"/>
                    <a:gd name="connsiteY26" fmla="*/ 353435 h 520207"/>
                    <a:gd name="connsiteX27" fmla="*/ 145458 w 420862"/>
                    <a:gd name="connsiteY27" fmla="*/ 344255 h 520207"/>
                    <a:gd name="connsiteX28" fmla="*/ 179119 w 420862"/>
                    <a:gd name="connsiteY28" fmla="*/ 344255 h 520207"/>
                    <a:gd name="connsiteX29" fmla="*/ 186769 w 420862"/>
                    <a:gd name="connsiteY29" fmla="*/ 476602 h 520207"/>
                    <a:gd name="connsiteX30" fmla="*/ 217370 w 420862"/>
                    <a:gd name="connsiteY30" fmla="*/ 505520 h 520207"/>
                    <a:gd name="connsiteX31" fmla="*/ 219053 w 420862"/>
                    <a:gd name="connsiteY31" fmla="*/ 505520 h 520207"/>
                    <a:gd name="connsiteX32" fmla="*/ 247894 w 420862"/>
                    <a:gd name="connsiteY32" fmla="*/ 473257 h 520207"/>
                    <a:gd name="connsiteX33" fmla="*/ 247893 w 420862"/>
                    <a:gd name="connsiteY33" fmla="*/ 473236 h 520207"/>
                    <a:gd name="connsiteX34" fmla="*/ 240473 w 420862"/>
                    <a:gd name="connsiteY34" fmla="*/ 344255 h 520207"/>
                    <a:gd name="connsiteX35" fmla="*/ 266024 w 420862"/>
                    <a:gd name="connsiteY35" fmla="*/ 344255 h 520207"/>
                    <a:gd name="connsiteX36" fmla="*/ 197173 w 420862"/>
                    <a:gd name="connsiteY36" fmla="*/ 138467 h 520207"/>
                    <a:gd name="connsiteX37" fmla="*/ 197938 w 420862"/>
                    <a:gd name="connsiteY37" fmla="*/ 117047 h 520207"/>
                    <a:gd name="connsiteX38" fmla="*/ 222419 w 420862"/>
                    <a:gd name="connsiteY38" fmla="*/ 172893 h 520207"/>
                    <a:gd name="connsiteX39" fmla="*/ 239249 w 420862"/>
                    <a:gd name="connsiteY39" fmla="*/ 188958 h 520207"/>
                    <a:gd name="connsiteX40" fmla="*/ 314985 w 420862"/>
                    <a:gd name="connsiteY40" fmla="*/ 219558 h 520207"/>
                    <a:gd name="connsiteX41" fmla="*/ 311925 w 420862"/>
                    <a:gd name="connsiteY41" fmla="*/ 237154 h 520207"/>
                    <a:gd name="connsiteX42" fmla="*/ 331815 w 420862"/>
                    <a:gd name="connsiteY42" fmla="*/ 278464 h 520207"/>
                    <a:gd name="connsiteX43" fmla="*/ 332580 w 420862"/>
                    <a:gd name="connsiteY43" fmla="*/ 279229 h 520207"/>
                    <a:gd name="connsiteX44" fmla="*/ 342525 w 420862"/>
                    <a:gd name="connsiteY44" fmla="*/ 283054 h 520207"/>
                    <a:gd name="connsiteX45" fmla="*/ 357826 w 420862"/>
                    <a:gd name="connsiteY45" fmla="*/ 267754 h 520207"/>
                    <a:gd name="connsiteX46" fmla="*/ 351706 w 420862"/>
                    <a:gd name="connsiteY46" fmla="*/ 255514 h 520207"/>
                    <a:gd name="connsiteX47" fmla="*/ 344361 w 420862"/>
                    <a:gd name="connsiteY47" fmla="*/ 237154 h 520207"/>
                    <a:gd name="connsiteX48" fmla="*/ 367312 w 420862"/>
                    <a:gd name="connsiteY48" fmla="*/ 214203 h 520207"/>
                    <a:gd name="connsiteX49" fmla="*/ 390262 w 420862"/>
                    <a:gd name="connsiteY49" fmla="*/ 237154 h 520207"/>
                    <a:gd name="connsiteX50" fmla="*/ 390262 w 420862"/>
                    <a:gd name="connsiteY50" fmla="*/ 504908 h 520207"/>
                    <a:gd name="connsiteX51" fmla="*/ 405562 w 420862"/>
                    <a:gd name="connsiteY51" fmla="*/ 520208 h 520207"/>
                    <a:gd name="connsiteX52" fmla="*/ 420863 w 420862"/>
                    <a:gd name="connsiteY52" fmla="*/ 504908 h 520207"/>
                    <a:gd name="connsiteX53" fmla="*/ 420863 w 420862"/>
                    <a:gd name="connsiteY53" fmla="*/ 237154 h 520207"/>
                    <a:gd name="connsiteX54" fmla="*/ 367312 w 420862"/>
                    <a:gd name="connsiteY54" fmla="*/ 183603 h 5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0862" h="520207">
                      <a:moveTo>
                        <a:pt x="367312" y="183603"/>
                      </a:moveTo>
                      <a:cubicBezTo>
                        <a:pt x="364485" y="183477"/>
                        <a:pt x="361654" y="183734"/>
                        <a:pt x="358897" y="184368"/>
                      </a:cubicBezTo>
                      <a:cubicBezTo>
                        <a:pt x="356629" y="174664"/>
                        <a:pt x="349779" y="166672"/>
                        <a:pt x="340536" y="162947"/>
                      </a:cubicBezTo>
                      <a:lnTo>
                        <a:pt x="275510" y="136937"/>
                      </a:lnTo>
                      <a:lnTo>
                        <a:pt x="233435" y="39781"/>
                      </a:lnTo>
                      <a:cubicBezTo>
                        <a:pt x="224490" y="15842"/>
                        <a:pt x="201614" y="-19"/>
                        <a:pt x="176059" y="0"/>
                      </a:cubicBezTo>
                      <a:cubicBezTo>
                        <a:pt x="163181" y="54"/>
                        <a:pt x="150631" y="4059"/>
                        <a:pt x="140103" y="11475"/>
                      </a:cubicBezTo>
                      <a:lnTo>
                        <a:pt x="36750" y="81091"/>
                      </a:lnTo>
                      <a:cubicBezTo>
                        <a:pt x="30535" y="85635"/>
                        <a:pt x="25970" y="92081"/>
                        <a:pt x="23745" y="99452"/>
                      </a:cubicBezTo>
                      <a:lnTo>
                        <a:pt x="795" y="198903"/>
                      </a:lnTo>
                      <a:cubicBezTo>
                        <a:pt x="-3016" y="215368"/>
                        <a:pt x="7243" y="231805"/>
                        <a:pt x="23708" y="235615"/>
                      </a:cubicBezTo>
                      <a:cubicBezTo>
                        <a:pt x="23721" y="235618"/>
                        <a:pt x="23733" y="235620"/>
                        <a:pt x="23745" y="235624"/>
                      </a:cubicBezTo>
                      <a:cubicBezTo>
                        <a:pt x="25983" y="236255"/>
                        <a:pt x="28308" y="236513"/>
                        <a:pt x="30630" y="236389"/>
                      </a:cubicBezTo>
                      <a:cubicBezTo>
                        <a:pt x="44827" y="236232"/>
                        <a:pt x="57110" y="226468"/>
                        <a:pt x="60466" y="212673"/>
                      </a:cubicBezTo>
                      <a:lnTo>
                        <a:pt x="80356" y="125462"/>
                      </a:lnTo>
                      <a:lnTo>
                        <a:pt x="99558" y="112457"/>
                      </a:lnTo>
                      <a:cubicBezTo>
                        <a:pt x="97951" y="123779"/>
                        <a:pt x="96574" y="134566"/>
                        <a:pt x="95503" y="144587"/>
                      </a:cubicBezTo>
                      <a:lnTo>
                        <a:pt x="28871" y="344255"/>
                      </a:lnTo>
                      <a:lnTo>
                        <a:pt x="83569" y="344255"/>
                      </a:lnTo>
                      <a:lnTo>
                        <a:pt x="83569" y="346550"/>
                      </a:lnTo>
                      <a:lnTo>
                        <a:pt x="53657" y="481957"/>
                      </a:lnTo>
                      <a:cubicBezTo>
                        <a:pt x="49847" y="498423"/>
                        <a:pt x="60105" y="514859"/>
                        <a:pt x="76570" y="518669"/>
                      </a:cubicBezTo>
                      <a:cubicBezTo>
                        <a:pt x="76583" y="518672"/>
                        <a:pt x="76595" y="518675"/>
                        <a:pt x="76607" y="518678"/>
                      </a:cubicBezTo>
                      <a:cubicBezTo>
                        <a:pt x="78845" y="519309"/>
                        <a:pt x="81171" y="519567"/>
                        <a:pt x="83492" y="519443"/>
                      </a:cubicBezTo>
                      <a:cubicBezTo>
                        <a:pt x="97689" y="519286"/>
                        <a:pt x="109972" y="509522"/>
                        <a:pt x="113328" y="495727"/>
                      </a:cubicBezTo>
                      <a:lnTo>
                        <a:pt x="143928" y="358025"/>
                      </a:lnTo>
                      <a:cubicBezTo>
                        <a:pt x="143928" y="356495"/>
                        <a:pt x="144693" y="354965"/>
                        <a:pt x="144693" y="353435"/>
                      </a:cubicBezTo>
                      <a:lnTo>
                        <a:pt x="145458" y="344255"/>
                      </a:lnTo>
                      <a:lnTo>
                        <a:pt x="179119" y="344255"/>
                      </a:lnTo>
                      <a:lnTo>
                        <a:pt x="186769" y="476602"/>
                      </a:lnTo>
                      <a:cubicBezTo>
                        <a:pt x="187663" y="492842"/>
                        <a:pt x="201105" y="505544"/>
                        <a:pt x="217370" y="505520"/>
                      </a:cubicBezTo>
                      <a:lnTo>
                        <a:pt x="219053" y="505520"/>
                      </a:lnTo>
                      <a:cubicBezTo>
                        <a:pt x="235926" y="504575"/>
                        <a:pt x="248839" y="490130"/>
                        <a:pt x="247894" y="473257"/>
                      </a:cubicBezTo>
                      <a:cubicBezTo>
                        <a:pt x="247894" y="473250"/>
                        <a:pt x="247893" y="473243"/>
                        <a:pt x="247893" y="473236"/>
                      </a:cubicBezTo>
                      <a:lnTo>
                        <a:pt x="240473" y="344255"/>
                      </a:lnTo>
                      <a:lnTo>
                        <a:pt x="266024" y="344255"/>
                      </a:lnTo>
                      <a:lnTo>
                        <a:pt x="197173" y="138467"/>
                      </a:lnTo>
                      <a:cubicBezTo>
                        <a:pt x="197173" y="138467"/>
                        <a:pt x="197938" y="117812"/>
                        <a:pt x="197938" y="117047"/>
                      </a:cubicBezTo>
                      <a:lnTo>
                        <a:pt x="222419" y="172893"/>
                      </a:lnTo>
                      <a:cubicBezTo>
                        <a:pt x="225540" y="180362"/>
                        <a:pt x="231642" y="186187"/>
                        <a:pt x="239249" y="188958"/>
                      </a:cubicBezTo>
                      <a:lnTo>
                        <a:pt x="314985" y="219558"/>
                      </a:lnTo>
                      <a:cubicBezTo>
                        <a:pt x="312797" y="225160"/>
                        <a:pt x="311757" y="231143"/>
                        <a:pt x="311925" y="237154"/>
                      </a:cubicBezTo>
                      <a:cubicBezTo>
                        <a:pt x="311894" y="253239"/>
                        <a:pt x="319221" y="268457"/>
                        <a:pt x="331815" y="278464"/>
                      </a:cubicBezTo>
                      <a:lnTo>
                        <a:pt x="332580" y="279229"/>
                      </a:lnTo>
                      <a:cubicBezTo>
                        <a:pt x="335291" y="281717"/>
                        <a:pt x="338846" y="283084"/>
                        <a:pt x="342525" y="283054"/>
                      </a:cubicBezTo>
                      <a:cubicBezTo>
                        <a:pt x="350976" y="283054"/>
                        <a:pt x="357826" y="276204"/>
                        <a:pt x="357826" y="267754"/>
                      </a:cubicBezTo>
                      <a:cubicBezTo>
                        <a:pt x="358070" y="262884"/>
                        <a:pt x="355749" y="258240"/>
                        <a:pt x="351706" y="255514"/>
                      </a:cubicBezTo>
                      <a:cubicBezTo>
                        <a:pt x="347171" y="250450"/>
                        <a:pt x="344569" y="243948"/>
                        <a:pt x="344361" y="237154"/>
                      </a:cubicBezTo>
                      <a:cubicBezTo>
                        <a:pt x="344361" y="224478"/>
                        <a:pt x="354636" y="214203"/>
                        <a:pt x="367312" y="214203"/>
                      </a:cubicBezTo>
                      <a:cubicBezTo>
                        <a:pt x="379987" y="214203"/>
                        <a:pt x="390262" y="224478"/>
                        <a:pt x="390262" y="237154"/>
                      </a:cubicBezTo>
                      <a:lnTo>
                        <a:pt x="390262" y="504908"/>
                      </a:lnTo>
                      <a:cubicBezTo>
                        <a:pt x="390262" y="513358"/>
                        <a:pt x="397112" y="520208"/>
                        <a:pt x="405562" y="520208"/>
                      </a:cubicBezTo>
                      <a:cubicBezTo>
                        <a:pt x="414013" y="520208"/>
                        <a:pt x="420863" y="513358"/>
                        <a:pt x="420863" y="504908"/>
                      </a:cubicBezTo>
                      <a:lnTo>
                        <a:pt x="420863" y="237154"/>
                      </a:lnTo>
                      <a:cubicBezTo>
                        <a:pt x="420863" y="207578"/>
                        <a:pt x="396887" y="183603"/>
                        <a:pt x="367312" y="183603"/>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38" name="Freeform: Shape 37">
                  <a:extLst>
                    <a:ext uri="{FF2B5EF4-FFF2-40B4-BE49-F238E27FC236}">
                      <a16:creationId xmlns:a16="http://schemas.microsoft.com/office/drawing/2014/main" id="{4E752FCD-F1CE-1F51-4C67-41BC31E4B6A4}"/>
                    </a:ext>
                  </a:extLst>
                </p:cNvPr>
                <p:cNvSpPr/>
                <p:nvPr/>
              </p:nvSpPr>
              <p:spPr>
                <a:xfrm>
                  <a:off x="1007699" y="551650"/>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0" y="122402"/>
                        <a:pt x="0" y="95001"/>
                        <a:pt x="0" y="61201"/>
                      </a:cubicBezTo>
                      <a:cubicBezTo>
                        <a:pt x="0" y="27401"/>
                        <a:pt x="27400" y="0"/>
                        <a:pt x="61201" y="0"/>
                      </a:cubicBezTo>
                      <a:cubicBezTo>
                        <a:pt x="95001" y="0"/>
                        <a:pt x="122402" y="27401"/>
                        <a:pt x="122402" y="61201"/>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grpSp>
          <p:grpSp>
            <p:nvGrpSpPr>
              <p:cNvPr id="29" name="Group 28">
                <a:extLst>
                  <a:ext uri="{FF2B5EF4-FFF2-40B4-BE49-F238E27FC236}">
                    <a16:creationId xmlns:a16="http://schemas.microsoft.com/office/drawing/2014/main" id="{D718F5FC-3AB4-A6B9-9434-C712F9049C3B}"/>
                  </a:ext>
                </a:extLst>
              </p:cNvPr>
              <p:cNvGrpSpPr/>
              <p:nvPr/>
            </p:nvGrpSpPr>
            <p:grpSpPr>
              <a:xfrm>
                <a:off x="50875" y="545159"/>
                <a:ext cx="334609" cy="429241"/>
                <a:chOff x="193188" y="551651"/>
                <a:chExt cx="497431" cy="641845"/>
              </a:xfrm>
              <a:grpFill/>
            </p:grpSpPr>
            <p:sp>
              <p:nvSpPr>
                <p:cNvPr id="33" name="Freeform: Shape 32">
                  <a:extLst>
                    <a:ext uri="{FF2B5EF4-FFF2-40B4-BE49-F238E27FC236}">
                      <a16:creationId xmlns:a16="http://schemas.microsoft.com/office/drawing/2014/main" id="{9E65D804-E846-F1BC-54BD-87B91E09F056}"/>
                    </a:ext>
                  </a:extLst>
                </p:cNvPr>
                <p:cNvSpPr/>
                <p:nvPr/>
              </p:nvSpPr>
              <p:spPr>
                <a:xfrm>
                  <a:off x="300290" y="551651"/>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1" y="122402"/>
                        <a:pt x="0" y="95001"/>
                        <a:pt x="0" y="61201"/>
                      </a:cubicBezTo>
                      <a:cubicBezTo>
                        <a:pt x="0" y="27401"/>
                        <a:pt x="27401" y="0"/>
                        <a:pt x="61201" y="0"/>
                      </a:cubicBezTo>
                      <a:cubicBezTo>
                        <a:pt x="95001" y="0"/>
                        <a:pt x="122402" y="27401"/>
                        <a:pt x="122402" y="61201"/>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34" name="Freeform: Shape 33">
                  <a:extLst>
                    <a:ext uri="{FF2B5EF4-FFF2-40B4-BE49-F238E27FC236}">
                      <a16:creationId xmlns:a16="http://schemas.microsoft.com/office/drawing/2014/main" id="{38C74DF0-5D74-D4EB-CAED-4A631F3797A5}"/>
                    </a:ext>
                  </a:extLst>
                </p:cNvPr>
                <p:cNvSpPr/>
                <p:nvPr/>
              </p:nvSpPr>
              <p:spPr>
                <a:xfrm>
                  <a:off x="193188" y="917327"/>
                  <a:ext cx="395510" cy="276169"/>
                </a:xfrm>
                <a:custGeom>
                  <a:avLst/>
                  <a:gdLst>
                    <a:gd name="connsiteX0" fmla="*/ 375621 w 395510"/>
                    <a:gd name="connsiteY0" fmla="*/ 118577 h 276169"/>
                    <a:gd name="connsiteX1" fmla="*/ 206553 w 395510"/>
                    <a:gd name="connsiteY1" fmla="*/ 246334 h 276169"/>
                    <a:gd name="connsiteX2" fmla="*/ 30600 w 395510"/>
                    <a:gd name="connsiteY2" fmla="*/ 70381 h 276169"/>
                    <a:gd name="connsiteX3" fmla="*/ 30600 w 395510"/>
                    <a:gd name="connsiteY3" fmla="*/ 59671 h 276169"/>
                    <a:gd name="connsiteX4" fmla="*/ 12240 w 395510"/>
                    <a:gd name="connsiteY4" fmla="*/ 0 h 276169"/>
                    <a:gd name="connsiteX5" fmla="*/ 0 w 395510"/>
                    <a:gd name="connsiteY5" fmla="*/ 69616 h 276169"/>
                    <a:gd name="connsiteX6" fmla="*/ 206553 w 395510"/>
                    <a:gd name="connsiteY6" fmla="*/ 276169 h 276169"/>
                    <a:gd name="connsiteX7" fmla="*/ 395511 w 395510"/>
                    <a:gd name="connsiteY7" fmla="*/ 153002 h 276169"/>
                    <a:gd name="connsiteX8" fmla="*/ 375621 w 395510"/>
                    <a:gd name="connsiteY8" fmla="*/ 118577 h 2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510" h="276169">
                      <a:moveTo>
                        <a:pt x="375621" y="118577"/>
                      </a:moveTo>
                      <a:cubicBezTo>
                        <a:pt x="354965" y="192018"/>
                        <a:pt x="286879" y="246334"/>
                        <a:pt x="206553" y="246334"/>
                      </a:cubicBezTo>
                      <a:cubicBezTo>
                        <a:pt x="109397" y="246334"/>
                        <a:pt x="30600" y="167537"/>
                        <a:pt x="30600" y="70381"/>
                      </a:cubicBezTo>
                      <a:cubicBezTo>
                        <a:pt x="30600" y="66556"/>
                        <a:pt x="30600" y="63496"/>
                        <a:pt x="30600" y="59671"/>
                      </a:cubicBezTo>
                      <a:lnTo>
                        <a:pt x="12240" y="0"/>
                      </a:lnTo>
                      <a:cubicBezTo>
                        <a:pt x="4590" y="22185"/>
                        <a:pt x="0" y="45136"/>
                        <a:pt x="0" y="69616"/>
                      </a:cubicBezTo>
                      <a:cubicBezTo>
                        <a:pt x="0" y="183603"/>
                        <a:pt x="92566" y="276169"/>
                        <a:pt x="206553" y="276169"/>
                      </a:cubicBezTo>
                      <a:cubicBezTo>
                        <a:pt x="290704" y="276169"/>
                        <a:pt x="363380" y="225678"/>
                        <a:pt x="395511" y="153002"/>
                      </a:cubicBezTo>
                      <a:lnTo>
                        <a:pt x="375621" y="118577"/>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35" name="Freeform: Shape 34">
                  <a:extLst>
                    <a:ext uri="{FF2B5EF4-FFF2-40B4-BE49-F238E27FC236}">
                      <a16:creationId xmlns:a16="http://schemas.microsoft.com/office/drawing/2014/main" id="{E1D914D3-930D-F1E1-705E-6E648AD28E7A}"/>
                    </a:ext>
                  </a:extLst>
                </p:cNvPr>
                <p:cNvSpPr/>
                <p:nvPr/>
              </p:nvSpPr>
              <p:spPr>
                <a:xfrm>
                  <a:off x="201151" y="689103"/>
                  <a:ext cx="489468" cy="413355"/>
                </a:xfrm>
                <a:custGeom>
                  <a:avLst/>
                  <a:gdLst>
                    <a:gd name="connsiteX0" fmla="*/ 485469 w 489468"/>
                    <a:gd name="connsiteY0" fmla="*/ 367455 h 413355"/>
                    <a:gd name="connsiteX1" fmla="*/ 393668 w 489468"/>
                    <a:gd name="connsiteY1" fmla="*/ 206803 h 413355"/>
                    <a:gd name="connsiteX2" fmla="*/ 366892 w 489468"/>
                    <a:gd name="connsiteY2" fmla="*/ 191503 h 413355"/>
                    <a:gd name="connsiteX3" fmla="*/ 243726 w 489468"/>
                    <a:gd name="connsiteY3" fmla="*/ 191503 h 413355"/>
                    <a:gd name="connsiteX4" fmla="*/ 228425 w 489468"/>
                    <a:gd name="connsiteY4" fmla="*/ 50741 h 413355"/>
                    <a:gd name="connsiteX5" fmla="*/ 157279 w 489468"/>
                    <a:gd name="connsiteY5" fmla="*/ 1015 h 413355"/>
                    <a:gd name="connsiteX6" fmla="*/ 136624 w 489468"/>
                    <a:gd name="connsiteY6" fmla="*/ 8665 h 413355"/>
                    <a:gd name="connsiteX7" fmla="*/ 14987 w 489468"/>
                    <a:gd name="connsiteY7" fmla="*/ 80576 h 413355"/>
                    <a:gd name="connsiteX8" fmla="*/ 1217 w 489468"/>
                    <a:gd name="connsiteY8" fmla="*/ 115767 h 413355"/>
                    <a:gd name="connsiteX9" fmla="*/ 39468 w 489468"/>
                    <a:gd name="connsiteY9" fmla="*/ 238168 h 413355"/>
                    <a:gd name="connsiteX10" fmla="*/ 68538 w 489468"/>
                    <a:gd name="connsiteY10" fmla="*/ 259589 h 413355"/>
                    <a:gd name="connsiteX11" fmla="*/ 77718 w 489468"/>
                    <a:gd name="connsiteY11" fmla="*/ 258059 h 413355"/>
                    <a:gd name="connsiteX12" fmla="*/ 97608 w 489468"/>
                    <a:gd name="connsiteY12" fmla="*/ 219808 h 413355"/>
                    <a:gd name="connsiteX13" fmla="*/ 66243 w 489468"/>
                    <a:gd name="connsiteY13" fmla="*/ 120357 h 413355"/>
                    <a:gd name="connsiteX14" fmla="*/ 111379 w 489468"/>
                    <a:gd name="connsiteY14" fmla="*/ 93581 h 413355"/>
                    <a:gd name="connsiteX15" fmla="*/ 130504 w 489468"/>
                    <a:gd name="connsiteY15" fmla="*/ 201448 h 413355"/>
                    <a:gd name="connsiteX16" fmla="*/ 190940 w 489468"/>
                    <a:gd name="connsiteY16" fmla="*/ 251939 h 413355"/>
                    <a:gd name="connsiteX17" fmla="*/ 190940 w 489468"/>
                    <a:gd name="connsiteY17" fmla="*/ 251939 h 413355"/>
                    <a:gd name="connsiteX18" fmla="*/ 349297 w 489468"/>
                    <a:gd name="connsiteY18" fmla="*/ 251939 h 413355"/>
                    <a:gd name="connsiteX19" fmla="*/ 431918 w 489468"/>
                    <a:gd name="connsiteY19" fmla="*/ 398056 h 413355"/>
                    <a:gd name="connsiteX20" fmla="*/ 458694 w 489468"/>
                    <a:gd name="connsiteY20" fmla="*/ 413356 h 413355"/>
                    <a:gd name="connsiteX21" fmla="*/ 473994 w 489468"/>
                    <a:gd name="connsiteY21" fmla="*/ 409531 h 413355"/>
                    <a:gd name="connsiteX22" fmla="*/ 485469 w 489468"/>
                    <a:gd name="connsiteY22" fmla="*/ 367455 h 41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9468" h="413355">
                      <a:moveTo>
                        <a:pt x="485469" y="367455"/>
                      </a:moveTo>
                      <a:lnTo>
                        <a:pt x="393668" y="206803"/>
                      </a:lnTo>
                      <a:cubicBezTo>
                        <a:pt x="388313" y="197623"/>
                        <a:pt x="378368" y="191503"/>
                        <a:pt x="366892" y="191503"/>
                      </a:cubicBezTo>
                      <a:lnTo>
                        <a:pt x="243726" y="191503"/>
                      </a:lnTo>
                      <a:lnTo>
                        <a:pt x="228425" y="50741"/>
                      </a:lnTo>
                      <a:cubicBezTo>
                        <a:pt x="222305" y="17080"/>
                        <a:pt x="190940" y="-5105"/>
                        <a:pt x="157279" y="1015"/>
                      </a:cubicBezTo>
                      <a:cubicBezTo>
                        <a:pt x="149629" y="2545"/>
                        <a:pt x="142744" y="4840"/>
                        <a:pt x="136624" y="8665"/>
                      </a:cubicBezTo>
                      <a:lnTo>
                        <a:pt x="14987" y="80576"/>
                      </a:lnTo>
                      <a:cubicBezTo>
                        <a:pt x="2747" y="87461"/>
                        <a:pt x="-2608" y="102761"/>
                        <a:pt x="1217" y="115767"/>
                      </a:cubicBezTo>
                      <a:lnTo>
                        <a:pt x="39468" y="238168"/>
                      </a:lnTo>
                      <a:cubicBezTo>
                        <a:pt x="43293" y="251174"/>
                        <a:pt x="55533" y="259589"/>
                        <a:pt x="68538" y="259589"/>
                      </a:cubicBezTo>
                      <a:cubicBezTo>
                        <a:pt x="71598" y="259589"/>
                        <a:pt x="74658" y="258824"/>
                        <a:pt x="77718" y="258059"/>
                      </a:cubicBezTo>
                      <a:cubicBezTo>
                        <a:pt x="93783" y="252704"/>
                        <a:pt x="102963" y="235873"/>
                        <a:pt x="97608" y="219808"/>
                      </a:cubicBezTo>
                      <a:lnTo>
                        <a:pt x="66243" y="120357"/>
                      </a:lnTo>
                      <a:lnTo>
                        <a:pt x="111379" y="93581"/>
                      </a:lnTo>
                      <a:lnTo>
                        <a:pt x="130504" y="201448"/>
                      </a:lnTo>
                      <a:cubicBezTo>
                        <a:pt x="135859" y="231283"/>
                        <a:pt x="161869" y="251939"/>
                        <a:pt x="190940" y="251939"/>
                      </a:cubicBezTo>
                      <a:lnTo>
                        <a:pt x="190940" y="251939"/>
                      </a:lnTo>
                      <a:lnTo>
                        <a:pt x="349297" y="251939"/>
                      </a:lnTo>
                      <a:lnTo>
                        <a:pt x="431918" y="398056"/>
                      </a:lnTo>
                      <a:cubicBezTo>
                        <a:pt x="437273" y="408001"/>
                        <a:pt x="447984" y="413356"/>
                        <a:pt x="458694" y="413356"/>
                      </a:cubicBezTo>
                      <a:cubicBezTo>
                        <a:pt x="464049" y="413356"/>
                        <a:pt x="469404" y="411826"/>
                        <a:pt x="473994" y="409531"/>
                      </a:cubicBezTo>
                      <a:cubicBezTo>
                        <a:pt x="488529" y="401116"/>
                        <a:pt x="493884" y="381991"/>
                        <a:pt x="485469" y="367455"/>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grpSp>
          <p:grpSp>
            <p:nvGrpSpPr>
              <p:cNvPr id="30" name="Group 29">
                <a:extLst>
                  <a:ext uri="{FF2B5EF4-FFF2-40B4-BE49-F238E27FC236}">
                    <a16:creationId xmlns:a16="http://schemas.microsoft.com/office/drawing/2014/main" id="{87CF9A14-5354-A163-CA81-96D4D195CA06}"/>
                  </a:ext>
                </a:extLst>
              </p:cNvPr>
              <p:cNvGrpSpPr/>
              <p:nvPr/>
            </p:nvGrpSpPr>
            <p:grpSpPr>
              <a:xfrm>
                <a:off x="884401" y="562411"/>
                <a:ext cx="197701" cy="394731"/>
                <a:chOff x="1509475" y="528699"/>
                <a:chExt cx="296907" cy="688510"/>
              </a:xfrm>
              <a:grpFill/>
            </p:grpSpPr>
            <p:sp>
              <p:nvSpPr>
                <p:cNvPr id="31" name="Freeform: Shape 30">
                  <a:extLst>
                    <a:ext uri="{FF2B5EF4-FFF2-40B4-BE49-F238E27FC236}">
                      <a16:creationId xmlns:a16="http://schemas.microsoft.com/office/drawing/2014/main" id="{F3A25D5A-15E9-EFD1-737E-6F69BACE9BEA}"/>
                    </a:ext>
                  </a:extLst>
                </p:cNvPr>
                <p:cNvSpPr/>
                <p:nvPr/>
              </p:nvSpPr>
              <p:spPr>
                <a:xfrm>
                  <a:off x="1595384" y="528699"/>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1" y="122402"/>
                        <a:pt x="0" y="95001"/>
                        <a:pt x="0" y="61201"/>
                      </a:cubicBezTo>
                      <a:cubicBezTo>
                        <a:pt x="0" y="27401"/>
                        <a:pt x="27401" y="0"/>
                        <a:pt x="61201" y="0"/>
                      </a:cubicBezTo>
                      <a:cubicBezTo>
                        <a:pt x="95001" y="0"/>
                        <a:pt x="122402" y="27401"/>
                        <a:pt x="122402" y="61201"/>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sp>
              <p:nvSpPr>
                <p:cNvPr id="32" name="Freeform: Shape 31">
                  <a:extLst>
                    <a:ext uri="{FF2B5EF4-FFF2-40B4-BE49-F238E27FC236}">
                      <a16:creationId xmlns:a16="http://schemas.microsoft.com/office/drawing/2014/main" id="{6E471CF5-B90D-C5F5-A7AC-80FF27BAB59D}"/>
                    </a:ext>
                  </a:extLst>
                </p:cNvPr>
                <p:cNvSpPr/>
                <p:nvPr/>
              </p:nvSpPr>
              <p:spPr>
                <a:xfrm>
                  <a:off x="1509475" y="665330"/>
                  <a:ext cx="296907" cy="551879"/>
                </a:xfrm>
                <a:custGeom>
                  <a:avLst/>
                  <a:gdLst>
                    <a:gd name="connsiteX0" fmla="*/ 296900 w 296907"/>
                    <a:gd name="connsiteY0" fmla="*/ 206630 h 551879"/>
                    <a:gd name="connsiteX1" fmla="*/ 276551 w 296907"/>
                    <a:gd name="connsiteY1" fmla="*/ 152543 h 551879"/>
                    <a:gd name="connsiteX2" fmla="*/ 241972 w 296907"/>
                    <a:gd name="connsiteY2" fmla="*/ 102818 h 551879"/>
                    <a:gd name="connsiteX3" fmla="*/ 203722 w 296907"/>
                    <a:gd name="connsiteY3" fmla="*/ 47660 h 551879"/>
                    <a:gd name="connsiteX4" fmla="*/ 183143 w 296907"/>
                    <a:gd name="connsiteY4" fmla="*/ 18666 h 551879"/>
                    <a:gd name="connsiteX5" fmla="*/ 143592 w 296907"/>
                    <a:gd name="connsiteY5" fmla="*/ 0 h 551879"/>
                    <a:gd name="connsiteX6" fmla="*/ 105953 w 296907"/>
                    <a:gd name="connsiteY6" fmla="*/ 14229 h 551879"/>
                    <a:gd name="connsiteX7" fmla="*/ 16064 w 296907"/>
                    <a:gd name="connsiteY7" fmla="*/ 77572 h 551879"/>
                    <a:gd name="connsiteX8" fmla="*/ 12545 w 296907"/>
                    <a:gd name="connsiteY8" fmla="*/ 130128 h 551879"/>
                    <a:gd name="connsiteX9" fmla="*/ 102358 w 296907"/>
                    <a:gd name="connsiteY9" fmla="*/ 199974 h 551879"/>
                    <a:gd name="connsiteX10" fmla="*/ 65331 w 296907"/>
                    <a:gd name="connsiteY10" fmla="*/ 337676 h 551879"/>
                    <a:gd name="connsiteX11" fmla="*/ 140608 w 296907"/>
                    <a:gd name="connsiteY11" fmla="*/ 337676 h 551879"/>
                    <a:gd name="connsiteX12" fmla="*/ 140608 w 296907"/>
                    <a:gd name="connsiteY12" fmla="*/ 551879 h 551879"/>
                    <a:gd name="connsiteX13" fmla="*/ 201809 w 296907"/>
                    <a:gd name="connsiteY13" fmla="*/ 551879 h 551879"/>
                    <a:gd name="connsiteX14" fmla="*/ 201809 w 296907"/>
                    <a:gd name="connsiteY14" fmla="*/ 337676 h 551879"/>
                    <a:gd name="connsiteX15" fmla="*/ 275021 w 296907"/>
                    <a:gd name="connsiteY15" fmla="*/ 337676 h 551879"/>
                    <a:gd name="connsiteX16" fmla="*/ 264616 w 296907"/>
                    <a:gd name="connsiteY16" fmla="*/ 298966 h 551879"/>
                    <a:gd name="connsiteX17" fmla="*/ 261556 w 296907"/>
                    <a:gd name="connsiteY17" fmla="*/ 282672 h 551879"/>
                    <a:gd name="connsiteX18" fmla="*/ 275327 w 296907"/>
                    <a:gd name="connsiteY18" fmla="*/ 257120 h 551879"/>
                    <a:gd name="connsiteX19" fmla="*/ 275327 w 296907"/>
                    <a:gd name="connsiteY19" fmla="*/ 257120 h 551879"/>
                    <a:gd name="connsiteX20" fmla="*/ 296900 w 296907"/>
                    <a:gd name="connsiteY20" fmla="*/ 206630 h 551879"/>
                    <a:gd name="connsiteX21" fmla="*/ 81473 w 296907"/>
                    <a:gd name="connsiteY21" fmla="*/ 106031 h 551879"/>
                    <a:gd name="connsiteX22" fmla="*/ 100828 w 296907"/>
                    <a:gd name="connsiteY22" fmla="*/ 92872 h 551879"/>
                    <a:gd name="connsiteX23" fmla="*/ 119570 w 296907"/>
                    <a:gd name="connsiteY23" fmla="*/ 136249 h 551879"/>
                    <a:gd name="connsiteX24" fmla="*/ 119570 w 296907"/>
                    <a:gd name="connsiteY24" fmla="*/ 136249 h 5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07" h="551879">
                      <a:moveTo>
                        <a:pt x="296900" y="206630"/>
                      </a:moveTo>
                      <a:cubicBezTo>
                        <a:pt x="296062" y="186892"/>
                        <a:pt x="288932" y="167938"/>
                        <a:pt x="276551" y="152543"/>
                      </a:cubicBezTo>
                      <a:lnTo>
                        <a:pt x="241972" y="102818"/>
                      </a:lnTo>
                      <a:lnTo>
                        <a:pt x="203722" y="47660"/>
                      </a:lnTo>
                      <a:cubicBezTo>
                        <a:pt x="196989" y="38098"/>
                        <a:pt x="190793" y="27617"/>
                        <a:pt x="183143" y="18666"/>
                      </a:cubicBezTo>
                      <a:cubicBezTo>
                        <a:pt x="173217" y="7099"/>
                        <a:pt x="158831" y="310"/>
                        <a:pt x="143592" y="0"/>
                      </a:cubicBezTo>
                      <a:cubicBezTo>
                        <a:pt x="129769" y="204"/>
                        <a:pt x="116454" y="5238"/>
                        <a:pt x="105953" y="14229"/>
                      </a:cubicBezTo>
                      <a:cubicBezTo>
                        <a:pt x="92106" y="24021"/>
                        <a:pt x="32053" y="66020"/>
                        <a:pt x="16064" y="77572"/>
                      </a:cubicBezTo>
                      <a:cubicBezTo>
                        <a:pt x="-2679" y="90730"/>
                        <a:pt x="-6504" y="114828"/>
                        <a:pt x="12545" y="130128"/>
                      </a:cubicBezTo>
                      <a:cubicBezTo>
                        <a:pt x="42228" y="153538"/>
                        <a:pt x="72369" y="177024"/>
                        <a:pt x="102358" y="199974"/>
                      </a:cubicBezTo>
                      <a:lnTo>
                        <a:pt x="65331" y="337676"/>
                      </a:lnTo>
                      <a:lnTo>
                        <a:pt x="140608" y="337676"/>
                      </a:lnTo>
                      <a:lnTo>
                        <a:pt x="140608" y="551879"/>
                      </a:lnTo>
                      <a:lnTo>
                        <a:pt x="201809" y="551879"/>
                      </a:lnTo>
                      <a:lnTo>
                        <a:pt x="201809" y="337676"/>
                      </a:lnTo>
                      <a:lnTo>
                        <a:pt x="275021" y="337676"/>
                      </a:lnTo>
                      <a:lnTo>
                        <a:pt x="264616" y="298966"/>
                      </a:lnTo>
                      <a:cubicBezTo>
                        <a:pt x="262901" y="293689"/>
                        <a:pt x="261873" y="288212"/>
                        <a:pt x="261556" y="282672"/>
                      </a:cubicBezTo>
                      <a:cubicBezTo>
                        <a:pt x="261400" y="272342"/>
                        <a:pt x="266612" y="262670"/>
                        <a:pt x="275327" y="257120"/>
                      </a:cubicBezTo>
                      <a:lnTo>
                        <a:pt x="275327" y="257120"/>
                      </a:lnTo>
                      <a:cubicBezTo>
                        <a:pt x="289342" y="244104"/>
                        <a:pt x="297181" y="225755"/>
                        <a:pt x="296900" y="206630"/>
                      </a:cubicBezTo>
                      <a:close/>
                      <a:moveTo>
                        <a:pt x="81473" y="106031"/>
                      </a:moveTo>
                      <a:lnTo>
                        <a:pt x="100828" y="92872"/>
                      </a:lnTo>
                      <a:lnTo>
                        <a:pt x="119570" y="136249"/>
                      </a:lnTo>
                      <a:lnTo>
                        <a:pt x="119570" y="136249"/>
                      </a:ln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endParaRPr lang="en-GB"/>
                </a:p>
              </p:txBody>
            </p:sp>
          </p:grpSp>
        </p:grpSp>
        <p:pic>
          <p:nvPicPr>
            <p:cNvPr id="41" name="Graphic 40" descr="Truck with solid fill">
              <a:extLst>
                <a:ext uri="{FF2B5EF4-FFF2-40B4-BE49-F238E27FC236}">
                  <a16:creationId xmlns:a16="http://schemas.microsoft.com/office/drawing/2014/main" id="{F0479EA0-49A6-4725-853E-2FEC8DC4425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350587" y="2856343"/>
              <a:ext cx="505853" cy="505853"/>
            </a:xfrm>
            <a:prstGeom prst="rect">
              <a:avLst/>
            </a:prstGeom>
          </p:spPr>
        </p:pic>
      </p:grpSp>
      <p:sp>
        <p:nvSpPr>
          <p:cNvPr id="8" name="Slide Number Placeholder 3">
            <a:extLst>
              <a:ext uri="{FF2B5EF4-FFF2-40B4-BE49-F238E27FC236}">
                <a16:creationId xmlns:a16="http://schemas.microsoft.com/office/drawing/2014/main" id="{F2AEB156-55F4-7E03-6D80-0787B36B4C01}"/>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28</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74144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5FF3D-8A32-A78B-E305-92D00807040D}"/>
              </a:ext>
            </a:extLst>
          </p:cNvPr>
          <p:cNvSpPr>
            <a:spLocks noGrp="1"/>
          </p:cNvSpPr>
          <p:nvPr>
            <p:ph type="body" sz="quarter" idx="12"/>
          </p:nvPr>
        </p:nvSpPr>
        <p:spPr>
          <a:xfrm>
            <a:off x="-1" y="-102"/>
            <a:ext cx="12192000" cy="501813"/>
          </a:xfrm>
          <a:solidFill>
            <a:schemeClr val="accent5">
              <a:lumMod val="75000"/>
            </a:schemeClr>
          </a:solidFill>
        </p:spPr>
        <p:txBody>
          <a:bodyPr/>
          <a:lstStyle/>
          <a:p>
            <a:r>
              <a:rPr lang="en-GB" sz="1800" dirty="0"/>
              <a:t>Feeling unsupported during the interruption, participants suggest improvements in three key areas</a:t>
            </a:r>
          </a:p>
        </p:txBody>
      </p:sp>
      <p:sp>
        <p:nvSpPr>
          <p:cNvPr id="14" name="Content Placeholder 3">
            <a:extLst>
              <a:ext uri="{FF2B5EF4-FFF2-40B4-BE49-F238E27FC236}">
                <a16:creationId xmlns:a16="http://schemas.microsoft.com/office/drawing/2014/main" id="{CB74F8D9-0372-1876-D2E2-95C8F18AD816}"/>
              </a:ext>
            </a:extLst>
          </p:cNvPr>
          <p:cNvSpPr>
            <a:spLocks noGrp="1"/>
          </p:cNvSpPr>
          <p:nvPr>
            <p:ph sz="quarter" idx="11"/>
          </p:nvPr>
        </p:nvSpPr>
        <p:spPr>
          <a:xfrm>
            <a:off x="619607" y="2740032"/>
            <a:ext cx="3534111" cy="3989683"/>
          </a:xfrm>
        </p:spPr>
        <p:txBody>
          <a:bodyPr anchor="t">
            <a:noAutofit/>
          </a:bodyPr>
          <a:lstStyle/>
          <a:p>
            <a:pPr marL="0" indent="0">
              <a:spcBef>
                <a:spcPts val="0"/>
              </a:spcBef>
              <a:spcAft>
                <a:spcPts val="1200"/>
              </a:spcAft>
              <a:buNone/>
            </a:pPr>
            <a:r>
              <a:rPr lang="en-GB" sz="1400" b="1">
                <a:solidFill>
                  <a:schemeClr val="accent4"/>
                </a:solidFill>
              </a:rPr>
              <a:t>Signposting customers to practical information, such as:</a:t>
            </a:r>
          </a:p>
          <a:p>
            <a:pPr>
              <a:spcBef>
                <a:spcPts val="0"/>
              </a:spcBef>
              <a:spcAft>
                <a:spcPts val="600"/>
              </a:spcAft>
            </a:pPr>
            <a:r>
              <a:rPr lang="en-GB" sz="1400"/>
              <a:t>The location of </a:t>
            </a:r>
            <a:r>
              <a:rPr lang="en-GB" sz="1400" b="1"/>
              <a:t>public toilets </a:t>
            </a:r>
            <a:r>
              <a:rPr lang="en-GB" sz="1400"/>
              <a:t>with working water supply</a:t>
            </a:r>
          </a:p>
          <a:p>
            <a:pPr>
              <a:spcBef>
                <a:spcPts val="0"/>
              </a:spcBef>
              <a:spcAft>
                <a:spcPts val="600"/>
              </a:spcAft>
            </a:pPr>
            <a:r>
              <a:rPr lang="en-GB" sz="1400"/>
              <a:t>Lists of </a:t>
            </a:r>
            <a:r>
              <a:rPr lang="en-GB" sz="1400" b="1"/>
              <a:t>local organisations with working water supply </a:t>
            </a:r>
            <a:r>
              <a:rPr lang="en-GB" sz="1400"/>
              <a:t>offering assistance, such as free showers</a:t>
            </a:r>
          </a:p>
          <a:p>
            <a:pPr>
              <a:spcBef>
                <a:spcPts val="0"/>
              </a:spcBef>
              <a:spcAft>
                <a:spcPts val="600"/>
              </a:spcAft>
            </a:pPr>
            <a:r>
              <a:rPr lang="en-GB" sz="1400"/>
              <a:t>Where to access </a:t>
            </a:r>
            <a:r>
              <a:rPr lang="en-GB" sz="1400" b="1"/>
              <a:t>medical help </a:t>
            </a:r>
            <a:r>
              <a:rPr lang="en-GB" sz="1400"/>
              <a:t>– customers expect local health services to have been notified and for emergency care to be available when needed </a:t>
            </a:r>
          </a:p>
          <a:p>
            <a:pPr>
              <a:spcBef>
                <a:spcPts val="0"/>
              </a:spcBef>
              <a:spcAft>
                <a:spcPts val="600"/>
              </a:spcAft>
            </a:pPr>
            <a:r>
              <a:rPr lang="en-GB" sz="1400"/>
              <a:t>How to request </a:t>
            </a:r>
            <a:r>
              <a:rPr lang="en-GB" sz="1400" b="1"/>
              <a:t>support </a:t>
            </a:r>
            <a:r>
              <a:rPr lang="en-GB" sz="1400"/>
              <a:t>from South East Water (key for customers in vulnerable circumstances and digitally excluded customers)</a:t>
            </a:r>
          </a:p>
        </p:txBody>
      </p:sp>
      <p:sp>
        <p:nvSpPr>
          <p:cNvPr id="7" name="Content Placeholder 3">
            <a:extLst>
              <a:ext uri="{FF2B5EF4-FFF2-40B4-BE49-F238E27FC236}">
                <a16:creationId xmlns:a16="http://schemas.microsoft.com/office/drawing/2014/main" id="{B70C8E86-69BE-FACE-B89E-E9E24A3780A7}"/>
              </a:ext>
            </a:extLst>
          </p:cNvPr>
          <p:cNvSpPr txBox="1">
            <a:spLocks/>
          </p:cNvSpPr>
          <p:nvPr/>
        </p:nvSpPr>
        <p:spPr>
          <a:xfrm>
            <a:off x="4582783" y="2740031"/>
            <a:ext cx="3534111" cy="398968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GB" sz="1400" b="1">
                <a:solidFill>
                  <a:schemeClr val="accent4"/>
                </a:solidFill>
              </a:rPr>
              <a:t>Water stations which are:</a:t>
            </a:r>
          </a:p>
          <a:p>
            <a:pPr marL="0" indent="0">
              <a:spcBef>
                <a:spcPts val="0"/>
              </a:spcBef>
              <a:buNone/>
            </a:pPr>
            <a:endParaRPr lang="en-GB" sz="1400"/>
          </a:p>
          <a:p>
            <a:pPr>
              <a:spcBef>
                <a:spcPts val="0"/>
              </a:spcBef>
            </a:pPr>
            <a:r>
              <a:rPr lang="en-GB" sz="1400"/>
              <a:t>Set up as </a:t>
            </a:r>
            <a:r>
              <a:rPr lang="en-GB" sz="1400" b="1"/>
              <a:t>quickly</a:t>
            </a:r>
            <a:r>
              <a:rPr lang="en-GB" sz="1400"/>
              <a:t> as possible</a:t>
            </a:r>
          </a:p>
          <a:p>
            <a:pPr>
              <a:spcBef>
                <a:spcPts val="0"/>
              </a:spcBef>
            </a:pPr>
            <a:r>
              <a:rPr lang="en-GB" sz="1400"/>
              <a:t>As conveniently </a:t>
            </a:r>
            <a:r>
              <a:rPr lang="en-GB" sz="1400" b="1"/>
              <a:t>located</a:t>
            </a:r>
            <a:r>
              <a:rPr lang="en-GB" sz="1400"/>
              <a:t> as possible</a:t>
            </a:r>
          </a:p>
          <a:p>
            <a:pPr>
              <a:spcBef>
                <a:spcPts val="0"/>
              </a:spcBef>
            </a:pPr>
            <a:r>
              <a:rPr lang="en-GB" sz="1400"/>
              <a:t>Staffed</a:t>
            </a:r>
          </a:p>
          <a:p>
            <a:pPr>
              <a:spcBef>
                <a:spcPts val="0"/>
              </a:spcBef>
            </a:pPr>
            <a:r>
              <a:rPr lang="en-GB" sz="1400"/>
              <a:t>Accurately and directly </a:t>
            </a:r>
            <a:r>
              <a:rPr lang="en-GB" sz="1400" b="1"/>
              <a:t>communicated</a:t>
            </a:r>
            <a:r>
              <a:rPr lang="en-GB" sz="1400"/>
              <a:t> to customers (locations and opening hours) – with up-to-date information about supplies, to prevent wasted journeys to stations that have run out</a:t>
            </a:r>
          </a:p>
          <a:p>
            <a:pPr>
              <a:spcBef>
                <a:spcPts val="0"/>
              </a:spcBef>
            </a:pPr>
            <a:r>
              <a:rPr lang="en-GB" sz="1400"/>
              <a:t>Providing the </a:t>
            </a:r>
            <a:r>
              <a:rPr lang="en-GB" sz="1400" b="1"/>
              <a:t>statutory minimum </a:t>
            </a:r>
            <a:r>
              <a:rPr lang="en-GB" sz="1400"/>
              <a:t>of water per person – more if possible</a:t>
            </a:r>
          </a:p>
          <a:p>
            <a:pPr>
              <a:spcBef>
                <a:spcPts val="0"/>
              </a:spcBef>
            </a:pPr>
            <a:r>
              <a:rPr lang="en-GB" sz="1400"/>
              <a:t>Where necessary, restricting the amount of water per customer to </a:t>
            </a:r>
            <a:r>
              <a:rPr lang="en-GB" sz="1400" b="1"/>
              <a:t>prevent stockpiling </a:t>
            </a:r>
            <a:r>
              <a:rPr lang="en-GB" sz="1400"/>
              <a:t>– but restrictions should be proportionate to household size and customer circumstances</a:t>
            </a:r>
          </a:p>
        </p:txBody>
      </p:sp>
      <p:sp>
        <p:nvSpPr>
          <p:cNvPr id="9" name="Content Placeholder 3">
            <a:extLst>
              <a:ext uri="{FF2B5EF4-FFF2-40B4-BE49-F238E27FC236}">
                <a16:creationId xmlns:a16="http://schemas.microsoft.com/office/drawing/2014/main" id="{78E9DCA4-E633-ABDF-A913-8FD356A8BEFB}"/>
              </a:ext>
            </a:extLst>
          </p:cNvPr>
          <p:cNvSpPr txBox="1">
            <a:spLocks/>
          </p:cNvSpPr>
          <p:nvPr/>
        </p:nvSpPr>
        <p:spPr>
          <a:xfrm>
            <a:off x="8545959" y="2740031"/>
            <a:ext cx="3534111" cy="398968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1200"/>
              </a:spcAft>
              <a:buNone/>
            </a:pPr>
            <a:r>
              <a:rPr lang="en-GB" sz="1400" b="1">
                <a:solidFill>
                  <a:schemeClr val="accent4"/>
                </a:solidFill>
              </a:rPr>
              <a:t>Support which is:</a:t>
            </a:r>
          </a:p>
          <a:p>
            <a:pPr>
              <a:spcBef>
                <a:spcPts val="0"/>
              </a:spcBef>
            </a:pPr>
            <a:r>
              <a:rPr lang="en-GB" sz="1400" b="1"/>
              <a:t>Widely advertised</a:t>
            </a:r>
            <a:r>
              <a:rPr lang="en-GB" sz="1400"/>
              <a:t>, particularly during an incident – with clear communication about what it is, and the support that customers are entitled to during an incident</a:t>
            </a:r>
          </a:p>
          <a:p>
            <a:pPr>
              <a:spcBef>
                <a:spcPts val="0"/>
              </a:spcBef>
            </a:pPr>
            <a:r>
              <a:rPr lang="en-GB" sz="1400" b="1"/>
              <a:t>Proactive</a:t>
            </a:r>
            <a:r>
              <a:rPr lang="en-GB" sz="1400"/>
              <a:t> – including outbound calls/visits to check on PSR customers and inform them of the support available</a:t>
            </a:r>
          </a:p>
          <a:p>
            <a:pPr>
              <a:spcBef>
                <a:spcPts val="0"/>
              </a:spcBef>
            </a:pPr>
            <a:r>
              <a:rPr lang="en-GB" sz="1400"/>
              <a:t>Includes </a:t>
            </a:r>
            <a:r>
              <a:rPr lang="en-GB" sz="1400" b="1"/>
              <a:t>deliveries as standard</a:t>
            </a:r>
            <a:r>
              <a:rPr lang="en-GB" sz="1400"/>
              <a:t>, triggered automatically when an interruption begins</a:t>
            </a:r>
          </a:p>
          <a:p>
            <a:pPr>
              <a:spcBef>
                <a:spcPts val="0"/>
              </a:spcBef>
            </a:pPr>
            <a:r>
              <a:rPr lang="en-GB" sz="1400" b="1"/>
              <a:t>Financial</a:t>
            </a:r>
            <a:r>
              <a:rPr lang="en-GB" sz="1400"/>
              <a:t> where necessary – compensating customers in vulnerable circumstances for water if they have to buy it</a:t>
            </a:r>
          </a:p>
        </p:txBody>
      </p:sp>
      <p:sp>
        <p:nvSpPr>
          <p:cNvPr id="5" name="Slide Number Placeholder 3">
            <a:extLst>
              <a:ext uri="{FF2B5EF4-FFF2-40B4-BE49-F238E27FC236}">
                <a16:creationId xmlns:a16="http://schemas.microsoft.com/office/drawing/2014/main" id="{CD4EF8BE-39D3-0197-A4BE-87006E70688F}"/>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29</a:t>
            </a:fld>
            <a:endParaRPr lang="en-GB" b="1">
              <a:solidFill>
                <a:schemeClr val="bg1"/>
              </a:solidFill>
              <a:latin typeface="Century Gothic" panose="020B0502020202020204" pitchFamily="34" charset="0"/>
            </a:endParaRPr>
          </a:p>
        </p:txBody>
      </p:sp>
      <p:sp>
        <p:nvSpPr>
          <p:cNvPr id="6" name="Oval 5">
            <a:extLst>
              <a:ext uri="{FF2B5EF4-FFF2-40B4-BE49-F238E27FC236}">
                <a16:creationId xmlns:a16="http://schemas.microsoft.com/office/drawing/2014/main" id="{D6168A56-7537-04D2-0B96-C17C8A7CCCCF}"/>
              </a:ext>
            </a:extLst>
          </p:cNvPr>
          <p:cNvSpPr/>
          <p:nvPr/>
        </p:nvSpPr>
        <p:spPr>
          <a:xfrm>
            <a:off x="5110237" y="857324"/>
            <a:ext cx="1863691" cy="1777851"/>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bg1"/>
              </a:solidFill>
            </a:endParaRPr>
          </a:p>
          <a:p>
            <a:pPr algn="ctr"/>
            <a:endParaRPr lang="en-GB" sz="1600" b="1">
              <a:solidFill>
                <a:schemeClr val="bg1"/>
              </a:solidFill>
            </a:endParaRPr>
          </a:p>
          <a:p>
            <a:pPr algn="ctr"/>
            <a:r>
              <a:rPr lang="en-GB" sz="1100" b="1"/>
              <a:t>Water stations</a:t>
            </a:r>
          </a:p>
        </p:txBody>
      </p:sp>
      <p:sp>
        <p:nvSpPr>
          <p:cNvPr id="38" name="Oval 37">
            <a:extLst>
              <a:ext uri="{FF2B5EF4-FFF2-40B4-BE49-F238E27FC236}">
                <a16:creationId xmlns:a16="http://schemas.microsoft.com/office/drawing/2014/main" id="{305C36C8-A801-081A-FC8F-5718006560BA}"/>
              </a:ext>
            </a:extLst>
          </p:cNvPr>
          <p:cNvSpPr/>
          <p:nvPr/>
        </p:nvSpPr>
        <p:spPr>
          <a:xfrm>
            <a:off x="1331637" y="848912"/>
            <a:ext cx="1863691" cy="1794674"/>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bg1"/>
              </a:solidFill>
            </a:endParaRPr>
          </a:p>
          <a:p>
            <a:pPr algn="ctr"/>
            <a:endParaRPr lang="en-GB" sz="1600" b="1">
              <a:solidFill>
                <a:schemeClr val="bg1"/>
              </a:solidFill>
            </a:endParaRPr>
          </a:p>
          <a:p>
            <a:pPr algn="ctr"/>
            <a:r>
              <a:rPr lang="en-GB" sz="1100" b="1"/>
              <a:t>Communication</a:t>
            </a:r>
          </a:p>
        </p:txBody>
      </p:sp>
      <p:sp>
        <p:nvSpPr>
          <p:cNvPr id="39" name="Oval 38">
            <a:extLst>
              <a:ext uri="{FF2B5EF4-FFF2-40B4-BE49-F238E27FC236}">
                <a16:creationId xmlns:a16="http://schemas.microsoft.com/office/drawing/2014/main" id="{FD5B9D4E-88A4-7C9D-3398-197507C415F0}"/>
              </a:ext>
            </a:extLst>
          </p:cNvPr>
          <p:cNvSpPr/>
          <p:nvPr/>
        </p:nvSpPr>
        <p:spPr>
          <a:xfrm>
            <a:off x="8888837" y="848912"/>
            <a:ext cx="1863691" cy="1794674"/>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bg1"/>
              </a:solidFill>
            </a:endParaRPr>
          </a:p>
          <a:p>
            <a:pPr algn="ctr"/>
            <a:endParaRPr lang="en-GB" sz="1600" b="1">
              <a:solidFill>
                <a:schemeClr val="bg1"/>
              </a:solidFill>
            </a:endParaRPr>
          </a:p>
          <a:p>
            <a:pPr algn="ctr"/>
            <a:endParaRPr lang="en-GB" sz="1600" b="1">
              <a:solidFill>
                <a:schemeClr val="bg1"/>
              </a:solidFill>
            </a:endParaRPr>
          </a:p>
          <a:p>
            <a:pPr algn="ctr"/>
            <a:r>
              <a:rPr lang="en-GB" sz="1100" b="1"/>
              <a:t>Support for PSR customers</a:t>
            </a:r>
          </a:p>
        </p:txBody>
      </p:sp>
      <p:grpSp>
        <p:nvGrpSpPr>
          <p:cNvPr id="24" name="Group 23">
            <a:extLst>
              <a:ext uri="{FF2B5EF4-FFF2-40B4-BE49-F238E27FC236}">
                <a16:creationId xmlns:a16="http://schemas.microsoft.com/office/drawing/2014/main" id="{538582E6-7A43-CFD9-B5A3-1F8616F75B8F}"/>
              </a:ext>
            </a:extLst>
          </p:cNvPr>
          <p:cNvGrpSpPr/>
          <p:nvPr/>
        </p:nvGrpSpPr>
        <p:grpSpPr>
          <a:xfrm>
            <a:off x="2080791" y="1288226"/>
            <a:ext cx="611741" cy="548674"/>
            <a:chOff x="1126016" y="1484868"/>
            <a:chExt cx="839552" cy="852083"/>
          </a:xfrm>
          <a:solidFill>
            <a:schemeClr val="accent1"/>
          </a:solidFill>
        </p:grpSpPr>
        <p:sp>
          <p:nvSpPr>
            <p:cNvPr id="21" name="Freeform: Shape 20">
              <a:extLst>
                <a:ext uri="{FF2B5EF4-FFF2-40B4-BE49-F238E27FC236}">
                  <a16:creationId xmlns:a16="http://schemas.microsoft.com/office/drawing/2014/main" id="{1813F19E-D767-34F8-D289-38D048E7F47A}"/>
                </a:ext>
              </a:extLst>
            </p:cNvPr>
            <p:cNvSpPr/>
            <p:nvPr/>
          </p:nvSpPr>
          <p:spPr>
            <a:xfrm>
              <a:off x="1126016" y="1484868"/>
              <a:ext cx="300484" cy="300484"/>
            </a:xfrm>
            <a:custGeom>
              <a:avLst/>
              <a:gdLst>
                <a:gd name="connsiteX0" fmla="*/ 300485 w 300484"/>
                <a:gd name="connsiteY0" fmla="*/ 150242 h 300484"/>
                <a:gd name="connsiteX1" fmla="*/ 150242 w 300484"/>
                <a:gd name="connsiteY1" fmla="*/ 300485 h 300484"/>
                <a:gd name="connsiteX2" fmla="*/ 0 w 300484"/>
                <a:gd name="connsiteY2" fmla="*/ 150242 h 300484"/>
                <a:gd name="connsiteX3" fmla="*/ 150242 w 300484"/>
                <a:gd name="connsiteY3" fmla="*/ 0 h 300484"/>
                <a:gd name="connsiteX4" fmla="*/ 300485 w 300484"/>
                <a:gd name="connsiteY4" fmla="*/ 150242 h 300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484" h="300484">
                  <a:moveTo>
                    <a:pt x="300485" y="150242"/>
                  </a:moveTo>
                  <a:cubicBezTo>
                    <a:pt x="300485" y="233219"/>
                    <a:pt x="233219" y="300485"/>
                    <a:pt x="150242" y="300485"/>
                  </a:cubicBezTo>
                  <a:cubicBezTo>
                    <a:pt x="67266" y="300485"/>
                    <a:pt x="0" y="233219"/>
                    <a:pt x="0" y="150242"/>
                  </a:cubicBezTo>
                  <a:cubicBezTo>
                    <a:pt x="0" y="67266"/>
                    <a:pt x="67266" y="0"/>
                    <a:pt x="150242" y="0"/>
                  </a:cubicBezTo>
                  <a:cubicBezTo>
                    <a:pt x="233219" y="0"/>
                    <a:pt x="300485" y="67266"/>
                    <a:pt x="300485" y="150242"/>
                  </a:cubicBezTo>
                  <a:close/>
                </a:path>
              </a:pathLst>
            </a:custGeom>
            <a:grpFill/>
            <a:ln w="12502"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36CE43D2-9E90-8333-5581-8221A32EE6F2}"/>
                </a:ext>
              </a:extLst>
            </p:cNvPr>
            <p:cNvSpPr/>
            <p:nvPr/>
          </p:nvSpPr>
          <p:spPr>
            <a:xfrm>
              <a:off x="1126767" y="1507869"/>
              <a:ext cx="838801" cy="829082"/>
            </a:xfrm>
            <a:custGeom>
              <a:avLst/>
              <a:gdLst>
                <a:gd name="connsiteX0" fmla="*/ 821885 w 838801"/>
                <a:gd name="connsiteY0" fmla="*/ 431 h 829082"/>
                <a:gd name="connsiteX1" fmla="*/ 400229 w 838801"/>
                <a:gd name="connsiteY1" fmla="*/ 105689 h 829082"/>
                <a:gd name="connsiteX2" fmla="*/ 400229 w 838801"/>
                <a:gd name="connsiteY2" fmla="*/ 226233 h 829082"/>
                <a:gd name="connsiteX3" fmla="*/ 483558 w 838801"/>
                <a:gd name="connsiteY3" fmla="*/ 247160 h 829082"/>
                <a:gd name="connsiteX4" fmla="*/ 492204 w 838801"/>
                <a:gd name="connsiteY4" fmla="*/ 284125 h 829082"/>
                <a:gd name="connsiteX5" fmla="*/ 470400 w 838801"/>
                <a:gd name="connsiteY5" fmla="*/ 298285 h 829082"/>
                <a:gd name="connsiteX6" fmla="*/ 348728 w 838801"/>
                <a:gd name="connsiteY6" fmla="*/ 419832 h 829082"/>
                <a:gd name="connsiteX7" fmla="*/ 292340 w 838801"/>
                <a:gd name="connsiteY7" fmla="*/ 419832 h 829082"/>
                <a:gd name="connsiteX8" fmla="*/ 100906 w 838801"/>
                <a:gd name="connsiteY8" fmla="*/ 327238 h 829082"/>
                <a:gd name="connsiteX9" fmla="*/ 0 w 838801"/>
                <a:gd name="connsiteY9" fmla="*/ 465694 h 829082"/>
                <a:gd name="connsiteX10" fmla="*/ 0 w 838801"/>
                <a:gd name="connsiteY10" fmla="*/ 829083 h 829082"/>
                <a:gd name="connsiteX11" fmla="*/ 299984 w 838801"/>
                <a:gd name="connsiteY11" fmla="*/ 829083 h 829082"/>
                <a:gd name="connsiteX12" fmla="*/ 299984 w 838801"/>
                <a:gd name="connsiteY12" fmla="*/ 545138 h 829082"/>
                <a:gd name="connsiteX13" fmla="*/ 375168 w 838801"/>
                <a:gd name="connsiteY13" fmla="*/ 545138 h 829082"/>
                <a:gd name="connsiteX14" fmla="*/ 419526 w 838801"/>
                <a:gd name="connsiteY14" fmla="*/ 526844 h 829082"/>
                <a:gd name="connsiteX15" fmla="*/ 559493 w 838801"/>
                <a:gd name="connsiteY15" fmla="*/ 386876 h 829082"/>
                <a:gd name="connsiteX16" fmla="*/ 575658 w 838801"/>
                <a:gd name="connsiteY16" fmla="*/ 327857 h 829082"/>
                <a:gd name="connsiteX17" fmla="*/ 613250 w 838801"/>
                <a:gd name="connsiteY17" fmla="*/ 337130 h 829082"/>
                <a:gd name="connsiteX18" fmla="*/ 618387 w 838801"/>
                <a:gd name="connsiteY18" fmla="*/ 337130 h 829082"/>
                <a:gd name="connsiteX19" fmla="*/ 633299 w 838801"/>
                <a:gd name="connsiteY19" fmla="*/ 330112 h 829082"/>
                <a:gd name="connsiteX20" fmla="*/ 666505 w 838801"/>
                <a:gd name="connsiteY20" fmla="*/ 291267 h 829082"/>
                <a:gd name="connsiteX21" fmla="*/ 821760 w 838801"/>
                <a:gd name="connsiteY21" fmla="*/ 330112 h 829082"/>
                <a:gd name="connsiteX22" fmla="*/ 838661 w 838801"/>
                <a:gd name="connsiteY22" fmla="*/ 317800 h 829082"/>
                <a:gd name="connsiteX23" fmla="*/ 838801 w 838801"/>
                <a:gd name="connsiteY23" fmla="*/ 316579 h 829082"/>
                <a:gd name="connsiteX24" fmla="*/ 838801 w 838801"/>
                <a:gd name="connsiteY24" fmla="*/ 13212 h 829082"/>
                <a:gd name="connsiteX25" fmla="*/ 824951 w 838801"/>
                <a:gd name="connsiteY25" fmla="*/ 4 h 829082"/>
                <a:gd name="connsiteX26" fmla="*/ 821885 w 838801"/>
                <a:gd name="connsiteY26" fmla="*/ 431 h 829082"/>
                <a:gd name="connsiteX27" fmla="*/ 616132 w 838801"/>
                <a:gd name="connsiteY27" fmla="*/ 309437 h 829082"/>
                <a:gd name="connsiteX28" fmla="*/ 554857 w 838801"/>
                <a:gd name="connsiteY28" fmla="*/ 294525 h 829082"/>
                <a:gd name="connsiteX29" fmla="*/ 519646 w 838801"/>
                <a:gd name="connsiteY29" fmla="*/ 280366 h 829082"/>
                <a:gd name="connsiteX30" fmla="*/ 513757 w 838801"/>
                <a:gd name="connsiteY30" fmla="*/ 253926 h 829082"/>
                <a:gd name="connsiteX31" fmla="*/ 637559 w 838801"/>
                <a:gd name="connsiteY31" fmla="*/ 284250 h 82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38801" h="829082">
                  <a:moveTo>
                    <a:pt x="821885" y="431"/>
                  </a:moveTo>
                  <a:lnTo>
                    <a:pt x="400229" y="105689"/>
                  </a:lnTo>
                  <a:lnTo>
                    <a:pt x="400229" y="226233"/>
                  </a:lnTo>
                  <a:lnTo>
                    <a:pt x="483558" y="247160"/>
                  </a:lnTo>
                  <a:lnTo>
                    <a:pt x="492204" y="284125"/>
                  </a:lnTo>
                  <a:cubicBezTo>
                    <a:pt x="483981" y="287180"/>
                    <a:pt x="476535" y="292016"/>
                    <a:pt x="470400" y="298285"/>
                  </a:cubicBezTo>
                  <a:lnTo>
                    <a:pt x="348728" y="419832"/>
                  </a:lnTo>
                  <a:lnTo>
                    <a:pt x="292340" y="419832"/>
                  </a:lnTo>
                  <a:cubicBezTo>
                    <a:pt x="265046" y="341400"/>
                    <a:pt x="179337" y="299944"/>
                    <a:pt x="100906" y="327238"/>
                  </a:cubicBezTo>
                  <a:cubicBezTo>
                    <a:pt x="41696" y="347842"/>
                    <a:pt x="1484" y="403019"/>
                    <a:pt x="0" y="465694"/>
                  </a:cubicBezTo>
                  <a:lnTo>
                    <a:pt x="0" y="829083"/>
                  </a:lnTo>
                  <a:lnTo>
                    <a:pt x="299984" y="829083"/>
                  </a:lnTo>
                  <a:lnTo>
                    <a:pt x="299984" y="545138"/>
                  </a:lnTo>
                  <a:lnTo>
                    <a:pt x="375168" y="545138"/>
                  </a:lnTo>
                  <a:cubicBezTo>
                    <a:pt x="391796" y="545168"/>
                    <a:pt x="407753" y="538586"/>
                    <a:pt x="419526" y="526844"/>
                  </a:cubicBezTo>
                  <a:lnTo>
                    <a:pt x="559493" y="386876"/>
                  </a:lnTo>
                  <a:cubicBezTo>
                    <a:pt x="574776" y="371351"/>
                    <a:pt x="580897" y="349002"/>
                    <a:pt x="575658" y="327857"/>
                  </a:cubicBezTo>
                  <a:lnTo>
                    <a:pt x="613250" y="337130"/>
                  </a:lnTo>
                  <a:lnTo>
                    <a:pt x="618387" y="337130"/>
                  </a:lnTo>
                  <a:cubicBezTo>
                    <a:pt x="624145" y="337086"/>
                    <a:pt x="629595" y="334521"/>
                    <a:pt x="633299" y="330112"/>
                  </a:cubicBezTo>
                  <a:lnTo>
                    <a:pt x="666505" y="291267"/>
                  </a:lnTo>
                  <a:lnTo>
                    <a:pt x="821760" y="330112"/>
                  </a:lnTo>
                  <a:cubicBezTo>
                    <a:pt x="829827" y="331379"/>
                    <a:pt x="837394" y="325867"/>
                    <a:pt x="838661" y="317800"/>
                  </a:cubicBezTo>
                  <a:cubicBezTo>
                    <a:pt x="838725" y="317395"/>
                    <a:pt x="838771" y="316988"/>
                    <a:pt x="838801" y="316579"/>
                  </a:cubicBezTo>
                  <a:lnTo>
                    <a:pt x="838801" y="13212"/>
                  </a:lnTo>
                  <a:cubicBezTo>
                    <a:pt x="838624" y="5740"/>
                    <a:pt x="832423" y="-173"/>
                    <a:pt x="824951" y="4"/>
                  </a:cubicBezTo>
                  <a:cubicBezTo>
                    <a:pt x="823916" y="29"/>
                    <a:pt x="822888" y="172"/>
                    <a:pt x="821885" y="431"/>
                  </a:cubicBezTo>
                  <a:close/>
                  <a:moveTo>
                    <a:pt x="616132" y="309437"/>
                  </a:moveTo>
                  <a:lnTo>
                    <a:pt x="554857" y="294525"/>
                  </a:lnTo>
                  <a:cubicBezTo>
                    <a:pt x="544901" y="286220"/>
                    <a:pt x="532580" y="281265"/>
                    <a:pt x="519646" y="280366"/>
                  </a:cubicBezTo>
                  <a:lnTo>
                    <a:pt x="513757" y="253926"/>
                  </a:lnTo>
                  <a:lnTo>
                    <a:pt x="637559" y="284250"/>
                  </a:lnTo>
                  <a:close/>
                </a:path>
              </a:pathLst>
            </a:custGeom>
            <a:grpFill/>
            <a:ln w="12502"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59D82A42-2455-201E-EAFB-8CA35E1CEBC4}"/>
                </a:ext>
              </a:extLst>
            </p:cNvPr>
            <p:cNvSpPr/>
            <p:nvPr/>
          </p:nvSpPr>
          <p:spPr>
            <a:xfrm>
              <a:off x="1465345" y="1613808"/>
              <a:ext cx="36589" cy="111773"/>
            </a:xfrm>
            <a:custGeom>
              <a:avLst/>
              <a:gdLst>
                <a:gd name="connsiteX0" fmla="*/ 18295 w 36589"/>
                <a:gd name="connsiteY0" fmla="*/ 111773 h 111773"/>
                <a:gd name="connsiteX1" fmla="*/ 36589 w 36589"/>
                <a:gd name="connsiteY1" fmla="*/ 93479 h 111773"/>
                <a:gd name="connsiteX2" fmla="*/ 36589 w 36589"/>
                <a:gd name="connsiteY2" fmla="*/ 18295 h 111773"/>
                <a:gd name="connsiteX3" fmla="*/ 18295 w 36589"/>
                <a:gd name="connsiteY3" fmla="*/ 0 h 111773"/>
                <a:gd name="connsiteX4" fmla="*/ 0 w 36589"/>
                <a:gd name="connsiteY4" fmla="*/ 18295 h 111773"/>
                <a:gd name="connsiteX5" fmla="*/ 0 w 36589"/>
                <a:gd name="connsiteY5" fmla="*/ 93479 h 111773"/>
                <a:gd name="connsiteX6" fmla="*/ 18295 w 36589"/>
                <a:gd name="connsiteY6" fmla="*/ 111773 h 111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589" h="111773">
                  <a:moveTo>
                    <a:pt x="18295" y="111773"/>
                  </a:moveTo>
                  <a:cubicBezTo>
                    <a:pt x="28398" y="111773"/>
                    <a:pt x="36589" y="103582"/>
                    <a:pt x="36589" y="93479"/>
                  </a:cubicBezTo>
                  <a:lnTo>
                    <a:pt x="36589" y="18295"/>
                  </a:lnTo>
                  <a:cubicBezTo>
                    <a:pt x="36589" y="8191"/>
                    <a:pt x="28398" y="0"/>
                    <a:pt x="18295" y="0"/>
                  </a:cubicBezTo>
                  <a:cubicBezTo>
                    <a:pt x="8191" y="0"/>
                    <a:pt x="0" y="8191"/>
                    <a:pt x="0" y="18295"/>
                  </a:cubicBezTo>
                  <a:lnTo>
                    <a:pt x="0" y="93479"/>
                  </a:lnTo>
                  <a:cubicBezTo>
                    <a:pt x="0" y="103582"/>
                    <a:pt x="8191" y="111773"/>
                    <a:pt x="18295" y="111773"/>
                  </a:cubicBezTo>
                  <a:close/>
                </a:path>
              </a:pathLst>
            </a:custGeom>
            <a:grpFill/>
            <a:ln w="12502" cap="flat">
              <a:noFill/>
              <a:prstDash val="solid"/>
              <a:miter/>
            </a:ln>
          </p:spPr>
          <p:txBody>
            <a:bodyPr rtlCol="0" anchor="ctr"/>
            <a:lstStyle/>
            <a:p>
              <a:endParaRPr lang="en-GB"/>
            </a:p>
          </p:txBody>
        </p:sp>
      </p:grpSp>
      <p:grpSp>
        <p:nvGrpSpPr>
          <p:cNvPr id="26" name="Group 25">
            <a:extLst>
              <a:ext uri="{FF2B5EF4-FFF2-40B4-BE49-F238E27FC236}">
                <a16:creationId xmlns:a16="http://schemas.microsoft.com/office/drawing/2014/main" id="{64649646-ABF2-0CF4-D894-ED72E697AFA2}"/>
              </a:ext>
            </a:extLst>
          </p:cNvPr>
          <p:cNvGrpSpPr/>
          <p:nvPr/>
        </p:nvGrpSpPr>
        <p:grpSpPr>
          <a:xfrm>
            <a:off x="5439897" y="1260731"/>
            <a:ext cx="204668" cy="503653"/>
            <a:chOff x="1591036" y="1835273"/>
            <a:chExt cx="297225" cy="642731"/>
          </a:xfrm>
          <a:solidFill>
            <a:schemeClr val="accent1"/>
          </a:solidFill>
        </p:grpSpPr>
        <p:sp>
          <p:nvSpPr>
            <p:cNvPr id="27" name="Freeform: Shape 26">
              <a:extLst>
                <a:ext uri="{FF2B5EF4-FFF2-40B4-BE49-F238E27FC236}">
                  <a16:creationId xmlns:a16="http://schemas.microsoft.com/office/drawing/2014/main" id="{D590F5A0-F8B7-2440-B077-7426F8C8F23F}"/>
                </a:ext>
              </a:extLst>
            </p:cNvPr>
            <p:cNvSpPr/>
            <p:nvPr/>
          </p:nvSpPr>
          <p:spPr>
            <a:xfrm>
              <a:off x="1684896" y="1835273"/>
              <a:ext cx="109504" cy="65434"/>
            </a:xfrm>
            <a:custGeom>
              <a:avLst/>
              <a:gdLst>
                <a:gd name="connsiteX0" fmla="*/ 133350 w 133350"/>
                <a:gd name="connsiteY0" fmla="*/ 19050 h 85725"/>
                <a:gd name="connsiteX1" fmla="*/ 114300 w 133350"/>
                <a:gd name="connsiteY1" fmla="*/ 0 h 85725"/>
                <a:gd name="connsiteX2" fmla="*/ 19050 w 133350"/>
                <a:gd name="connsiteY2" fmla="*/ 0 h 85725"/>
                <a:gd name="connsiteX3" fmla="*/ 0 w 133350"/>
                <a:gd name="connsiteY3" fmla="*/ 19050 h 85725"/>
                <a:gd name="connsiteX4" fmla="*/ 0 w 133350"/>
                <a:gd name="connsiteY4" fmla="*/ 85725 h 85725"/>
                <a:gd name="connsiteX5" fmla="*/ 133350 w 133350"/>
                <a:gd name="connsiteY5"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85725">
                  <a:moveTo>
                    <a:pt x="133350" y="19050"/>
                  </a:moveTo>
                  <a:cubicBezTo>
                    <a:pt x="133350" y="8529"/>
                    <a:pt x="124821" y="0"/>
                    <a:pt x="114300" y="0"/>
                  </a:cubicBezTo>
                  <a:lnTo>
                    <a:pt x="19050" y="0"/>
                  </a:lnTo>
                  <a:cubicBezTo>
                    <a:pt x="8529" y="0"/>
                    <a:pt x="0" y="8529"/>
                    <a:pt x="0" y="19050"/>
                  </a:cubicBezTo>
                  <a:lnTo>
                    <a:pt x="0" y="85725"/>
                  </a:lnTo>
                  <a:lnTo>
                    <a:pt x="133350" y="85725"/>
                  </a:lnTo>
                  <a:close/>
                </a:path>
              </a:pathLst>
            </a:custGeom>
            <a:grpFill/>
            <a:ln w="9525" cap="flat">
              <a:noFill/>
              <a:prstDash val="solid"/>
              <a:miter/>
            </a:ln>
          </p:spPr>
          <p:txBody>
            <a:bodyPr rtlCol="0" anchor="ctr"/>
            <a:lstStyle/>
            <a:p>
              <a:endParaRPr lang="en-GB">
                <a:solidFill>
                  <a:srgbClr val="0070C0"/>
                </a:solidFill>
              </a:endParaRPr>
            </a:p>
          </p:txBody>
        </p:sp>
        <p:sp>
          <p:nvSpPr>
            <p:cNvPr id="28" name="Freeform: Shape 27">
              <a:extLst>
                <a:ext uri="{FF2B5EF4-FFF2-40B4-BE49-F238E27FC236}">
                  <a16:creationId xmlns:a16="http://schemas.microsoft.com/office/drawing/2014/main" id="{5F1044F9-6161-8A7E-8250-38767A95C064}"/>
                </a:ext>
              </a:extLst>
            </p:cNvPr>
            <p:cNvSpPr/>
            <p:nvPr/>
          </p:nvSpPr>
          <p:spPr>
            <a:xfrm>
              <a:off x="1591036" y="1939990"/>
              <a:ext cx="297225" cy="538014"/>
            </a:xfrm>
            <a:custGeom>
              <a:avLst/>
              <a:gdLst>
                <a:gd name="connsiteX0" fmla="*/ 361950 w 361950"/>
                <a:gd name="connsiteY0" fmla="*/ 225285 h 704850"/>
                <a:gd name="connsiteX1" fmla="*/ 351606 w 361950"/>
                <a:gd name="connsiteY1" fmla="*/ 182118 h 704850"/>
                <a:gd name="connsiteX2" fmla="*/ 255346 w 361950"/>
                <a:gd name="connsiteY2" fmla="*/ 0 h 704850"/>
                <a:gd name="connsiteX3" fmla="*/ 106604 w 361950"/>
                <a:gd name="connsiteY3" fmla="*/ 0 h 704850"/>
                <a:gd name="connsiteX4" fmla="*/ 10049 w 361950"/>
                <a:gd name="connsiteY4" fmla="*/ 182699 h 704850"/>
                <a:gd name="connsiteX5" fmla="*/ 0 w 361950"/>
                <a:gd name="connsiteY5" fmla="*/ 225285 h 704850"/>
                <a:gd name="connsiteX6" fmla="*/ 0 w 361950"/>
                <a:gd name="connsiteY6" fmla="*/ 252413 h 704850"/>
                <a:gd name="connsiteX7" fmla="*/ 14421 w 361950"/>
                <a:gd name="connsiteY7" fmla="*/ 295275 h 704850"/>
                <a:gd name="connsiteX8" fmla="*/ 0 w 361950"/>
                <a:gd name="connsiteY8" fmla="*/ 338138 h 704850"/>
                <a:gd name="connsiteX9" fmla="*/ 0 w 361950"/>
                <a:gd name="connsiteY9" fmla="*/ 347663 h 704850"/>
                <a:gd name="connsiteX10" fmla="*/ 14421 w 361950"/>
                <a:gd name="connsiteY10" fmla="*/ 390525 h 704850"/>
                <a:gd name="connsiteX11" fmla="*/ 0 w 361950"/>
                <a:gd name="connsiteY11" fmla="*/ 433388 h 704850"/>
                <a:gd name="connsiteX12" fmla="*/ 0 w 361950"/>
                <a:gd name="connsiteY12" fmla="*/ 442913 h 704850"/>
                <a:gd name="connsiteX13" fmla="*/ 14421 w 361950"/>
                <a:gd name="connsiteY13" fmla="*/ 485775 h 704850"/>
                <a:gd name="connsiteX14" fmla="*/ 0 w 361950"/>
                <a:gd name="connsiteY14" fmla="*/ 528638 h 704850"/>
                <a:gd name="connsiteX15" fmla="*/ 0 w 361950"/>
                <a:gd name="connsiteY15" fmla="*/ 619125 h 704850"/>
                <a:gd name="connsiteX16" fmla="*/ 85725 w 361950"/>
                <a:gd name="connsiteY16" fmla="*/ 704850 h 704850"/>
                <a:gd name="connsiteX17" fmla="*/ 276225 w 361950"/>
                <a:gd name="connsiteY17" fmla="*/ 704850 h 704850"/>
                <a:gd name="connsiteX18" fmla="*/ 361950 w 361950"/>
                <a:gd name="connsiteY18" fmla="*/ 619125 h 704850"/>
                <a:gd name="connsiteX19" fmla="*/ 361950 w 361950"/>
                <a:gd name="connsiteY19" fmla="*/ 528638 h 704850"/>
                <a:gd name="connsiteX20" fmla="*/ 347529 w 361950"/>
                <a:gd name="connsiteY20" fmla="*/ 485775 h 704850"/>
                <a:gd name="connsiteX21" fmla="*/ 361950 w 361950"/>
                <a:gd name="connsiteY21" fmla="*/ 442913 h 704850"/>
                <a:gd name="connsiteX22" fmla="*/ 361950 w 361950"/>
                <a:gd name="connsiteY22" fmla="*/ 433388 h 704850"/>
                <a:gd name="connsiteX23" fmla="*/ 347529 w 361950"/>
                <a:gd name="connsiteY23" fmla="*/ 390525 h 704850"/>
                <a:gd name="connsiteX24" fmla="*/ 361950 w 361950"/>
                <a:gd name="connsiteY24" fmla="*/ 347663 h 704850"/>
                <a:gd name="connsiteX25" fmla="*/ 361950 w 361950"/>
                <a:gd name="connsiteY25" fmla="*/ 338138 h 704850"/>
                <a:gd name="connsiteX26" fmla="*/ 347529 w 361950"/>
                <a:gd name="connsiteY26" fmla="*/ 295275 h 704850"/>
                <a:gd name="connsiteX27" fmla="*/ 361950 w 361950"/>
                <a:gd name="connsiteY27" fmla="*/ 252413 h 704850"/>
                <a:gd name="connsiteX28" fmla="*/ 304800 w 361950"/>
                <a:gd name="connsiteY28" fmla="*/ 252413 h 704850"/>
                <a:gd name="connsiteX29" fmla="*/ 290513 w 361950"/>
                <a:gd name="connsiteY29" fmla="*/ 266700 h 704850"/>
                <a:gd name="connsiteX30" fmla="*/ 257175 w 361950"/>
                <a:gd name="connsiteY30" fmla="*/ 266700 h 704850"/>
                <a:gd name="connsiteX31" fmla="*/ 257175 w 361950"/>
                <a:gd name="connsiteY31" fmla="*/ 323850 h 704850"/>
                <a:gd name="connsiteX32" fmla="*/ 290513 w 361950"/>
                <a:gd name="connsiteY32" fmla="*/ 323850 h 704850"/>
                <a:gd name="connsiteX33" fmla="*/ 304800 w 361950"/>
                <a:gd name="connsiteY33" fmla="*/ 338138 h 704850"/>
                <a:gd name="connsiteX34" fmla="*/ 304800 w 361950"/>
                <a:gd name="connsiteY34" fmla="*/ 347663 h 704850"/>
                <a:gd name="connsiteX35" fmla="*/ 290513 w 361950"/>
                <a:gd name="connsiteY35" fmla="*/ 361950 h 704850"/>
                <a:gd name="connsiteX36" fmla="*/ 257175 w 361950"/>
                <a:gd name="connsiteY36" fmla="*/ 361950 h 704850"/>
                <a:gd name="connsiteX37" fmla="*/ 257175 w 361950"/>
                <a:gd name="connsiteY37" fmla="*/ 419100 h 704850"/>
                <a:gd name="connsiteX38" fmla="*/ 290513 w 361950"/>
                <a:gd name="connsiteY38" fmla="*/ 419100 h 704850"/>
                <a:gd name="connsiteX39" fmla="*/ 304800 w 361950"/>
                <a:gd name="connsiteY39" fmla="*/ 433388 h 704850"/>
                <a:gd name="connsiteX40" fmla="*/ 304800 w 361950"/>
                <a:gd name="connsiteY40" fmla="*/ 442913 h 704850"/>
                <a:gd name="connsiteX41" fmla="*/ 290513 w 361950"/>
                <a:gd name="connsiteY41" fmla="*/ 457200 h 704850"/>
                <a:gd name="connsiteX42" fmla="*/ 257175 w 361950"/>
                <a:gd name="connsiteY42" fmla="*/ 457200 h 704850"/>
                <a:gd name="connsiteX43" fmla="*/ 257175 w 361950"/>
                <a:gd name="connsiteY43" fmla="*/ 514350 h 704850"/>
                <a:gd name="connsiteX44" fmla="*/ 290513 w 361950"/>
                <a:gd name="connsiteY44" fmla="*/ 514350 h 704850"/>
                <a:gd name="connsiteX45" fmla="*/ 304800 w 361950"/>
                <a:gd name="connsiteY45" fmla="*/ 528638 h 704850"/>
                <a:gd name="connsiteX46" fmla="*/ 304800 w 361950"/>
                <a:gd name="connsiteY46" fmla="*/ 619125 h 704850"/>
                <a:gd name="connsiteX47" fmla="*/ 276225 w 361950"/>
                <a:gd name="connsiteY47" fmla="*/ 647700 h 704850"/>
                <a:gd name="connsiteX48" fmla="*/ 85725 w 361950"/>
                <a:gd name="connsiteY48" fmla="*/ 647700 h 704850"/>
                <a:gd name="connsiteX49" fmla="*/ 57150 w 361950"/>
                <a:gd name="connsiteY49" fmla="*/ 619125 h 704850"/>
                <a:gd name="connsiteX50" fmla="*/ 57150 w 361950"/>
                <a:gd name="connsiteY50" fmla="*/ 528638 h 704850"/>
                <a:gd name="connsiteX51" fmla="*/ 71438 w 361950"/>
                <a:gd name="connsiteY51" fmla="*/ 514350 h 704850"/>
                <a:gd name="connsiteX52" fmla="*/ 104775 w 361950"/>
                <a:gd name="connsiteY52" fmla="*/ 514350 h 704850"/>
                <a:gd name="connsiteX53" fmla="*/ 104775 w 361950"/>
                <a:gd name="connsiteY53" fmla="*/ 457200 h 704850"/>
                <a:gd name="connsiteX54" fmla="*/ 71438 w 361950"/>
                <a:gd name="connsiteY54" fmla="*/ 457200 h 704850"/>
                <a:gd name="connsiteX55" fmla="*/ 57150 w 361950"/>
                <a:gd name="connsiteY55" fmla="*/ 442913 h 704850"/>
                <a:gd name="connsiteX56" fmla="*/ 57150 w 361950"/>
                <a:gd name="connsiteY56" fmla="*/ 433388 h 704850"/>
                <a:gd name="connsiteX57" fmla="*/ 71438 w 361950"/>
                <a:gd name="connsiteY57" fmla="*/ 419100 h 704850"/>
                <a:gd name="connsiteX58" fmla="*/ 104775 w 361950"/>
                <a:gd name="connsiteY58" fmla="*/ 419100 h 704850"/>
                <a:gd name="connsiteX59" fmla="*/ 104775 w 361950"/>
                <a:gd name="connsiteY59" fmla="*/ 361950 h 704850"/>
                <a:gd name="connsiteX60" fmla="*/ 71438 w 361950"/>
                <a:gd name="connsiteY60" fmla="*/ 361950 h 704850"/>
                <a:gd name="connsiteX61" fmla="*/ 57150 w 361950"/>
                <a:gd name="connsiteY61" fmla="*/ 347663 h 704850"/>
                <a:gd name="connsiteX62" fmla="*/ 57150 w 361950"/>
                <a:gd name="connsiteY62" fmla="*/ 338138 h 704850"/>
                <a:gd name="connsiteX63" fmla="*/ 71438 w 361950"/>
                <a:gd name="connsiteY63" fmla="*/ 323850 h 704850"/>
                <a:gd name="connsiteX64" fmla="*/ 104775 w 361950"/>
                <a:gd name="connsiteY64" fmla="*/ 323850 h 704850"/>
                <a:gd name="connsiteX65" fmla="*/ 104775 w 361950"/>
                <a:gd name="connsiteY65" fmla="*/ 266700 h 704850"/>
                <a:gd name="connsiteX66" fmla="*/ 71438 w 361950"/>
                <a:gd name="connsiteY66" fmla="*/ 266700 h 704850"/>
                <a:gd name="connsiteX67" fmla="*/ 57150 w 361950"/>
                <a:gd name="connsiteY67" fmla="*/ 252413 h 704850"/>
                <a:gd name="connsiteX68" fmla="*/ 57150 w 361950"/>
                <a:gd name="connsiteY68" fmla="*/ 225285 h 704850"/>
                <a:gd name="connsiteX69" fmla="*/ 60874 w 361950"/>
                <a:gd name="connsiteY69" fmla="*/ 208826 h 704850"/>
                <a:gd name="connsiteX70" fmla="*/ 141046 w 361950"/>
                <a:gd name="connsiteY70" fmla="*/ 57150 h 704850"/>
                <a:gd name="connsiteX71" fmla="*/ 220904 w 361950"/>
                <a:gd name="connsiteY71" fmla="*/ 57150 h 704850"/>
                <a:gd name="connsiteX72" fmla="*/ 300780 w 361950"/>
                <a:gd name="connsiteY72" fmla="*/ 208245 h 704850"/>
                <a:gd name="connsiteX73" fmla="*/ 304800 w 361950"/>
                <a:gd name="connsiteY73" fmla="*/ 22528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61950" h="704850">
                  <a:moveTo>
                    <a:pt x="361950" y="225285"/>
                  </a:moveTo>
                  <a:cubicBezTo>
                    <a:pt x="361907" y="210287"/>
                    <a:pt x="358365" y="195506"/>
                    <a:pt x="351606" y="182118"/>
                  </a:cubicBezTo>
                  <a:lnTo>
                    <a:pt x="255346" y="0"/>
                  </a:lnTo>
                  <a:lnTo>
                    <a:pt x="106604" y="0"/>
                  </a:lnTo>
                  <a:lnTo>
                    <a:pt x="10049" y="182699"/>
                  </a:lnTo>
                  <a:cubicBezTo>
                    <a:pt x="3458" y="195928"/>
                    <a:pt x="18" y="210504"/>
                    <a:pt x="0" y="225285"/>
                  </a:cubicBezTo>
                  <a:lnTo>
                    <a:pt x="0" y="252413"/>
                  </a:lnTo>
                  <a:cubicBezTo>
                    <a:pt x="5" y="267891"/>
                    <a:pt x="5069" y="282942"/>
                    <a:pt x="14421" y="295275"/>
                  </a:cubicBezTo>
                  <a:cubicBezTo>
                    <a:pt x="5069" y="307608"/>
                    <a:pt x="5" y="322659"/>
                    <a:pt x="0" y="338138"/>
                  </a:cubicBezTo>
                  <a:lnTo>
                    <a:pt x="0" y="347663"/>
                  </a:lnTo>
                  <a:cubicBezTo>
                    <a:pt x="5" y="363141"/>
                    <a:pt x="5069" y="378192"/>
                    <a:pt x="14421" y="390525"/>
                  </a:cubicBezTo>
                  <a:cubicBezTo>
                    <a:pt x="5069" y="402858"/>
                    <a:pt x="5" y="417909"/>
                    <a:pt x="0" y="433388"/>
                  </a:cubicBezTo>
                  <a:lnTo>
                    <a:pt x="0" y="442913"/>
                  </a:lnTo>
                  <a:cubicBezTo>
                    <a:pt x="5" y="458390"/>
                    <a:pt x="5069" y="473442"/>
                    <a:pt x="14421" y="485775"/>
                  </a:cubicBezTo>
                  <a:cubicBezTo>
                    <a:pt x="5069" y="498108"/>
                    <a:pt x="5" y="513160"/>
                    <a:pt x="0" y="528638"/>
                  </a:cubicBezTo>
                  <a:lnTo>
                    <a:pt x="0" y="619125"/>
                  </a:lnTo>
                  <a:cubicBezTo>
                    <a:pt x="58" y="666445"/>
                    <a:pt x="38404" y="704792"/>
                    <a:pt x="85725" y="704850"/>
                  </a:cubicBezTo>
                  <a:lnTo>
                    <a:pt x="276225" y="704850"/>
                  </a:lnTo>
                  <a:cubicBezTo>
                    <a:pt x="323546" y="704792"/>
                    <a:pt x="361892" y="666445"/>
                    <a:pt x="361950" y="619125"/>
                  </a:cubicBezTo>
                  <a:lnTo>
                    <a:pt x="361950" y="528638"/>
                  </a:lnTo>
                  <a:cubicBezTo>
                    <a:pt x="361945" y="513160"/>
                    <a:pt x="356881" y="498108"/>
                    <a:pt x="347529" y="485775"/>
                  </a:cubicBezTo>
                  <a:cubicBezTo>
                    <a:pt x="356881" y="473442"/>
                    <a:pt x="361945" y="458390"/>
                    <a:pt x="361950" y="442913"/>
                  </a:cubicBezTo>
                  <a:lnTo>
                    <a:pt x="361950" y="433388"/>
                  </a:lnTo>
                  <a:cubicBezTo>
                    <a:pt x="361945" y="417909"/>
                    <a:pt x="356881" y="402858"/>
                    <a:pt x="347529" y="390525"/>
                  </a:cubicBezTo>
                  <a:cubicBezTo>
                    <a:pt x="356881" y="378192"/>
                    <a:pt x="361945" y="363141"/>
                    <a:pt x="361950" y="347663"/>
                  </a:cubicBezTo>
                  <a:lnTo>
                    <a:pt x="361950" y="338138"/>
                  </a:lnTo>
                  <a:cubicBezTo>
                    <a:pt x="361945" y="322659"/>
                    <a:pt x="356881" y="307608"/>
                    <a:pt x="347529" y="295275"/>
                  </a:cubicBezTo>
                  <a:cubicBezTo>
                    <a:pt x="356881" y="282942"/>
                    <a:pt x="361945" y="267891"/>
                    <a:pt x="361950" y="252413"/>
                  </a:cubicBezTo>
                  <a:close/>
                  <a:moveTo>
                    <a:pt x="304800" y="252413"/>
                  </a:moveTo>
                  <a:cubicBezTo>
                    <a:pt x="304800" y="260303"/>
                    <a:pt x="298403" y="266700"/>
                    <a:pt x="290513" y="266700"/>
                  </a:cubicBezTo>
                  <a:lnTo>
                    <a:pt x="257175" y="266700"/>
                  </a:lnTo>
                  <a:lnTo>
                    <a:pt x="257175" y="323850"/>
                  </a:lnTo>
                  <a:lnTo>
                    <a:pt x="290513" y="323850"/>
                  </a:lnTo>
                  <a:cubicBezTo>
                    <a:pt x="298403" y="323850"/>
                    <a:pt x="304800" y="330247"/>
                    <a:pt x="304800" y="338138"/>
                  </a:cubicBezTo>
                  <a:lnTo>
                    <a:pt x="304800" y="347663"/>
                  </a:lnTo>
                  <a:cubicBezTo>
                    <a:pt x="304800" y="355553"/>
                    <a:pt x="298403" y="361950"/>
                    <a:pt x="290513" y="361950"/>
                  </a:cubicBezTo>
                  <a:lnTo>
                    <a:pt x="257175" y="361950"/>
                  </a:lnTo>
                  <a:lnTo>
                    <a:pt x="257175" y="419100"/>
                  </a:lnTo>
                  <a:lnTo>
                    <a:pt x="290513" y="419100"/>
                  </a:lnTo>
                  <a:cubicBezTo>
                    <a:pt x="298403" y="419100"/>
                    <a:pt x="304800" y="425497"/>
                    <a:pt x="304800" y="433388"/>
                  </a:cubicBezTo>
                  <a:lnTo>
                    <a:pt x="304800" y="442913"/>
                  </a:lnTo>
                  <a:cubicBezTo>
                    <a:pt x="304800" y="450803"/>
                    <a:pt x="298403" y="457200"/>
                    <a:pt x="290513" y="457200"/>
                  </a:cubicBezTo>
                  <a:lnTo>
                    <a:pt x="257175" y="457200"/>
                  </a:lnTo>
                  <a:lnTo>
                    <a:pt x="257175" y="514350"/>
                  </a:lnTo>
                  <a:lnTo>
                    <a:pt x="290513" y="514350"/>
                  </a:lnTo>
                  <a:cubicBezTo>
                    <a:pt x="298403" y="514350"/>
                    <a:pt x="304800" y="520747"/>
                    <a:pt x="304800" y="528638"/>
                  </a:cubicBezTo>
                  <a:lnTo>
                    <a:pt x="304800" y="619125"/>
                  </a:lnTo>
                  <a:cubicBezTo>
                    <a:pt x="304800" y="634907"/>
                    <a:pt x="292007" y="647700"/>
                    <a:pt x="276225" y="647700"/>
                  </a:cubicBezTo>
                  <a:lnTo>
                    <a:pt x="85725" y="647700"/>
                  </a:lnTo>
                  <a:cubicBezTo>
                    <a:pt x="69943" y="647700"/>
                    <a:pt x="57150" y="634907"/>
                    <a:pt x="57150" y="619125"/>
                  </a:cubicBezTo>
                  <a:lnTo>
                    <a:pt x="57150" y="528638"/>
                  </a:lnTo>
                  <a:cubicBezTo>
                    <a:pt x="57150" y="520747"/>
                    <a:pt x="63547" y="514350"/>
                    <a:pt x="71438" y="514350"/>
                  </a:cubicBezTo>
                  <a:lnTo>
                    <a:pt x="104775" y="514350"/>
                  </a:lnTo>
                  <a:lnTo>
                    <a:pt x="104775" y="457200"/>
                  </a:lnTo>
                  <a:lnTo>
                    <a:pt x="71438" y="457200"/>
                  </a:lnTo>
                  <a:cubicBezTo>
                    <a:pt x="63547" y="457200"/>
                    <a:pt x="57150" y="450803"/>
                    <a:pt x="57150" y="442913"/>
                  </a:cubicBezTo>
                  <a:lnTo>
                    <a:pt x="57150" y="433388"/>
                  </a:lnTo>
                  <a:cubicBezTo>
                    <a:pt x="57150" y="425497"/>
                    <a:pt x="63547" y="419100"/>
                    <a:pt x="71438" y="419100"/>
                  </a:cubicBezTo>
                  <a:lnTo>
                    <a:pt x="104775" y="419100"/>
                  </a:lnTo>
                  <a:lnTo>
                    <a:pt x="104775" y="361950"/>
                  </a:lnTo>
                  <a:lnTo>
                    <a:pt x="71438" y="361950"/>
                  </a:lnTo>
                  <a:cubicBezTo>
                    <a:pt x="63547" y="361950"/>
                    <a:pt x="57150" y="355553"/>
                    <a:pt x="57150" y="347663"/>
                  </a:cubicBezTo>
                  <a:lnTo>
                    <a:pt x="57150" y="338138"/>
                  </a:lnTo>
                  <a:cubicBezTo>
                    <a:pt x="57150" y="330247"/>
                    <a:pt x="63547" y="323850"/>
                    <a:pt x="71438" y="323850"/>
                  </a:cubicBezTo>
                  <a:lnTo>
                    <a:pt x="104775" y="323850"/>
                  </a:lnTo>
                  <a:lnTo>
                    <a:pt x="104775" y="266700"/>
                  </a:lnTo>
                  <a:lnTo>
                    <a:pt x="71438" y="266700"/>
                  </a:lnTo>
                  <a:cubicBezTo>
                    <a:pt x="63547" y="266700"/>
                    <a:pt x="57150" y="260303"/>
                    <a:pt x="57150" y="252413"/>
                  </a:cubicBezTo>
                  <a:lnTo>
                    <a:pt x="57150" y="225285"/>
                  </a:lnTo>
                  <a:cubicBezTo>
                    <a:pt x="57137" y="219588"/>
                    <a:pt x="58409" y="213962"/>
                    <a:pt x="60874" y="208826"/>
                  </a:cubicBezTo>
                  <a:lnTo>
                    <a:pt x="141046" y="57150"/>
                  </a:lnTo>
                  <a:lnTo>
                    <a:pt x="220904" y="57150"/>
                  </a:lnTo>
                  <a:lnTo>
                    <a:pt x="300780" y="208245"/>
                  </a:lnTo>
                  <a:cubicBezTo>
                    <a:pt x="303416" y="213539"/>
                    <a:pt x="304791" y="219371"/>
                    <a:pt x="304800" y="225285"/>
                  </a:cubicBezTo>
                  <a:close/>
                </a:path>
              </a:pathLst>
            </a:custGeom>
            <a:grpFill/>
            <a:ln w="9525" cap="flat">
              <a:noFill/>
              <a:prstDash val="solid"/>
              <a:miter/>
            </a:ln>
          </p:spPr>
          <p:txBody>
            <a:bodyPr rtlCol="0" anchor="ctr"/>
            <a:lstStyle/>
            <a:p>
              <a:endParaRPr lang="en-GB"/>
            </a:p>
          </p:txBody>
        </p:sp>
      </p:grpSp>
      <p:grpSp>
        <p:nvGrpSpPr>
          <p:cNvPr id="29" name="Group 28">
            <a:extLst>
              <a:ext uri="{FF2B5EF4-FFF2-40B4-BE49-F238E27FC236}">
                <a16:creationId xmlns:a16="http://schemas.microsoft.com/office/drawing/2014/main" id="{0A22267C-BA16-9220-27E5-4F259950CB1A}"/>
              </a:ext>
            </a:extLst>
          </p:cNvPr>
          <p:cNvGrpSpPr/>
          <p:nvPr/>
        </p:nvGrpSpPr>
        <p:grpSpPr>
          <a:xfrm>
            <a:off x="5782162" y="1260731"/>
            <a:ext cx="204668" cy="503653"/>
            <a:chOff x="1603390" y="1835273"/>
            <a:chExt cx="297225" cy="642731"/>
          </a:xfrm>
          <a:solidFill>
            <a:schemeClr val="accent1"/>
          </a:solidFill>
        </p:grpSpPr>
        <p:sp>
          <p:nvSpPr>
            <p:cNvPr id="30" name="Freeform: Shape 29">
              <a:extLst>
                <a:ext uri="{FF2B5EF4-FFF2-40B4-BE49-F238E27FC236}">
                  <a16:creationId xmlns:a16="http://schemas.microsoft.com/office/drawing/2014/main" id="{DAB71531-0BA4-9DB7-B858-4BEEA37E5B6A}"/>
                </a:ext>
              </a:extLst>
            </p:cNvPr>
            <p:cNvSpPr/>
            <p:nvPr/>
          </p:nvSpPr>
          <p:spPr>
            <a:xfrm>
              <a:off x="1689686" y="1835273"/>
              <a:ext cx="109504" cy="65434"/>
            </a:xfrm>
            <a:custGeom>
              <a:avLst/>
              <a:gdLst>
                <a:gd name="connsiteX0" fmla="*/ 133350 w 133350"/>
                <a:gd name="connsiteY0" fmla="*/ 19050 h 85725"/>
                <a:gd name="connsiteX1" fmla="*/ 114300 w 133350"/>
                <a:gd name="connsiteY1" fmla="*/ 0 h 85725"/>
                <a:gd name="connsiteX2" fmla="*/ 19050 w 133350"/>
                <a:gd name="connsiteY2" fmla="*/ 0 h 85725"/>
                <a:gd name="connsiteX3" fmla="*/ 0 w 133350"/>
                <a:gd name="connsiteY3" fmla="*/ 19050 h 85725"/>
                <a:gd name="connsiteX4" fmla="*/ 0 w 133350"/>
                <a:gd name="connsiteY4" fmla="*/ 85725 h 85725"/>
                <a:gd name="connsiteX5" fmla="*/ 133350 w 133350"/>
                <a:gd name="connsiteY5"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85725">
                  <a:moveTo>
                    <a:pt x="133350" y="19050"/>
                  </a:moveTo>
                  <a:cubicBezTo>
                    <a:pt x="133350" y="8529"/>
                    <a:pt x="124821" y="0"/>
                    <a:pt x="114300" y="0"/>
                  </a:cubicBezTo>
                  <a:lnTo>
                    <a:pt x="19050" y="0"/>
                  </a:lnTo>
                  <a:cubicBezTo>
                    <a:pt x="8529" y="0"/>
                    <a:pt x="0" y="8529"/>
                    <a:pt x="0" y="19050"/>
                  </a:cubicBezTo>
                  <a:lnTo>
                    <a:pt x="0" y="85725"/>
                  </a:lnTo>
                  <a:lnTo>
                    <a:pt x="133350" y="85725"/>
                  </a:lnTo>
                  <a:close/>
                </a:path>
              </a:pathLst>
            </a:custGeom>
            <a:grpFill/>
            <a:ln w="9525" cap="flat">
              <a:noFill/>
              <a:prstDash val="solid"/>
              <a:miter/>
            </a:ln>
          </p:spPr>
          <p:txBody>
            <a:bodyPr rtlCol="0" anchor="ctr"/>
            <a:lstStyle/>
            <a:p>
              <a:endParaRPr lang="en-GB">
                <a:solidFill>
                  <a:srgbClr val="0070C0"/>
                </a:solidFill>
              </a:endParaRPr>
            </a:p>
          </p:txBody>
        </p:sp>
        <p:sp>
          <p:nvSpPr>
            <p:cNvPr id="31" name="Freeform: Shape 30">
              <a:extLst>
                <a:ext uri="{FF2B5EF4-FFF2-40B4-BE49-F238E27FC236}">
                  <a16:creationId xmlns:a16="http://schemas.microsoft.com/office/drawing/2014/main" id="{1B9F3A86-743D-E00C-C147-0C14CCF97B8D}"/>
                </a:ext>
              </a:extLst>
            </p:cNvPr>
            <p:cNvSpPr/>
            <p:nvPr/>
          </p:nvSpPr>
          <p:spPr>
            <a:xfrm>
              <a:off x="1603390" y="1939990"/>
              <a:ext cx="297225" cy="538014"/>
            </a:xfrm>
            <a:custGeom>
              <a:avLst/>
              <a:gdLst>
                <a:gd name="connsiteX0" fmla="*/ 361950 w 361950"/>
                <a:gd name="connsiteY0" fmla="*/ 225285 h 704850"/>
                <a:gd name="connsiteX1" fmla="*/ 351606 w 361950"/>
                <a:gd name="connsiteY1" fmla="*/ 182118 h 704850"/>
                <a:gd name="connsiteX2" fmla="*/ 255346 w 361950"/>
                <a:gd name="connsiteY2" fmla="*/ 0 h 704850"/>
                <a:gd name="connsiteX3" fmla="*/ 106604 w 361950"/>
                <a:gd name="connsiteY3" fmla="*/ 0 h 704850"/>
                <a:gd name="connsiteX4" fmla="*/ 10049 w 361950"/>
                <a:gd name="connsiteY4" fmla="*/ 182699 h 704850"/>
                <a:gd name="connsiteX5" fmla="*/ 0 w 361950"/>
                <a:gd name="connsiteY5" fmla="*/ 225285 h 704850"/>
                <a:gd name="connsiteX6" fmla="*/ 0 w 361950"/>
                <a:gd name="connsiteY6" fmla="*/ 252413 h 704850"/>
                <a:gd name="connsiteX7" fmla="*/ 14421 w 361950"/>
                <a:gd name="connsiteY7" fmla="*/ 295275 h 704850"/>
                <a:gd name="connsiteX8" fmla="*/ 0 w 361950"/>
                <a:gd name="connsiteY8" fmla="*/ 338138 h 704850"/>
                <a:gd name="connsiteX9" fmla="*/ 0 w 361950"/>
                <a:gd name="connsiteY9" fmla="*/ 347663 h 704850"/>
                <a:gd name="connsiteX10" fmla="*/ 14421 w 361950"/>
                <a:gd name="connsiteY10" fmla="*/ 390525 h 704850"/>
                <a:gd name="connsiteX11" fmla="*/ 0 w 361950"/>
                <a:gd name="connsiteY11" fmla="*/ 433388 h 704850"/>
                <a:gd name="connsiteX12" fmla="*/ 0 w 361950"/>
                <a:gd name="connsiteY12" fmla="*/ 442913 h 704850"/>
                <a:gd name="connsiteX13" fmla="*/ 14421 w 361950"/>
                <a:gd name="connsiteY13" fmla="*/ 485775 h 704850"/>
                <a:gd name="connsiteX14" fmla="*/ 0 w 361950"/>
                <a:gd name="connsiteY14" fmla="*/ 528638 h 704850"/>
                <a:gd name="connsiteX15" fmla="*/ 0 w 361950"/>
                <a:gd name="connsiteY15" fmla="*/ 619125 h 704850"/>
                <a:gd name="connsiteX16" fmla="*/ 85725 w 361950"/>
                <a:gd name="connsiteY16" fmla="*/ 704850 h 704850"/>
                <a:gd name="connsiteX17" fmla="*/ 276225 w 361950"/>
                <a:gd name="connsiteY17" fmla="*/ 704850 h 704850"/>
                <a:gd name="connsiteX18" fmla="*/ 361950 w 361950"/>
                <a:gd name="connsiteY18" fmla="*/ 619125 h 704850"/>
                <a:gd name="connsiteX19" fmla="*/ 361950 w 361950"/>
                <a:gd name="connsiteY19" fmla="*/ 528638 h 704850"/>
                <a:gd name="connsiteX20" fmla="*/ 347529 w 361950"/>
                <a:gd name="connsiteY20" fmla="*/ 485775 h 704850"/>
                <a:gd name="connsiteX21" fmla="*/ 361950 w 361950"/>
                <a:gd name="connsiteY21" fmla="*/ 442913 h 704850"/>
                <a:gd name="connsiteX22" fmla="*/ 361950 w 361950"/>
                <a:gd name="connsiteY22" fmla="*/ 433388 h 704850"/>
                <a:gd name="connsiteX23" fmla="*/ 347529 w 361950"/>
                <a:gd name="connsiteY23" fmla="*/ 390525 h 704850"/>
                <a:gd name="connsiteX24" fmla="*/ 361950 w 361950"/>
                <a:gd name="connsiteY24" fmla="*/ 347663 h 704850"/>
                <a:gd name="connsiteX25" fmla="*/ 361950 w 361950"/>
                <a:gd name="connsiteY25" fmla="*/ 338138 h 704850"/>
                <a:gd name="connsiteX26" fmla="*/ 347529 w 361950"/>
                <a:gd name="connsiteY26" fmla="*/ 295275 h 704850"/>
                <a:gd name="connsiteX27" fmla="*/ 361950 w 361950"/>
                <a:gd name="connsiteY27" fmla="*/ 252413 h 704850"/>
                <a:gd name="connsiteX28" fmla="*/ 304800 w 361950"/>
                <a:gd name="connsiteY28" fmla="*/ 252413 h 704850"/>
                <a:gd name="connsiteX29" fmla="*/ 290513 w 361950"/>
                <a:gd name="connsiteY29" fmla="*/ 266700 h 704850"/>
                <a:gd name="connsiteX30" fmla="*/ 257175 w 361950"/>
                <a:gd name="connsiteY30" fmla="*/ 266700 h 704850"/>
                <a:gd name="connsiteX31" fmla="*/ 257175 w 361950"/>
                <a:gd name="connsiteY31" fmla="*/ 323850 h 704850"/>
                <a:gd name="connsiteX32" fmla="*/ 290513 w 361950"/>
                <a:gd name="connsiteY32" fmla="*/ 323850 h 704850"/>
                <a:gd name="connsiteX33" fmla="*/ 304800 w 361950"/>
                <a:gd name="connsiteY33" fmla="*/ 338138 h 704850"/>
                <a:gd name="connsiteX34" fmla="*/ 304800 w 361950"/>
                <a:gd name="connsiteY34" fmla="*/ 347663 h 704850"/>
                <a:gd name="connsiteX35" fmla="*/ 290513 w 361950"/>
                <a:gd name="connsiteY35" fmla="*/ 361950 h 704850"/>
                <a:gd name="connsiteX36" fmla="*/ 257175 w 361950"/>
                <a:gd name="connsiteY36" fmla="*/ 361950 h 704850"/>
                <a:gd name="connsiteX37" fmla="*/ 257175 w 361950"/>
                <a:gd name="connsiteY37" fmla="*/ 419100 h 704850"/>
                <a:gd name="connsiteX38" fmla="*/ 290513 w 361950"/>
                <a:gd name="connsiteY38" fmla="*/ 419100 h 704850"/>
                <a:gd name="connsiteX39" fmla="*/ 304800 w 361950"/>
                <a:gd name="connsiteY39" fmla="*/ 433388 h 704850"/>
                <a:gd name="connsiteX40" fmla="*/ 304800 w 361950"/>
                <a:gd name="connsiteY40" fmla="*/ 442913 h 704850"/>
                <a:gd name="connsiteX41" fmla="*/ 290513 w 361950"/>
                <a:gd name="connsiteY41" fmla="*/ 457200 h 704850"/>
                <a:gd name="connsiteX42" fmla="*/ 257175 w 361950"/>
                <a:gd name="connsiteY42" fmla="*/ 457200 h 704850"/>
                <a:gd name="connsiteX43" fmla="*/ 257175 w 361950"/>
                <a:gd name="connsiteY43" fmla="*/ 514350 h 704850"/>
                <a:gd name="connsiteX44" fmla="*/ 290513 w 361950"/>
                <a:gd name="connsiteY44" fmla="*/ 514350 h 704850"/>
                <a:gd name="connsiteX45" fmla="*/ 304800 w 361950"/>
                <a:gd name="connsiteY45" fmla="*/ 528638 h 704850"/>
                <a:gd name="connsiteX46" fmla="*/ 304800 w 361950"/>
                <a:gd name="connsiteY46" fmla="*/ 619125 h 704850"/>
                <a:gd name="connsiteX47" fmla="*/ 276225 w 361950"/>
                <a:gd name="connsiteY47" fmla="*/ 647700 h 704850"/>
                <a:gd name="connsiteX48" fmla="*/ 85725 w 361950"/>
                <a:gd name="connsiteY48" fmla="*/ 647700 h 704850"/>
                <a:gd name="connsiteX49" fmla="*/ 57150 w 361950"/>
                <a:gd name="connsiteY49" fmla="*/ 619125 h 704850"/>
                <a:gd name="connsiteX50" fmla="*/ 57150 w 361950"/>
                <a:gd name="connsiteY50" fmla="*/ 528638 h 704850"/>
                <a:gd name="connsiteX51" fmla="*/ 71438 w 361950"/>
                <a:gd name="connsiteY51" fmla="*/ 514350 h 704850"/>
                <a:gd name="connsiteX52" fmla="*/ 104775 w 361950"/>
                <a:gd name="connsiteY52" fmla="*/ 514350 h 704850"/>
                <a:gd name="connsiteX53" fmla="*/ 104775 w 361950"/>
                <a:gd name="connsiteY53" fmla="*/ 457200 h 704850"/>
                <a:gd name="connsiteX54" fmla="*/ 71438 w 361950"/>
                <a:gd name="connsiteY54" fmla="*/ 457200 h 704850"/>
                <a:gd name="connsiteX55" fmla="*/ 57150 w 361950"/>
                <a:gd name="connsiteY55" fmla="*/ 442913 h 704850"/>
                <a:gd name="connsiteX56" fmla="*/ 57150 w 361950"/>
                <a:gd name="connsiteY56" fmla="*/ 433388 h 704850"/>
                <a:gd name="connsiteX57" fmla="*/ 71438 w 361950"/>
                <a:gd name="connsiteY57" fmla="*/ 419100 h 704850"/>
                <a:gd name="connsiteX58" fmla="*/ 104775 w 361950"/>
                <a:gd name="connsiteY58" fmla="*/ 419100 h 704850"/>
                <a:gd name="connsiteX59" fmla="*/ 104775 w 361950"/>
                <a:gd name="connsiteY59" fmla="*/ 361950 h 704850"/>
                <a:gd name="connsiteX60" fmla="*/ 71438 w 361950"/>
                <a:gd name="connsiteY60" fmla="*/ 361950 h 704850"/>
                <a:gd name="connsiteX61" fmla="*/ 57150 w 361950"/>
                <a:gd name="connsiteY61" fmla="*/ 347663 h 704850"/>
                <a:gd name="connsiteX62" fmla="*/ 57150 w 361950"/>
                <a:gd name="connsiteY62" fmla="*/ 338138 h 704850"/>
                <a:gd name="connsiteX63" fmla="*/ 71438 w 361950"/>
                <a:gd name="connsiteY63" fmla="*/ 323850 h 704850"/>
                <a:gd name="connsiteX64" fmla="*/ 104775 w 361950"/>
                <a:gd name="connsiteY64" fmla="*/ 323850 h 704850"/>
                <a:gd name="connsiteX65" fmla="*/ 104775 w 361950"/>
                <a:gd name="connsiteY65" fmla="*/ 266700 h 704850"/>
                <a:gd name="connsiteX66" fmla="*/ 71438 w 361950"/>
                <a:gd name="connsiteY66" fmla="*/ 266700 h 704850"/>
                <a:gd name="connsiteX67" fmla="*/ 57150 w 361950"/>
                <a:gd name="connsiteY67" fmla="*/ 252413 h 704850"/>
                <a:gd name="connsiteX68" fmla="*/ 57150 w 361950"/>
                <a:gd name="connsiteY68" fmla="*/ 225285 h 704850"/>
                <a:gd name="connsiteX69" fmla="*/ 60874 w 361950"/>
                <a:gd name="connsiteY69" fmla="*/ 208826 h 704850"/>
                <a:gd name="connsiteX70" fmla="*/ 141046 w 361950"/>
                <a:gd name="connsiteY70" fmla="*/ 57150 h 704850"/>
                <a:gd name="connsiteX71" fmla="*/ 220904 w 361950"/>
                <a:gd name="connsiteY71" fmla="*/ 57150 h 704850"/>
                <a:gd name="connsiteX72" fmla="*/ 300780 w 361950"/>
                <a:gd name="connsiteY72" fmla="*/ 208245 h 704850"/>
                <a:gd name="connsiteX73" fmla="*/ 304800 w 361950"/>
                <a:gd name="connsiteY73" fmla="*/ 22528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61950" h="704850">
                  <a:moveTo>
                    <a:pt x="361950" y="225285"/>
                  </a:moveTo>
                  <a:cubicBezTo>
                    <a:pt x="361907" y="210287"/>
                    <a:pt x="358365" y="195506"/>
                    <a:pt x="351606" y="182118"/>
                  </a:cubicBezTo>
                  <a:lnTo>
                    <a:pt x="255346" y="0"/>
                  </a:lnTo>
                  <a:lnTo>
                    <a:pt x="106604" y="0"/>
                  </a:lnTo>
                  <a:lnTo>
                    <a:pt x="10049" y="182699"/>
                  </a:lnTo>
                  <a:cubicBezTo>
                    <a:pt x="3458" y="195928"/>
                    <a:pt x="18" y="210504"/>
                    <a:pt x="0" y="225285"/>
                  </a:cubicBezTo>
                  <a:lnTo>
                    <a:pt x="0" y="252413"/>
                  </a:lnTo>
                  <a:cubicBezTo>
                    <a:pt x="5" y="267891"/>
                    <a:pt x="5069" y="282942"/>
                    <a:pt x="14421" y="295275"/>
                  </a:cubicBezTo>
                  <a:cubicBezTo>
                    <a:pt x="5069" y="307608"/>
                    <a:pt x="5" y="322659"/>
                    <a:pt x="0" y="338138"/>
                  </a:cubicBezTo>
                  <a:lnTo>
                    <a:pt x="0" y="347663"/>
                  </a:lnTo>
                  <a:cubicBezTo>
                    <a:pt x="5" y="363141"/>
                    <a:pt x="5069" y="378192"/>
                    <a:pt x="14421" y="390525"/>
                  </a:cubicBezTo>
                  <a:cubicBezTo>
                    <a:pt x="5069" y="402858"/>
                    <a:pt x="5" y="417909"/>
                    <a:pt x="0" y="433388"/>
                  </a:cubicBezTo>
                  <a:lnTo>
                    <a:pt x="0" y="442913"/>
                  </a:lnTo>
                  <a:cubicBezTo>
                    <a:pt x="5" y="458390"/>
                    <a:pt x="5069" y="473442"/>
                    <a:pt x="14421" y="485775"/>
                  </a:cubicBezTo>
                  <a:cubicBezTo>
                    <a:pt x="5069" y="498108"/>
                    <a:pt x="5" y="513160"/>
                    <a:pt x="0" y="528638"/>
                  </a:cubicBezTo>
                  <a:lnTo>
                    <a:pt x="0" y="619125"/>
                  </a:lnTo>
                  <a:cubicBezTo>
                    <a:pt x="58" y="666445"/>
                    <a:pt x="38404" y="704792"/>
                    <a:pt x="85725" y="704850"/>
                  </a:cubicBezTo>
                  <a:lnTo>
                    <a:pt x="276225" y="704850"/>
                  </a:lnTo>
                  <a:cubicBezTo>
                    <a:pt x="323546" y="704792"/>
                    <a:pt x="361892" y="666445"/>
                    <a:pt x="361950" y="619125"/>
                  </a:cubicBezTo>
                  <a:lnTo>
                    <a:pt x="361950" y="528638"/>
                  </a:lnTo>
                  <a:cubicBezTo>
                    <a:pt x="361945" y="513160"/>
                    <a:pt x="356881" y="498108"/>
                    <a:pt x="347529" y="485775"/>
                  </a:cubicBezTo>
                  <a:cubicBezTo>
                    <a:pt x="356881" y="473442"/>
                    <a:pt x="361945" y="458390"/>
                    <a:pt x="361950" y="442913"/>
                  </a:cubicBezTo>
                  <a:lnTo>
                    <a:pt x="361950" y="433388"/>
                  </a:lnTo>
                  <a:cubicBezTo>
                    <a:pt x="361945" y="417909"/>
                    <a:pt x="356881" y="402858"/>
                    <a:pt x="347529" y="390525"/>
                  </a:cubicBezTo>
                  <a:cubicBezTo>
                    <a:pt x="356881" y="378192"/>
                    <a:pt x="361945" y="363141"/>
                    <a:pt x="361950" y="347663"/>
                  </a:cubicBezTo>
                  <a:lnTo>
                    <a:pt x="361950" y="338138"/>
                  </a:lnTo>
                  <a:cubicBezTo>
                    <a:pt x="361945" y="322659"/>
                    <a:pt x="356881" y="307608"/>
                    <a:pt x="347529" y="295275"/>
                  </a:cubicBezTo>
                  <a:cubicBezTo>
                    <a:pt x="356881" y="282942"/>
                    <a:pt x="361945" y="267891"/>
                    <a:pt x="361950" y="252413"/>
                  </a:cubicBezTo>
                  <a:close/>
                  <a:moveTo>
                    <a:pt x="304800" y="252413"/>
                  </a:moveTo>
                  <a:cubicBezTo>
                    <a:pt x="304800" y="260303"/>
                    <a:pt x="298403" y="266700"/>
                    <a:pt x="290513" y="266700"/>
                  </a:cubicBezTo>
                  <a:lnTo>
                    <a:pt x="257175" y="266700"/>
                  </a:lnTo>
                  <a:lnTo>
                    <a:pt x="257175" y="323850"/>
                  </a:lnTo>
                  <a:lnTo>
                    <a:pt x="290513" y="323850"/>
                  </a:lnTo>
                  <a:cubicBezTo>
                    <a:pt x="298403" y="323850"/>
                    <a:pt x="304800" y="330247"/>
                    <a:pt x="304800" y="338138"/>
                  </a:cubicBezTo>
                  <a:lnTo>
                    <a:pt x="304800" y="347663"/>
                  </a:lnTo>
                  <a:cubicBezTo>
                    <a:pt x="304800" y="355553"/>
                    <a:pt x="298403" y="361950"/>
                    <a:pt x="290513" y="361950"/>
                  </a:cubicBezTo>
                  <a:lnTo>
                    <a:pt x="257175" y="361950"/>
                  </a:lnTo>
                  <a:lnTo>
                    <a:pt x="257175" y="419100"/>
                  </a:lnTo>
                  <a:lnTo>
                    <a:pt x="290513" y="419100"/>
                  </a:lnTo>
                  <a:cubicBezTo>
                    <a:pt x="298403" y="419100"/>
                    <a:pt x="304800" y="425497"/>
                    <a:pt x="304800" y="433388"/>
                  </a:cubicBezTo>
                  <a:lnTo>
                    <a:pt x="304800" y="442913"/>
                  </a:lnTo>
                  <a:cubicBezTo>
                    <a:pt x="304800" y="450803"/>
                    <a:pt x="298403" y="457200"/>
                    <a:pt x="290513" y="457200"/>
                  </a:cubicBezTo>
                  <a:lnTo>
                    <a:pt x="257175" y="457200"/>
                  </a:lnTo>
                  <a:lnTo>
                    <a:pt x="257175" y="514350"/>
                  </a:lnTo>
                  <a:lnTo>
                    <a:pt x="290513" y="514350"/>
                  </a:lnTo>
                  <a:cubicBezTo>
                    <a:pt x="298403" y="514350"/>
                    <a:pt x="304800" y="520747"/>
                    <a:pt x="304800" y="528638"/>
                  </a:cubicBezTo>
                  <a:lnTo>
                    <a:pt x="304800" y="619125"/>
                  </a:lnTo>
                  <a:cubicBezTo>
                    <a:pt x="304800" y="634907"/>
                    <a:pt x="292007" y="647700"/>
                    <a:pt x="276225" y="647700"/>
                  </a:cubicBezTo>
                  <a:lnTo>
                    <a:pt x="85725" y="647700"/>
                  </a:lnTo>
                  <a:cubicBezTo>
                    <a:pt x="69943" y="647700"/>
                    <a:pt x="57150" y="634907"/>
                    <a:pt x="57150" y="619125"/>
                  </a:cubicBezTo>
                  <a:lnTo>
                    <a:pt x="57150" y="528638"/>
                  </a:lnTo>
                  <a:cubicBezTo>
                    <a:pt x="57150" y="520747"/>
                    <a:pt x="63547" y="514350"/>
                    <a:pt x="71438" y="514350"/>
                  </a:cubicBezTo>
                  <a:lnTo>
                    <a:pt x="104775" y="514350"/>
                  </a:lnTo>
                  <a:lnTo>
                    <a:pt x="104775" y="457200"/>
                  </a:lnTo>
                  <a:lnTo>
                    <a:pt x="71438" y="457200"/>
                  </a:lnTo>
                  <a:cubicBezTo>
                    <a:pt x="63547" y="457200"/>
                    <a:pt x="57150" y="450803"/>
                    <a:pt x="57150" y="442913"/>
                  </a:cubicBezTo>
                  <a:lnTo>
                    <a:pt x="57150" y="433388"/>
                  </a:lnTo>
                  <a:cubicBezTo>
                    <a:pt x="57150" y="425497"/>
                    <a:pt x="63547" y="419100"/>
                    <a:pt x="71438" y="419100"/>
                  </a:cubicBezTo>
                  <a:lnTo>
                    <a:pt x="104775" y="419100"/>
                  </a:lnTo>
                  <a:lnTo>
                    <a:pt x="104775" y="361950"/>
                  </a:lnTo>
                  <a:lnTo>
                    <a:pt x="71438" y="361950"/>
                  </a:lnTo>
                  <a:cubicBezTo>
                    <a:pt x="63547" y="361950"/>
                    <a:pt x="57150" y="355553"/>
                    <a:pt x="57150" y="347663"/>
                  </a:cubicBezTo>
                  <a:lnTo>
                    <a:pt x="57150" y="338138"/>
                  </a:lnTo>
                  <a:cubicBezTo>
                    <a:pt x="57150" y="330247"/>
                    <a:pt x="63547" y="323850"/>
                    <a:pt x="71438" y="323850"/>
                  </a:cubicBezTo>
                  <a:lnTo>
                    <a:pt x="104775" y="323850"/>
                  </a:lnTo>
                  <a:lnTo>
                    <a:pt x="104775" y="266700"/>
                  </a:lnTo>
                  <a:lnTo>
                    <a:pt x="71438" y="266700"/>
                  </a:lnTo>
                  <a:cubicBezTo>
                    <a:pt x="63547" y="266700"/>
                    <a:pt x="57150" y="260303"/>
                    <a:pt x="57150" y="252413"/>
                  </a:cubicBezTo>
                  <a:lnTo>
                    <a:pt x="57150" y="225285"/>
                  </a:lnTo>
                  <a:cubicBezTo>
                    <a:pt x="57137" y="219588"/>
                    <a:pt x="58409" y="213962"/>
                    <a:pt x="60874" y="208826"/>
                  </a:cubicBezTo>
                  <a:lnTo>
                    <a:pt x="141046" y="57150"/>
                  </a:lnTo>
                  <a:lnTo>
                    <a:pt x="220904" y="57150"/>
                  </a:lnTo>
                  <a:lnTo>
                    <a:pt x="300780" y="208245"/>
                  </a:lnTo>
                  <a:cubicBezTo>
                    <a:pt x="303416" y="213539"/>
                    <a:pt x="304791" y="219371"/>
                    <a:pt x="304800" y="225285"/>
                  </a:cubicBezTo>
                  <a:close/>
                </a:path>
              </a:pathLst>
            </a:custGeom>
            <a:grpFill/>
            <a:ln w="9525" cap="flat">
              <a:noFill/>
              <a:prstDash val="solid"/>
              <a:miter/>
            </a:ln>
          </p:spPr>
          <p:txBody>
            <a:bodyPr rtlCol="0" anchor="ctr"/>
            <a:lstStyle/>
            <a:p>
              <a:endParaRPr lang="en-GB"/>
            </a:p>
          </p:txBody>
        </p:sp>
      </p:grpSp>
      <p:grpSp>
        <p:nvGrpSpPr>
          <p:cNvPr id="32" name="Group 31">
            <a:extLst>
              <a:ext uri="{FF2B5EF4-FFF2-40B4-BE49-F238E27FC236}">
                <a16:creationId xmlns:a16="http://schemas.microsoft.com/office/drawing/2014/main" id="{5D220139-CB68-26D4-EB4F-0A936089C8F1}"/>
              </a:ext>
            </a:extLst>
          </p:cNvPr>
          <p:cNvGrpSpPr/>
          <p:nvPr/>
        </p:nvGrpSpPr>
        <p:grpSpPr>
          <a:xfrm>
            <a:off x="6466692" y="1259088"/>
            <a:ext cx="204668" cy="505296"/>
            <a:chOff x="1628097" y="1833176"/>
            <a:chExt cx="297225" cy="644828"/>
          </a:xfrm>
          <a:solidFill>
            <a:schemeClr val="accent1"/>
          </a:solidFill>
        </p:grpSpPr>
        <p:sp>
          <p:nvSpPr>
            <p:cNvPr id="33" name="Freeform: Shape 32">
              <a:extLst>
                <a:ext uri="{FF2B5EF4-FFF2-40B4-BE49-F238E27FC236}">
                  <a16:creationId xmlns:a16="http://schemas.microsoft.com/office/drawing/2014/main" id="{2856F1A9-65D8-0D68-0EBD-F00FAC3F7EF8}"/>
                </a:ext>
              </a:extLst>
            </p:cNvPr>
            <p:cNvSpPr/>
            <p:nvPr/>
          </p:nvSpPr>
          <p:spPr>
            <a:xfrm>
              <a:off x="1724617" y="1833176"/>
              <a:ext cx="109504" cy="65434"/>
            </a:xfrm>
            <a:custGeom>
              <a:avLst/>
              <a:gdLst>
                <a:gd name="connsiteX0" fmla="*/ 133350 w 133350"/>
                <a:gd name="connsiteY0" fmla="*/ 19050 h 85725"/>
                <a:gd name="connsiteX1" fmla="*/ 114300 w 133350"/>
                <a:gd name="connsiteY1" fmla="*/ 0 h 85725"/>
                <a:gd name="connsiteX2" fmla="*/ 19050 w 133350"/>
                <a:gd name="connsiteY2" fmla="*/ 0 h 85725"/>
                <a:gd name="connsiteX3" fmla="*/ 0 w 133350"/>
                <a:gd name="connsiteY3" fmla="*/ 19050 h 85725"/>
                <a:gd name="connsiteX4" fmla="*/ 0 w 133350"/>
                <a:gd name="connsiteY4" fmla="*/ 85725 h 85725"/>
                <a:gd name="connsiteX5" fmla="*/ 133350 w 133350"/>
                <a:gd name="connsiteY5"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85725">
                  <a:moveTo>
                    <a:pt x="133350" y="19050"/>
                  </a:moveTo>
                  <a:cubicBezTo>
                    <a:pt x="133350" y="8529"/>
                    <a:pt x="124821" y="0"/>
                    <a:pt x="114300" y="0"/>
                  </a:cubicBezTo>
                  <a:lnTo>
                    <a:pt x="19050" y="0"/>
                  </a:lnTo>
                  <a:cubicBezTo>
                    <a:pt x="8529" y="0"/>
                    <a:pt x="0" y="8529"/>
                    <a:pt x="0" y="19050"/>
                  </a:cubicBezTo>
                  <a:lnTo>
                    <a:pt x="0" y="85725"/>
                  </a:lnTo>
                  <a:lnTo>
                    <a:pt x="133350" y="85725"/>
                  </a:lnTo>
                  <a:close/>
                </a:path>
              </a:pathLst>
            </a:custGeom>
            <a:grpFill/>
            <a:ln w="9525" cap="flat">
              <a:noFill/>
              <a:prstDash val="solid"/>
              <a:miter/>
            </a:ln>
          </p:spPr>
          <p:txBody>
            <a:bodyPr rtlCol="0" anchor="ctr"/>
            <a:lstStyle/>
            <a:p>
              <a:endParaRPr lang="en-GB">
                <a:solidFill>
                  <a:srgbClr val="0070C0"/>
                </a:solidFill>
              </a:endParaRPr>
            </a:p>
          </p:txBody>
        </p:sp>
        <p:sp>
          <p:nvSpPr>
            <p:cNvPr id="34" name="Freeform: Shape 33">
              <a:extLst>
                <a:ext uri="{FF2B5EF4-FFF2-40B4-BE49-F238E27FC236}">
                  <a16:creationId xmlns:a16="http://schemas.microsoft.com/office/drawing/2014/main" id="{8A2D8361-F250-1CBE-4477-2DBCF3AD2181}"/>
                </a:ext>
              </a:extLst>
            </p:cNvPr>
            <p:cNvSpPr/>
            <p:nvPr/>
          </p:nvSpPr>
          <p:spPr>
            <a:xfrm>
              <a:off x="1628097" y="1939990"/>
              <a:ext cx="297225" cy="538014"/>
            </a:xfrm>
            <a:custGeom>
              <a:avLst/>
              <a:gdLst>
                <a:gd name="connsiteX0" fmla="*/ 361950 w 361950"/>
                <a:gd name="connsiteY0" fmla="*/ 225285 h 704850"/>
                <a:gd name="connsiteX1" fmla="*/ 351606 w 361950"/>
                <a:gd name="connsiteY1" fmla="*/ 182118 h 704850"/>
                <a:gd name="connsiteX2" fmla="*/ 255346 w 361950"/>
                <a:gd name="connsiteY2" fmla="*/ 0 h 704850"/>
                <a:gd name="connsiteX3" fmla="*/ 106604 w 361950"/>
                <a:gd name="connsiteY3" fmla="*/ 0 h 704850"/>
                <a:gd name="connsiteX4" fmla="*/ 10049 w 361950"/>
                <a:gd name="connsiteY4" fmla="*/ 182699 h 704850"/>
                <a:gd name="connsiteX5" fmla="*/ 0 w 361950"/>
                <a:gd name="connsiteY5" fmla="*/ 225285 h 704850"/>
                <a:gd name="connsiteX6" fmla="*/ 0 w 361950"/>
                <a:gd name="connsiteY6" fmla="*/ 252413 h 704850"/>
                <a:gd name="connsiteX7" fmla="*/ 14421 w 361950"/>
                <a:gd name="connsiteY7" fmla="*/ 295275 h 704850"/>
                <a:gd name="connsiteX8" fmla="*/ 0 w 361950"/>
                <a:gd name="connsiteY8" fmla="*/ 338138 h 704850"/>
                <a:gd name="connsiteX9" fmla="*/ 0 w 361950"/>
                <a:gd name="connsiteY9" fmla="*/ 347663 h 704850"/>
                <a:gd name="connsiteX10" fmla="*/ 14421 w 361950"/>
                <a:gd name="connsiteY10" fmla="*/ 390525 h 704850"/>
                <a:gd name="connsiteX11" fmla="*/ 0 w 361950"/>
                <a:gd name="connsiteY11" fmla="*/ 433388 h 704850"/>
                <a:gd name="connsiteX12" fmla="*/ 0 w 361950"/>
                <a:gd name="connsiteY12" fmla="*/ 442913 h 704850"/>
                <a:gd name="connsiteX13" fmla="*/ 14421 w 361950"/>
                <a:gd name="connsiteY13" fmla="*/ 485775 h 704850"/>
                <a:gd name="connsiteX14" fmla="*/ 0 w 361950"/>
                <a:gd name="connsiteY14" fmla="*/ 528638 h 704850"/>
                <a:gd name="connsiteX15" fmla="*/ 0 w 361950"/>
                <a:gd name="connsiteY15" fmla="*/ 619125 h 704850"/>
                <a:gd name="connsiteX16" fmla="*/ 85725 w 361950"/>
                <a:gd name="connsiteY16" fmla="*/ 704850 h 704850"/>
                <a:gd name="connsiteX17" fmla="*/ 276225 w 361950"/>
                <a:gd name="connsiteY17" fmla="*/ 704850 h 704850"/>
                <a:gd name="connsiteX18" fmla="*/ 361950 w 361950"/>
                <a:gd name="connsiteY18" fmla="*/ 619125 h 704850"/>
                <a:gd name="connsiteX19" fmla="*/ 361950 w 361950"/>
                <a:gd name="connsiteY19" fmla="*/ 528638 h 704850"/>
                <a:gd name="connsiteX20" fmla="*/ 347529 w 361950"/>
                <a:gd name="connsiteY20" fmla="*/ 485775 h 704850"/>
                <a:gd name="connsiteX21" fmla="*/ 361950 w 361950"/>
                <a:gd name="connsiteY21" fmla="*/ 442913 h 704850"/>
                <a:gd name="connsiteX22" fmla="*/ 361950 w 361950"/>
                <a:gd name="connsiteY22" fmla="*/ 433388 h 704850"/>
                <a:gd name="connsiteX23" fmla="*/ 347529 w 361950"/>
                <a:gd name="connsiteY23" fmla="*/ 390525 h 704850"/>
                <a:gd name="connsiteX24" fmla="*/ 361950 w 361950"/>
                <a:gd name="connsiteY24" fmla="*/ 347663 h 704850"/>
                <a:gd name="connsiteX25" fmla="*/ 361950 w 361950"/>
                <a:gd name="connsiteY25" fmla="*/ 338138 h 704850"/>
                <a:gd name="connsiteX26" fmla="*/ 347529 w 361950"/>
                <a:gd name="connsiteY26" fmla="*/ 295275 h 704850"/>
                <a:gd name="connsiteX27" fmla="*/ 361950 w 361950"/>
                <a:gd name="connsiteY27" fmla="*/ 252413 h 704850"/>
                <a:gd name="connsiteX28" fmla="*/ 304800 w 361950"/>
                <a:gd name="connsiteY28" fmla="*/ 252413 h 704850"/>
                <a:gd name="connsiteX29" fmla="*/ 290513 w 361950"/>
                <a:gd name="connsiteY29" fmla="*/ 266700 h 704850"/>
                <a:gd name="connsiteX30" fmla="*/ 257175 w 361950"/>
                <a:gd name="connsiteY30" fmla="*/ 266700 h 704850"/>
                <a:gd name="connsiteX31" fmla="*/ 257175 w 361950"/>
                <a:gd name="connsiteY31" fmla="*/ 323850 h 704850"/>
                <a:gd name="connsiteX32" fmla="*/ 290513 w 361950"/>
                <a:gd name="connsiteY32" fmla="*/ 323850 h 704850"/>
                <a:gd name="connsiteX33" fmla="*/ 304800 w 361950"/>
                <a:gd name="connsiteY33" fmla="*/ 338138 h 704850"/>
                <a:gd name="connsiteX34" fmla="*/ 304800 w 361950"/>
                <a:gd name="connsiteY34" fmla="*/ 347663 h 704850"/>
                <a:gd name="connsiteX35" fmla="*/ 290513 w 361950"/>
                <a:gd name="connsiteY35" fmla="*/ 361950 h 704850"/>
                <a:gd name="connsiteX36" fmla="*/ 257175 w 361950"/>
                <a:gd name="connsiteY36" fmla="*/ 361950 h 704850"/>
                <a:gd name="connsiteX37" fmla="*/ 257175 w 361950"/>
                <a:gd name="connsiteY37" fmla="*/ 419100 h 704850"/>
                <a:gd name="connsiteX38" fmla="*/ 290513 w 361950"/>
                <a:gd name="connsiteY38" fmla="*/ 419100 h 704850"/>
                <a:gd name="connsiteX39" fmla="*/ 304800 w 361950"/>
                <a:gd name="connsiteY39" fmla="*/ 433388 h 704850"/>
                <a:gd name="connsiteX40" fmla="*/ 304800 w 361950"/>
                <a:gd name="connsiteY40" fmla="*/ 442913 h 704850"/>
                <a:gd name="connsiteX41" fmla="*/ 290513 w 361950"/>
                <a:gd name="connsiteY41" fmla="*/ 457200 h 704850"/>
                <a:gd name="connsiteX42" fmla="*/ 257175 w 361950"/>
                <a:gd name="connsiteY42" fmla="*/ 457200 h 704850"/>
                <a:gd name="connsiteX43" fmla="*/ 257175 w 361950"/>
                <a:gd name="connsiteY43" fmla="*/ 514350 h 704850"/>
                <a:gd name="connsiteX44" fmla="*/ 290513 w 361950"/>
                <a:gd name="connsiteY44" fmla="*/ 514350 h 704850"/>
                <a:gd name="connsiteX45" fmla="*/ 304800 w 361950"/>
                <a:gd name="connsiteY45" fmla="*/ 528638 h 704850"/>
                <a:gd name="connsiteX46" fmla="*/ 304800 w 361950"/>
                <a:gd name="connsiteY46" fmla="*/ 619125 h 704850"/>
                <a:gd name="connsiteX47" fmla="*/ 276225 w 361950"/>
                <a:gd name="connsiteY47" fmla="*/ 647700 h 704850"/>
                <a:gd name="connsiteX48" fmla="*/ 85725 w 361950"/>
                <a:gd name="connsiteY48" fmla="*/ 647700 h 704850"/>
                <a:gd name="connsiteX49" fmla="*/ 57150 w 361950"/>
                <a:gd name="connsiteY49" fmla="*/ 619125 h 704850"/>
                <a:gd name="connsiteX50" fmla="*/ 57150 w 361950"/>
                <a:gd name="connsiteY50" fmla="*/ 528638 h 704850"/>
                <a:gd name="connsiteX51" fmla="*/ 71438 w 361950"/>
                <a:gd name="connsiteY51" fmla="*/ 514350 h 704850"/>
                <a:gd name="connsiteX52" fmla="*/ 104775 w 361950"/>
                <a:gd name="connsiteY52" fmla="*/ 514350 h 704850"/>
                <a:gd name="connsiteX53" fmla="*/ 104775 w 361950"/>
                <a:gd name="connsiteY53" fmla="*/ 457200 h 704850"/>
                <a:gd name="connsiteX54" fmla="*/ 71438 w 361950"/>
                <a:gd name="connsiteY54" fmla="*/ 457200 h 704850"/>
                <a:gd name="connsiteX55" fmla="*/ 57150 w 361950"/>
                <a:gd name="connsiteY55" fmla="*/ 442913 h 704850"/>
                <a:gd name="connsiteX56" fmla="*/ 57150 w 361950"/>
                <a:gd name="connsiteY56" fmla="*/ 433388 h 704850"/>
                <a:gd name="connsiteX57" fmla="*/ 71438 w 361950"/>
                <a:gd name="connsiteY57" fmla="*/ 419100 h 704850"/>
                <a:gd name="connsiteX58" fmla="*/ 104775 w 361950"/>
                <a:gd name="connsiteY58" fmla="*/ 419100 h 704850"/>
                <a:gd name="connsiteX59" fmla="*/ 104775 w 361950"/>
                <a:gd name="connsiteY59" fmla="*/ 361950 h 704850"/>
                <a:gd name="connsiteX60" fmla="*/ 71438 w 361950"/>
                <a:gd name="connsiteY60" fmla="*/ 361950 h 704850"/>
                <a:gd name="connsiteX61" fmla="*/ 57150 w 361950"/>
                <a:gd name="connsiteY61" fmla="*/ 347663 h 704850"/>
                <a:gd name="connsiteX62" fmla="*/ 57150 w 361950"/>
                <a:gd name="connsiteY62" fmla="*/ 338138 h 704850"/>
                <a:gd name="connsiteX63" fmla="*/ 71438 w 361950"/>
                <a:gd name="connsiteY63" fmla="*/ 323850 h 704850"/>
                <a:gd name="connsiteX64" fmla="*/ 104775 w 361950"/>
                <a:gd name="connsiteY64" fmla="*/ 323850 h 704850"/>
                <a:gd name="connsiteX65" fmla="*/ 104775 w 361950"/>
                <a:gd name="connsiteY65" fmla="*/ 266700 h 704850"/>
                <a:gd name="connsiteX66" fmla="*/ 71438 w 361950"/>
                <a:gd name="connsiteY66" fmla="*/ 266700 h 704850"/>
                <a:gd name="connsiteX67" fmla="*/ 57150 w 361950"/>
                <a:gd name="connsiteY67" fmla="*/ 252413 h 704850"/>
                <a:gd name="connsiteX68" fmla="*/ 57150 w 361950"/>
                <a:gd name="connsiteY68" fmla="*/ 225285 h 704850"/>
                <a:gd name="connsiteX69" fmla="*/ 60874 w 361950"/>
                <a:gd name="connsiteY69" fmla="*/ 208826 h 704850"/>
                <a:gd name="connsiteX70" fmla="*/ 141046 w 361950"/>
                <a:gd name="connsiteY70" fmla="*/ 57150 h 704850"/>
                <a:gd name="connsiteX71" fmla="*/ 220904 w 361950"/>
                <a:gd name="connsiteY71" fmla="*/ 57150 h 704850"/>
                <a:gd name="connsiteX72" fmla="*/ 300780 w 361950"/>
                <a:gd name="connsiteY72" fmla="*/ 208245 h 704850"/>
                <a:gd name="connsiteX73" fmla="*/ 304800 w 361950"/>
                <a:gd name="connsiteY73" fmla="*/ 22528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61950" h="704850">
                  <a:moveTo>
                    <a:pt x="361950" y="225285"/>
                  </a:moveTo>
                  <a:cubicBezTo>
                    <a:pt x="361907" y="210287"/>
                    <a:pt x="358365" y="195506"/>
                    <a:pt x="351606" y="182118"/>
                  </a:cubicBezTo>
                  <a:lnTo>
                    <a:pt x="255346" y="0"/>
                  </a:lnTo>
                  <a:lnTo>
                    <a:pt x="106604" y="0"/>
                  </a:lnTo>
                  <a:lnTo>
                    <a:pt x="10049" y="182699"/>
                  </a:lnTo>
                  <a:cubicBezTo>
                    <a:pt x="3458" y="195928"/>
                    <a:pt x="18" y="210504"/>
                    <a:pt x="0" y="225285"/>
                  </a:cubicBezTo>
                  <a:lnTo>
                    <a:pt x="0" y="252413"/>
                  </a:lnTo>
                  <a:cubicBezTo>
                    <a:pt x="5" y="267891"/>
                    <a:pt x="5069" y="282942"/>
                    <a:pt x="14421" y="295275"/>
                  </a:cubicBezTo>
                  <a:cubicBezTo>
                    <a:pt x="5069" y="307608"/>
                    <a:pt x="5" y="322659"/>
                    <a:pt x="0" y="338138"/>
                  </a:cubicBezTo>
                  <a:lnTo>
                    <a:pt x="0" y="347663"/>
                  </a:lnTo>
                  <a:cubicBezTo>
                    <a:pt x="5" y="363141"/>
                    <a:pt x="5069" y="378192"/>
                    <a:pt x="14421" y="390525"/>
                  </a:cubicBezTo>
                  <a:cubicBezTo>
                    <a:pt x="5069" y="402858"/>
                    <a:pt x="5" y="417909"/>
                    <a:pt x="0" y="433388"/>
                  </a:cubicBezTo>
                  <a:lnTo>
                    <a:pt x="0" y="442913"/>
                  </a:lnTo>
                  <a:cubicBezTo>
                    <a:pt x="5" y="458390"/>
                    <a:pt x="5069" y="473442"/>
                    <a:pt x="14421" y="485775"/>
                  </a:cubicBezTo>
                  <a:cubicBezTo>
                    <a:pt x="5069" y="498108"/>
                    <a:pt x="5" y="513160"/>
                    <a:pt x="0" y="528638"/>
                  </a:cubicBezTo>
                  <a:lnTo>
                    <a:pt x="0" y="619125"/>
                  </a:lnTo>
                  <a:cubicBezTo>
                    <a:pt x="58" y="666445"/>
                    <a:pt x="38404" y="704792"/>
                    <a:pt x="85725" y="704850"/>
                  </a:cubicBezTo>
                  <a:lnTo>
                    <a:pt x="276225" y="704850"/>
                  </a:lnTo>
                  <a:cubicBezTo>
                    <a:pt x="323546" y="704792"/>
                    <a:pt x="361892" y="666445"/>
                    <a:pt x="361950" y="619125"/>
                  </a:cubicBezTo>
                  <a:lnTo>
                    <a:pt x="361950" y="528638"/>
                  </a:lnTo>
                  <a:cubicBezTo>
                    <a:pt x="361945" y="513160"/>
                    <a:pt x="356881" y="498108"/>
                    <a:pt x="347529" y="485775"/>
                  </a:cubicBezTo>
                  <a:cubicBezTo>
                    <a:pt x="356881" y="473442"/>
                    <a:pt x="361945" y="458390"/>
                    <a:pt x="361950" y="442913"/>
                  </a:cubicBezTo>
                  <a:lnTo>
                    <a:pt x="361950" y="433388"/>
                  </a:lnTo>
                  <a:cubicBezTo>
                    <a:pt x="361945" y="417909"/>
                    <a:pt x="356881" y="402858"/>
                    <a:pt x="347529" y="390525"/>
                  </a:cubicBezTo>
                  <a:cubicBezTo>
                    <a:pt x="356881" y="378192"/>
                    <a:pt x="361945" y="363141"/>
                    <a:pt x="361950" y="347663"/>
                  </a:cubicBezTo>
                  <a:lnTo>
                    <a:pt x="361950" y="338138"/>
                  </a:lnTo>
                  <a:cubicBezTo>
                    <a:pt x="361945" y="322659"/>
                    <a:pt x="356881" y="307608"/>
                    <a:pt x="347529" y="295275"/>
                  </a:cubicBezTo>
                  <a:cubicBezTo>
                    <a:pt x="356881" y="282942"/>
                    <a:pt x="361945" y="267891"/>
                    <a:pt x="361950" y="252413"/>
                  </a:cubicBezTo>
                  <a:close/>
                  <a:moveTo>
                    <a:pt x="304800" y="252413"/>
                  </a:moveTo>
                  <a:cubicBezTo>
                    <a:pt x="304800" y="260303"/>
                    <a:pt x="298403" y="266700"/>
                    <a:pt x="290513" y="266700"/>
                  </a:cubicBezTo>
                  <a:lnTo>
                    <a:pt x="257175" y="266700"/>
                  </a:lnTo>
                  <a:lnTo>
                    <a:pt x="257175" y="323850"/>
                  </a:lnTo>
                  <a:lnTo>
                    <a:pt x="290513" y="323850"/>
                  </a:lnTo>
                  <a:cubicBezTo>
                    <a:pt x="298403" y="323850"/>
                    <a:pt x="304800" y="330247"/>
                    <a:pt x="304800" y="338138"/>
                  </a:cubicBezTo>
                  <a:lnTo>
                    <a:pt x="304800" y="347663"/>
                  </a:lnTo>
                  <a:cubicBezTo>
                    <a:pt x="304800" y="355553"/>
                    <a:pt x="298403" y="361950"/>
                    <a:pt x="290513" y="361950"/>
                  </a:cubicBezTo>
                  <a:lnTo>
                    <a:pt x="257175" y="361950"/>
                  </a:lnTo>
                  <a:lnTo>
                    <a:pt x="257175" y="419100"/>
                  </a:lnTo>
                  <a:lnTo>
                    <a:pt x="290513" y="419100"/>
                  </a:lnTo>
                  <a:cubicBezTo>
                    <a:pt x="298403" y="419100"/>
                    <a:pt x="304800" y="425497"/>
                    <a:pt x="304800" y="433388"/>
                  </a:cubicBezTo>
                  <a:lnTo>
                    <a:pt x="304800" y="442913"/>
                  </a:lnTo>
                  <a:cubicBezTo>
                    <a:pt x="304800" y="450803"/>
                    <a:pt x="298403" y="457200"/>
                    <a:pt x="290513" y="457200"/>
                  </a:cubicBezTo>
                  <a:lnTo>
                    <a:pt x="257175" y="457200"/>
                  </a:lnTo>
                  <a:lnTo>
                    <a:pt x="257175" y="514350"/>
                  </a:lnTo>
                  <a:lnTo>
                    <a:pt x="290513" y="514350"/>
                  </a:lnTo>
                  <a:cubicBezTo>
                    <a:pt x="298403" y="514350"/>
                    <a:pt x="304800" y="520747"/>
                    <a:pt x="304800" y="528638"/>
                  </a:cubicBezTo>
                  <a:lnTo>
                    <a:pt x="304800" y="619125"/>
                  </a:lnTo>
                  <a:cubicBezTo>
                    <a:pt x="304800" y="634907"/>
                    <a:pt x="292007" y="647700"/>
                    <a:pt x="276225" y="647700"/>
                  </a:cubicBezTo>
                  <a:lnTo>
                    <a:pt x="85725" y="647700"/>
                  </a:lnTo>
                  <a:cubicBezTo>
                    <a:pt x="69943" y="647700"/>
                    <a:pt x="57150" y="634907"/>
                    <a:pt x="57150" y="619125"/>
                  </a:cubicBezTo>
                  <a:lnTo>
                    <a:pt x="57150" y="528638"/>
                  </a:lnTo>
                  <a:cubicBezTo>
                    <a:pt x="57150" y="520747"/>
                    <a:pt x="63547" y="514350"/>
                    <a:pt x="71438" y="514350"/>
                  </a:cubicBezTo>
                  <a:lnTo>
                    <a:pt x="104775" y="514350"/>
                  </a:lnTo>
                  <a:lnTo>
                    <a:pt x="104775" y="457200"/>
                  </a:lnTo>
                  <a:lnTo>
                    <a:pt x="71438" y="457200"/>
                  </a:lnTo>
                  <a:cubicBezTo>
                    <a:pt x="63547" y="457200"/>
                    <a:pt x="57150" y="450803"/>
                    <a:pt x="57150" y="442913"/>
                  </a:cubicBezTo>
                  <a:lnTo>
                    <a:pt x="57150" y="433388"/>
                  </a:lnTo>
                  <a:cubicBezTo>
                    <a:pt x="57150" y="425497"/>
                    <a:pt x="63547" y="419100"/>
                    <a:pt x="71438" y="419100"/>
                  </a:cubicBezTo>
                  <a:lnTo>
                    <a:pt x="104775" y="419100"/>
                  </a:lnTo>
                  <a:lnTo>
                    <a:pt x="104775" y="361950"/>
                  </a:lnTo>
                  <a:lnTo>
                    <a:pt x="71438" y="361950"/>
                  </a:lnTo>
                  <a:cubicBezTo>
                    <a:pt x="63547" y="361950"/>
                    <a:pt x="57150" y="355553"/>
                    <a:pt x="57150" y="347663"/>
                  </a:cubicBezTo>
                  <a:lnTo>
                    <a:pt x="57150" y="338138"/>
                  </a:lnTo>
                  <a:cubicBezTo>
                    <a:pt x="57150" y="330247"/>
                    <a:pt x="63547" y="323850"/>
                    <a:pt x="71438" y="323850"/>
                  </a:cubicBezTo>
                  <a:lnTo>
                    <a:pt x="104775" y="323850"/>
                  </a:lnTo>
                  <a:lnTo>
                    <a:pt x="104775" y="266700"/>
                  </a:lnTo>
                  <a:lnTo>
                    <a:pt x="71438" y="266700"/>
                  </a:lnTo>
                  <a:cubicBezTo>
                    <a:pt x="63547" y="266700"/>
                    <a:pt x="57150" y="260303"/>
                    <a:pt x="57150" y="252413"/>
                  </a:cubicBezTo>
                  <a:lnTo>
                    <a:pt x="57150" y="225285"/>
                  </a:lnTo>
                  <a:cubicBezTo>
                    <a:pt x="57137" y="219588"/>
                    <a:pt x="58409" y="213962"/>
                    <a:pt x="60874" y="208826"/>
                  </a:cubicBezTo>
                  <a:lnTo>
                    <a:pt x="141046" y="57150"/>
                  </a:lnTo>
                  <a:lnTo>
                    <a:pt x="220904" y="57150"/>
                  </a:lnTo>
                  <a:lnTo>
                    <a:pt x="300780" y="208245"/>
                  </a:lnTo>
                  <a:cubicBezTo>
                    <a:pt x="303416" y="213539"/>
                    <a:pt x="304791" y="219371"/>
                    <a:pt x="304800" y="225285"/>
                  </a:cubicBezTo>
                  <a:close/>
                </a:path>
              </a:pathLst>
            </a:custGeom>
            <a:grpFill/>
            <a:ln w="9525" cap="flat">
              <a:noFill/>
              <a:prstDash val="solid"/>
              <a:miter/>
            </a:ln>
          </p:spPr>
          <p:txBody>
            <a:bodyPr rtlCol="0" anchor="ctr"/>
            <a:lstStyle/>
            <a:p>
              <a:endParaRPr lang="en-GB"/>
            </a:p>
          </p:txBody>
        </p:sp>
      </p:grpSp>
      <p:grpSp>
        <p:nvGrpSpPr>
          <p:cNvPr id="35" name="Group 34">
            <a:extLst>
              <a:ext uri="{FF2B5EF4-FFF2-40B4-BE49-F238E27FC236}">
                <a16:creationId xmlns:a16="http://schemas.microsoft.com/office/drawing/2014/main" id="{06A5B94B-F4B4-6D04-9944-CEBC451F108E}"/>
              </a:ext>
            </a:extLst>
          </p:cNvPr>
          <p:cNvGrpSpPr/>
          <p:nvPr/>
        </p:nvGrpSpPr>
        <p:grpSpPr>
          <a:xfrm>
            <a:off x="6144227" y="1259088"/>
            <a:ext cx="204668" cy="505296"/>
            <a:chOff x="1615744" y="1833176"/>
            <a:chExt cx="297225" cy="644828"/>
          </a:xfrm>
          <a:solidFill>
            <a:schemeClr val="accent1"/>
          </a:solidFill>
        </p:grpSpPr>
        <p:sp>
          <p:nvSpPr>
            <p:cNvPr id="36" name="Freeform: Shape 35">
              <a:extLst>
                <a:ext uri="{FF2B5EF4-FFF2-40B4-BE49-F238E27FC236}">
                  <a16:creationId xmlns:a16="http://schemas.microsoft.com/office/drawing/2014/main" id="{47ADB5DA-7235-9589-A26A-BF004267FE6F}"/>
                </a:ext>
              </a:extLst>
            </p:cNvPr>
            <p:cNvSpPr/>
            <p:nvPr/>
          </p:nvSpPr>
          <p:spPr>
            <a:xfrm>
              <a:off x="1707152" y="1833176"/>
              <a:ext cx="109504" cy="65434"/>
            </a:xfrm>
            <a:custGeom>
              <a:avLst/>
              <a:gdLst>
                <a:gd name="connsiteX0" fmla="*/ 133350 w 133350"/>
                <a:gd name="connsiteY0" fmla="*/ 19050 h 85725"/>
                <a:gd name="connsiteX1" fmla="*/ 114300 w 133350"/>
                <a:gd name="connsiteY1" fmla="*/ 0 h 85725"/>
                <a:gd name="connsiteX2" fmla="*/ 19050 w 133350"/>
                <a:gd name="connsiteY2" fmla="*/ 0 h 85725"/>
                <a:gd name="connsiteX3" fmla="*/ 0 w 133350"/>
                <a:gd name="connsiteY3" fmla="*/ 19050 h 85725"/>
                <a:gd name="connsiteX4" fmla="*/ 0 w 133350"/>
                <a:gd name="connsiteY4" fmla="*/ 85725 h 85725"/>
                <a:gd name="connsiteX5" fmla="*/ 133350 w 133350"/>
                <a:gd name="connsiteY5"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350" h="85725">
                  <a:moveTo>
                    <a:pt x="133350" y="19050"/>
                  </a:moveTo>
                  <a:cubicBezTo>
                    <a:pt x="133350" y="8529"/>
                    <a:pt x="124821" y="0"/>
                    <a:pt x="114300" y="0"/>
                  </a:cubicBezTo>
                  <a:lnTo>
                    <a:pt x="19050" y="0"/>
                  </a:lnTo>
                  <a:cubicBezTo>
                    <a:pt x="8529" y="0"/>
                    <a:pt x="0" y="8529"/>
                    <a:pt x="0" y="19050"/>
                  </a:cubicBezTo>
                  <a:lnTo>
                    <a:pt x="0" y="85725"/>
                  </a:lnTo>
                  <a:lnTo>
                    <a:pt x="133350" y="85725"/>
                  </a:lnTo>
                  <a:close/>
                </a:path>
              </a:pathLst>
            </a:custGeom>
            <a:grpFill/>
            <a:ln w="9525" cap="flat">
              <a:noFill/>
              <a:prstDash val="solid"/>
              <a:miter/>
            </a:ln>
          </p:spPr>
          <p:txBody>
            <a:bodyPr rtlCol="0" anchor="ctr"/>
            <a:lstStyle/>
            <a:p>
              <a:endParaRPr lang="en-GB">
                <a:solidFill>
                  <a:srgbClr val="0070C0"/>
                </a:solidFill>
              </a:endParaRPr>
            </a:p>
          </p:txBody>
        </p:sp>
        <p:sp>
          <p:nvSpPr>
            <p:cNvPr id="37" name="Freeform: Shape 36">
              <a:extLst>
                <a:ext uri="{FF2B5EF4-FFF2-40B4-BE49-F238E27FC236}">
                  <a16:creationId xmlns:a16="http://schemas.microsoft.com/office/drawing/2014/main" id="{A66492E6-2AD1-A2A2-ECCB-87FC6C7FD0B2}"/>
                </a:ext>
              </a:extLst>
            </p:cNvPr>
            <p:cNvSpPr/>
            <p:nvPr/>
          </p:nvSpPr>
          <p:spPr>
            <a:xfrm>
              <a:off x="1615744" y="1939990"/>
              <a:ext cx="297225" cy="538014"/>
            </a:xfrm>
            <a:custGeom>
              <a:avLst/>
              <a:gdLst>
                <a:gd name="connsiteX0" fmla="*/ 361950 w 361950"/>
                <a:gd name="connsiteY0" fmla="*/ 225285 h 704850"/>
                <a:gd name="connsiteX1" fmla="*/ 351606 w 361950"/>
                <a:gd name="connsiteY1" fmla="*/ 182118 h 704850"/>
                <a:gd name="connsiteX2" fmla="*/ 255346 w 361950"/>
                <a:gd name="connsiteY2" fmla="*/ 0 h 704850"/>
                <a:gd name="connsiteX3" fmla="*/ 106604 w 361950"/>
                <a:gd name="connsiteY3" fmla="*/ 0 h 704850"/>
                <a:gd name="connsiteX4" fmla="*/ 10049 w 361950"/>
                <a:gd name="connsiteY4" fmla="*/ 182699 h 704850"/>
                <a:gd name="connsiteX5" fmla="*/ 0 w 361950"/>
                <a:gd name="connsiteY5" fmla="*/ 225285 h 704850"/>
                <a:gd name="connsiteX6" fmla="*/ 0 w 361950"/>
                <a:gd name="connsiteY6" fmla="*/ 252413 h 704850"/>
                <a:gd name="connsiteX7" fmla="*/ 14421 w 361950"/>
                <a:gd name="connsiteY7" fmla="*/ 295275 h 704850"/>
                <a:gd name="connsiteX8" fmla="*/ 0 w 361950"/>
                <a:gd name="connsiteY8" fmla="*/ 338138 h 704850"/>
                <a:gd name="connsiteX9" fmla="*/ 0 w 361950"/>
                <a:gd name="connsiteY9" fmla="*/ 347663 h 704850"/>
                <a:gd name="connsiteX10" fmla="*/ 14421 w 361950"/>
                <a:gd name="connsiteY10" fmla="*/ 390525 h 704850"/>
                <a:gd name="connsiteX11" fmla="*/ 0 w 361950"/>
                <a:gd name="connsiteY11" fmla="*/ 433388 h 704850"/>
                <a:gd name="connsiteX12" fmla="*/ 0 w 361950"/>
                <a:gd name="connsiteY12" fmla="*/ 442913 h 704850"/>
                <a:gd name="connsiteX13" fmla="*/ 14421 w 361950"/>
                <a:gd name="connsiteY13" fmla="*/ 485775 h 704850"/>
                <a:gd name="connsiteX14" fmla="*/ 0 w 361950"/>
                <a:gd name="connsiteY14" fmla="*/ 528638 h 704850"/>
                <a:gd name="connsiteX15" fmla="*/ 0 w 361950"/>
                <a:gd name="connsiteY15" fmla="*/ 619125 h 704850"/>
                <a:gd name="connsiteX16" fmla="*/ 85725 w 361950"/>
                <a:gd name="connsiteY16" fmla="*/ 704850 h 704850"/>
                <a:gd name="connsiteX17" fmla="*/ 276225 w 361950"/>
                <a:gd name="connsiteY17" fmla="*/ 704850 h 704850"/>
                <a:gd name="connsiteX18" fmla="*/ 361950 w 361950"/>
                <a:gd name="connsiteY18" fmla="*/ 619125 h 704850"/>
                <a:gd name="connsiteX19" fmla="*/ 361950 w 361950"/>
                <a:gd name="connsiteY19" fmla="*/ 528638 h 704850"/>
                <a:gd name="connsiteX20" fmla="*/ 347529 w 361950"/>
                <a:gd name="connsiteY20" fmla="*/ 485775 h 704850"/>
                <a:gd name="connsiteX21" fmla="*/ 361950 w 361950"/>
                <a:gd name="connsiteY21" fmla="*/ 442913 h 704850"/>
                <a:gd name="connsiteX22" fmla="*/ 361950 w 361950"/>
                <a:gd name="connsiteY22" fmla="*/ 433388 h 704850"/>
                <a:gd name="connsiteX23" fmla="*/ 347529 w 361950"/>
                <a:gd name="connsiteY23" fmla="*/ 390525 h 704850"/>
                <a:gd name="connsiteX24" fmla="*/ 361950 w 361950"/>
                <a:gd name="connsiteY24" fmla="*/ 347663 h 704850"/>
                <a:gd name="connsiteX25" fmla="*/ 361950 w 361950"/>
                <a:gd name="connsiteY25" fmla="*/ 338138 h 704850"/>
                <a:gd name="connsiteX26" fmla="*/ 347529 w 361950"/>
                <a:gd name="connsiteY26" fmla="*/ 295275 h 704850"/>
                <a:gd name="connsiteX27" fmla="*/ 361950 w 361950"/>
                <a:gd name="connsiteY27" fmla="*/ 252413 h 704850"/>
                <a:gd name="connsiteX28" fmla="*/ 304800 w 361950"/>
                <a:gd name="connsiteY28" fmla="*/ 252413 h 704850"/>
                <a:gd name="connsiteX29" fmla="*/ 290513 w 361950"/>
                <a:gd name="connsiteY29" fmla="*/ 266700 h 704850"/>
                <a:gd name="connsiteX30" fmla="*/ 257175 w 361950"/>
                <a:gd name="connsiteY30" fmla="*/ 266700 h 704850"/>
                <a:gd name="connsiteX31" fmla="*/ 257175 w 361950"/>
                <a:gd name="connsiteY31" fmla="*/ 323850 h 704850"/>
                <a:gd name="connsiteX32" fmla="*/ 290513 w 361950"/>
                <a:gd name="connsiteY32" fmla="*/ 323850 h 704850"/>
                <a:gd name="connsiteX33" fmla="*/ 304800 w 361950"/>
                <a:gd name="connsiteY33" fmla="*/ 338138 h 704850"/>
                <a:gd name="connsiteX34" fmla="*/ 304800 w 361950"/>
                <a:gd name="connsiteY34" fmla="*/ 347663 h 704850"/>
                <a:gd name="connsiteX35" fmla="*/ 290513 w 361950"/>
                <a:gd name="connsiteY35" fmla="*/ 361950 h 704850"/>
                <a:gd name="connsiteX36" fmla="*/ 257175 w 361950"/>
                <a:gd name="connsiteY36" fmla="*/ 361950 h 704850"/>
                <a:gd name="connsiteX37" fmla="*/ 257175 w 361950"/>
                <a:gd name="connsiteY37" fmla="*/ 419100 h 704850"/>
                <a:gd name="connsiteX38" fmla="*/ 290513 w 361950"/>
                <a:gd name="connsiteY38" fmla="*/ 419100 h 704850"/>
                <a:gd name="connsiteX39" fmla="*/ 304800 w 361950"/>
                <a:gd name="connsiteY39" fmla="*/ 433388 h 704850"/>
                <a:gd name="connsiteX40" fmla="*/ 304800 w 361950"/>
                <a:gd name="connsiteY40" fmla="*/ 442913 h 704850"/>
                <a:gd name="connsiteX41" fmla="*/ 290513 w 361950"/>
                <a:gd name="connsiteY41" fmla="*/ 457200 h 704850"/>
                <a:gd name="connsiteX42" fmla="*/ 257175 w 361950"/>
                <a:gd name="connsiteY42" fmla="*/ 457200 h 704850"/>
                <a:gd name="connsiteX43" fmla="*/ 257175 w 361950"/>
                <a:gd name="connsiteY43" fmla="*/ 514350 h 704850"/>
                <a:gd name="connsiteX44" fmla="*/ 290513 w 361950"/>
                <a:gd name="connsiteY44" fmla="*/ 514350 h 704850"/>
                <a:gd name="connsiteX45" fmla="*/ 304800 w 361950"/>
                <a:gd name="connsiteY45" fmla="*/ 528638 h 704850"/>
                <a:gd name="connsiteX46" fmla="*/ 304800 w 361950"/>
                <a:gd name="connsiteY46" fmla="*/ 619125 h 704850"/>
                <a:gd name="connsiteX47" fmla="*/ 276225 w 361950"/>
                <a:gd name="connsiteY47" fmla="*/ 647700 h 704850"/>
                <a:gd name="connsiteX48" fmla="*/ 85725 w 361950"/>
                <a:gd name="connsiteY48" fmla="*/ 647700 h 704850"/>
                <a:gd name="connsiteX49" fmla="*/ 57150 w 361950"/>
                <a:gd name="connsiteY49" fmla="*/ 619125 h 704850"/>
                <a:gd name="connsiteX50" fmla="*/ 57150 w 361950"/>
                <a:gd name="connsiteY50" fmla="*/ 528638 h 704850"/>
                <a:gd name="connsiteX51" fmla="*/ 71438 w 361950"/>
                <a:gd name="connsiteY51" fmla="*/ 514350 h 704850"/>
                <a:gd name="connsiteX52" fmla="*/ 104775 w 361950"/>
                <a:gd name="connsiteY52" fmla="*/ 514350 h 704850"/>
                <a:gd name="connsiteX53" fmla="*/ 104775 w 361950"/>
                <a:gd name="connsiteY53" fmla="*/ 457200 h 704850"/>
                <a:gd name="connsiteX54" fmla="*/ 71438 w 361950"/>
                <a:gd name="connsiteY54" fmla="*/ 457200 h 704850"/>
                <a:gd name="connsiteX55" fmla="*/ 57150 w 361950"/>
                <a:gd name="connsiteY55" fmla="*/ 442913 h 704850"/>
                <a:gd name="connsiteX56" fmla="*/ 57150 w 361950"/>
                <a:gd name="connsiteY56" fmla="*/ 433388 h 704850"/>
                <a:gd name="connsiteX57" fmla="*/ 71438 w 361950"/>
                <a:gd name="connsiteY57" fmla="*/ 419100 h 704850"/>
                <a:gd name="connsiteX58" fmla="*/ 104775 w 361950"/>
                <a:gd name="connsiteY58" fmla="*/ 419100 h 704850"/>
                <a:gd name="connsiteX59" fmla="*/ 104775 w 361950"/>
                <a:gd name="connsiteY59" fmla="*/ 361950 h 704850"/>
                <a:gd name="connsiteX60" fmla="*/ 71438 w 361950"/>
                <a:gd name="connsiteY60" fmla="*/ 361950 h 704850"/>
                <a:gd name="connsiteX61" fmla="*/ 57150 w 361950"/>
                <a:gd name="connsiteY61" fmla="*/ 347663 h 704850"/>
                <a:gd name="connsiteX62" fmla="*/ 57150 w 361950"/>
                <a:gd name="connsiteY62" fmla="*/ 338138 h 704850"/>
                <a:gd name="connsiteX63" fmla="*/ 71438 w 361950"/>
                <a:gd name="connsiteY63" fmla="*/ 323850 h 704850"/>
                <a:gd name="connsiteX64" fmla="*/ 104775 w 361950"/>
                <a:gd name="connsiteY64" fmla="*/ 323850 h 704850"/>
                <a:gd name="connsiteX65" fmla="*/ 104775 w 361950"/>
                <a:gd name="connsiteY65" fmla="*/ 266700 h 704850"/>
                <a:gd name="connsiteX66" fmla="*/ 71438 w 361950"/>
                <a:gd name="connsiteY66" fmla="*/ 266700 h 704850"/>
                <a:gd name="connsiteX67" fmla="*/ 57150 w 361950"/>
                <a:gd name="connsiteY67" fmla="*/ 252413 h 704850"/>
                <a:gd name="connsiteX68" fmla="*/ 57150 w 361950"/>
                <a:gd name="connsiteY68" fmla="*/ 225285 h 704850"/>
                <a:gd name="connsiteX69" fmla="*/ 60874 w 361950"/>
                <a:gd name="connsiteY69" fmla="*/ 208826 h 704850"/>
                <a:gd name="connsiteX70" fmla="*/ 141046 w 361950"/>
                <a:gd name="connsiteY70" fmla="*/ 57150 h 704850"/>
                <a:gd name="connsiteX71" fmla="*/ 220904 w 361950"/>
                <a:gd name="connsiteY71" fmla="*/ 57150 h 704850"/>
                <a:gd name="connsiteX72" fmla="*/ 300780 w 361950"/>
                <a:gd name="connsiteY72" fmla="*/ 208245 h 704850"/>
                <a:gd name="connsiteX73" fmla="*/ 304800 w 361950"/>
                <a:gd name="connsiteY73" fmla="*/ 225285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61950" h="704850">
                  <a:moveTo>
                    <a:pt x="361950" y="225285"/>
                  </a:moveTo>
                  <a:cubicBezTo>
                    <a:pt x="361907" y="210287"/>
                    <a:pt x="358365" y="195506"/>
                    <a:pt x="351606" y="182118"/>
                  </a:cubicBezTo>
                  <a:lnTo>
                    <a:pt x="255346" y="0"/>
                  </a:lnTo>
                  <a:lnTo>
                    <a:pt x="106604" y="0"/>
                  </a:lnTo>
                  <a:lnTo>
                    <a:pt x="10049" y="182699"/>
                  </a:lnTo>
                  <a:cubicBezTo>
                    <a:pt x="3458" y="195928"/>
                    <a:pt x="18" y="210504"/>
                    <a:pt x="0" y="225285"/>
                  </a:cubicBezTo>
                  <a:lnTo>
                    <a:pt x="0" y="252413"/>
                  </a:lnTo>
                  <a:cubicBezTo>
                    <a:pt x="5" y="267891"/>
                    <a:pt x="5069" y="282942"/>
                    <a:pt x="14421" y="295275"/>
                  </a:cubicBezTo>
                  <a:cubicBezTo>
                    <a:pt x="5069" y="307608"/>
                    <a:pt x="5" y="322659"/>
                    <a:pt x="0" y="338138"/>
                  </a:cubicBezTo>
                  <a:lnTo>
                    <a:pt x="0" y="347663"/>
                  </a:lnTo>
                  <a:cubicBezTo>
                    <a:pt x="5" y="363141"/>
                    <a:pt x="5069" y="378192"/>
                    <a:pt x="14421" y="390525"/>
                  </a:cubicBezTo>
                  <a:cubicBezTo>
                    <a:pt x="5069" y="402858"/>
                    <a:pt x="5" y="417909"/>
                    <a:pt x="0" y="433388"/>
                  </a:cubicBezTo>
                  <a:lnTo>
                    <a:pt x="0" y="442913"/>
                  </a:lnTo>
                  <a:cubicBezTo>
                    <a:pt x="5" y="458390"/>
                    <a:pt x="5069" y="473442"/>
                    <a:pt x="14421" y="485775"/>
                  </a:cubicBezTo>
                  <a:cubicBezTo>
                    <a:pt x="5069" y="498108"/>
                    <a:pt x="5" y="513160"/>
                    <a:pt x="0" y="528638"/>
                  </a:cubicBezTo>
                  <a:lnTo>
                    <a:pt x="0" y="619125"/>
                  </a:lnTo>
                  <a:cubicBezTo>
                    <a:pt x="58" y="666445"/>
                    <a:pt x="38404" y="704792"/>
                    <a:pt x="85725" y="704850"/>
                  </a:cubicBezTo>
                  <a:lnTo>
                    <a:pt x="276225" y="704850"/>
                  </a:lnTo>
                  <a:cubicBezTo>
                    <a:pt x="323546" y="704792"/>
                    <a:pt x="361892" y="666445"/>
                    <a:pt x="361950" y="619125"/>
                  </a:cubicBezTo>
                  <a:lnTo>
                    <a:pt x="361950" y="528638"/>
                  </a:lnTo>
                  <a:cubicBezTo>
                    <a:pt x="361945" y="513160"/>
                    <a:pt x="356881" y="498108"/>
                    <a:pt x="347529" y="485775"/>
                  </a:cubicBezTo>
                  <a:cubicBezTo>
                    <a:pt x="356881" y="473442"/>
                    <a:pt x="361945" y="458390"/>
                    <a:pt x="361950" y="442913"/>
                  </a:cubicBezTo>
                  <a:lnTo>
                    <a:pt x="361950" y="433388"/>
                  </a:lnTo>
                  <a:cubicBezTo>
                    <a:pt x="361945" y="417909"/>
                    <a:pt x="356881" y="402858"/>
                    <a:pt x="347529" y="390525"/>
                  </a:cubicBezTo>
                  <a:cubicBezTo>
                    <a:pt x="356881" y="378192"/>
                    <a:pt x="361945" y="363141"/>
                    <a:pt x="361950" y="347663"/>
                  </a:cubicBezTo>
                  <a:lnTo>
                    <a:pt x="361950" y="338138"/>
                  </a:lnTo>
                  <a:cubicBezTo>
                    <a:pt x="361945" y="322659"/>
                    <a:pt x="356881" y="307608"/>
                    <a:pt x="347529" y="295275"/>
                  </a:cubicBezTo>
                  <a:cubicBezTo>
                    <a:pt x="356881" y="282942"/>
                    <a:pt x="361945" y="267891"/>
                    <a:pt x="361950" y="252413"/>
                  </a:cubicBezTo>
                  <a:close/>
                  <a:moveTo>
                    <a:pt x="304800" y="252413"/>
                  </a:moveTo>
                  <a:cubicBezTo>
                    <a:pt x="304800" y="260303"/>
                    <a:pt x="298403" y="266700"/>
                    <a:pt x="290513" y="266700"/>
                  </a:cubicBezTo>
                  <a:lnTo>
                    <a:pt x="257175" y="266700"/>
                  </a:lnTo>
                  <a:lnTo>
                    <a:pt x="257175" y="323850"/>
                  </a:lnTo>
                  <a:lnTo>
                    <a:pt x="290513" y="323850"/>
                  </a:lnTo>
                  <a:cubicBezTo>
                    <a:pt x="298403" y="323850"/>
                    <a:pt x="304800" y="330247"/>
                    <a:pt x="304800" y="338138"/>
                  </a:cubicBezTo>
                  <a:lnTo>
                    <a:pt x="304800" y="347663"/>
                  </a:lnTo>
                  <a:cubicBezTo>
                    <a:pt x="304800" y="355553"/>
                    <a:pt x="298403" y="361950"/>
                    <a:pt x="290513" y="361950"/>
                  </a:cubicBezTo>
                  <a:lnTo>
                    <a:pt x="257175" y="361950"/>
                  </a:lnTo>
                  <a:lnTo>
                    <a:pt x="257175" y="419100"/>
                  </a:lnTo>
                  <a:lnTo>
                    <a:pt x="290513" y="419100"/>
                  </a:lnTo>
                  <a:cubicBezTo>
                    <a:pt x="298403" y="419100"/>
                    <a:pt x="304800" y="425497"/>
                    <a:pt x="304800" y="433388"/>
                  </a:cubicBezTo>
                  <a:lnTo>
                    <a:pt x="304800" y="442913"/>
                  </a:lnTo>
                  <a:cubicBezTo>
                    <a:pt x="304800" y="450803"/>
                    <a:pt x="298403" y="457200"/>
                    <a:pt x="290513" y="457200"/>
                  </a:cubicBezTo>
                  <a:lnTo>
                    <a:pt x="257175" y="457200"/>
                  </a:lnTo>
                  <a:lnTo>
                    <a:pt x="257175" y="514350"/>
                  </a:lnTo>
                  <a:lnTo>
                    <a:pt x="290513" y="514350"/>
                  </a:lnTo>
                  <a:cubicBezTo>
                    <a:pt x="298403" y="514350"/>
                    <a:pt x="304800" y="520747"/>
                    <a:pt x="304800" y="528638"/>
                  </a:cubicBezTo>
                  <a:lnTo>
                    <a:pt x="304800" y="619125"/>
                  </a:lnTo>
                  <a:cubicBezTo>
                    <a:pt x="304800" y="634907"/>
                    <a:pt x="292007" y="647700"/>
                    <a:pt x="276225" y="647700"/>
                  </a:cubicBezTo>
                  <a:lnTo>
                    <a:pt x="85725" y="647700"/>
                  </a:lnTo>
                  <a:cubicBezTo>
                    <a:pt x="69943" y="647700"/>
                    <a:pt x="57150" y="634907"/>
                    <a:pt x="57150" y="619125"/>
                  </a:cubicBezTo>
                  <a:lnTo>
                    <a:pt x="57150" y="528638"/>
                  </a:lnTo>
                  <a:cubicBezTo>
                    <a:pt x="57150" y="520747"/>
                    <a:pt x="63547" y="514350"/>
                    <a:pt x="71438" y="514350"/>
                  </a:cubicBezTo>
                  <a:lnTo>
                    <a:pt x="104775" y="514350"/>
                  </a:lnTo>
                  <a:lnTo>
                    <a:pt x="104775" y="457200"/>
                  </a:lnTo>
                  <a:lnTo>
                    <a:pt x="71438" y="457200"/>
                  </a:lnTo>
                  <a:cubicBezTo>
                    <a:pt x="63547" y="457200"/>
                    <a:pt x="57150" y="450803"/>
                    <a:pt x="57150" y="442913"/>
                  </a:cubicBezTo>
                  <a:lnTo>
                    <a:pt x="57150" y="433388"/>
                  </a:lnTo>
                  <a:cubicBezTo>
                    <a:pt x="57150" y="425497"/>
                    <a:pt x="63547" y="419100"/>
                    <a:pt x="71438" y="419100"/>
                  </a:cubicBezTo>
                  <a:lnTo>
                    <a:pt x="104775" y="419100"/>
                  </a:lnTo>
                  <a:lnTo>
                    <a:pt x="104775" y="361950"/>
                  </a:lnTo>
                  <a:lnTo>
                    <a:pt x="71438" y="361950"/>
                  </a:lnTo>
                  <a:cubicBezTo>
                    <a:pt x="63547" y="361950"/>
                    <a:pt x="57150" y="355553"/>
                    <a:pt x="57150" y="347663"/>
                  </a:cubicBezTo>
                  <a:lnTo>
                    <a:pt x="57150" y="338138"/>
                  </a:lnTo>
                  <a:cubicBezTo>
                    <a:pt x="57150" y="330247"/>
                    <a:pt x="63547" y="323850"/>
                    <a:pt x="71438" y="323850"/>
                  </a:cubicBezTo>
                  <a:lnTo>
                    <a:pt x="104775" y="323850"/>
                  </a:lnTo>
                  <a:lnTo>
                    <a:pt x="104775" y="266700"/>
                  </a:lnTo>
                  <a:lnTo>
                    <a:pt x="71438" y="266700"/>
                  </a:lnTo>
                  <a:cubicBezTo>
                    <a:pt x="63547" y="266700"/>
                    <a:pt x="57150" y="260303"/>
                    <a:pt x="57150" y="252413"/>
                  </a:cubicBezTo>
                  <a:lnTo>
                    <a:pt x="57150" y="225285"/>
                  </a:lnTo>
                  <a:cubicBezTo>
                    <a:pt x="57137" y="219588"/>
                    <a:pt x="58409" y="213962"/>
                    <a:pt x="60874" y="208826"/>
                  </a:cubicBezTo>
                  <a:lnTo>
                    <a:pt x="141046" y="57150"/>
                  </a:lnTo>
                  <a:lnTo>
                    <a:pt x="220904" y="57150"/>
                  </a:lnTo>
                  <a:lnTo>
                    <a:pt x="300780" y="208245"/>
                  </a:lnTo>
                  <a:cubicBezTo>
                    <a:pt x="303416" y="213539"/>
                    <a:pt x="304791" y="219371"/>
                    <a:pt x="304800" y="225285"/>
                  </a:cubicBezTo>
                  <a:close/>
                </a:path>
              </a:pathLst>
            </a:custGeom>
            <a:grpFill/>
            <a:ln w="9525" cap="flat">
              <a:noFill/>
              <a:prstDash val="solid"/>
              <a:miter/>
            </a:ln>
          </p:spPr>
          <p:txBody>
            <a:bodyPr rtlCol="0" anchor="ctr"/>
            <a:lstStyle/>
            <a:p>
              <a:endParaRPr lang="en-GB"/>
            </a:p>
          </p:txBody>
        </p:sp>
      </p:grpSp>
      <p:grpSp>
        <p:nvGrpSpPr>
          <p:cNvPr id="10" name="Group 9">
            <a:extLst>
              <a:ext uri="{FF2B5EF4-FFF2-40B4-BE49-F238E27FC236}">
                <a16:creationId xmlns:a16="http://schemas.microsoft.com/office/drawing/2014/main" id="{55C7A992-8B03-48CA-438F-E299E46CB0FD}"/>
              </a:ext>
            </a:extLst>
          </p:cNvPr>
          <p:cNvGrpSpPr/>
          <p:nvPr/>
        </p:nvGrpSpPr>
        <p:grpSpPr>
          <a:xfrm>
            <a:off x="9242675" y="1284725"/>
            <a:ext cx="1156014" cy="494795"/>
            <a:chOff x="50875" y="545159"/>
            <a:chExt cx="1031227" cy="435244"/>
          </a:xfrm>
          <a:solidFill>
            <a:schemeClr val="accent1"/>
          </a:solidFill>
        </p:grpSpPr>
        <p:grpSp>
          <p:nvGrpSpPr>
            <p:cNvPr id="11" name="Group 10">
              <a:extLst>
                <a:ext uri="{FF2B5EF4-FFF2-40B4-BE49-F238E27FC236}">
                  <a16:creationId xmlns:a16="http://schemas.microsoft.com/office/drawing/2014/main" id="{071A3447-DCD6-8054-518B-F2A97FCCD045}"/>
                </a:ext>
              </a:extLst>
            </p:cNvPr>
            <p:cNvGrpSpPr/>
            <p:nvPr/>
          </p:nvGrpSpPr>
          <p:grpSpPr>
            <a:xfrm>
              <a:off x="479846" y="556407"/>
              <a:ext cx="266049" cy="423996"/>
              <a:chOff x="850766" y="551650"/>
              <a:chExt cx="420862" cy="650259"/>
            </a:xfrm>
            <a:grpFill/>
          </p:grpSpPr>
          <p:sp>
            <p:nvSpPr>
              <p:cNvPr id="20" name="Freeform: Shape 19">
                <a:extLst>
                  <a:ext uri="{FF2B5EF4-FFF2-40B4-BE49-F238E27FC236}">
                    <a16:creationId xmlns:a16="http://schemas.microsoft.com/office/drawing/2014/main" id="{4453C7E3-B818-9050-DF27-11D2BB157FD4}"/>
                  </a:ext>
                </a:extLst>
              </p:cNvPr>
              <p:cNvSpPr/>
              <p:nvPr/>
            </p:nvSpPr>
            <p:spPr>
              <a:xfrm>
                <a:off x="850766" y="681702"/>
                <a:ext cx="420862" cy="520207"/>
              </a:xfrm>
              <a:custGeom>
                <a:avLst/>
                <a:gdLst>
                  <a:gd name="connsiteX0" fmla="*/ 367312 w 420862"/>
                  <a:gd name="connsiteY0" fmla="*/ 183603 h 520207"/>
                  <a:gd name="connsiteX1" fmla="*/ 358897 w 420862"/>
                  <a:gd name="connsiteY1" fmla="*/ 184368 h 520207"/>
                  <a:gd name="connsiteX2" fmla="*/ 340536 w 420862"/>
                  <a:gd name="connsiteY2" fmla="*/ 162947 h 520207"/>
                  <a:gd name="connsiteX3" fmla="*/ 275510 w 420862"/>
                  <a:gd name="connsiteY3" fmla="*/ 136937 h 520207"/>
                  <a:gd name="connsiteX4" fmla="*/ 233435 w 420862"/>
                  <a:gd name="connsiteY4" fmla="*/ 39781 h 520207"/>
                  <a:gd name="connsiteX5" fmla="*/ 176059 w 420862"/>
                  <a:gd name="connsiteY5" fmla="*/ 0 h 520207"/>
                  <a:gd name="connsiteX6" fmla="*/ 140103 w 420862"/>
                  <a:gd name="connsiteY6" fmla="*/ 11475 h 520207"/>
                  <a:gd name="connsiteX7" fmla="*/ 36750 w 420862"/>
                  <a:gd name="connsiteY7" fmla="*/ 81091 h 520207"/>
                  <a:gd name="connsiteX8" fmla="*/ 23745 w 420862"/>
                  <a:gd name="connsiteY8" fmla="*/ 99452 h 520207"/>
                  <a:gd name="connsiteX9" fmla="*/ 795 w 420862"/>
                  <a:gd name="connsiteY9" fmla="*/ 198903 h 520207"/>
                  <a:gd name="connsiteX10" fmla="*/ 23708 w 420862"/>
                  <a:gd name="connsiteY10" fmla="*/ 235615 h 520207"/>
                  <a:gd name="connsiteX11" fmla="*/ 23745 w 420862"/>
                  <a:gd name="connsiteY11" fmla="*/ 235624 h 520207"/>
                  <a:gd name="connsiteX12" fmla="*/ 30630 w 420862"/>
                  <a:gd name="connsiteY12" fmla="*/ 236389 h 520207"/>
                  <a:gd name="connsiteX13" fmla="*/ 60466 w 420862"/>
                  <a:gd name="connsiteY13" fmla="*/ 212673 h 520207"/>
                  <a:gd name="connsiteX14" fmla="*/ 80356 w 420862"/>
                  <a:gd name="connsiteY14" fmla="*/ 125462 h 520207"/>
                  <a:gd name="connsiteX15" fmla="*/ 99558 w 420862"/>
                  <a:gd name="connsiteY15" fmla="*/ 112457 h 520207"/>
                  <a:gd name="connsiteX16" fmla="*/ 95503 w 420862"/>
                  <a:gd name="connsiteY16" fmla="*/ 144587 h 520207"/>
                  <a:gd name="connsiteX17" fmla="*/ 28871 w 420862"/>
                  <a:gd name="connsiteY17" fmla="*/ 344255 h 520207"/>
                  <a:gd name="connsiteX18" fmla="*/ 83569 w 420862"/>
                  <a:gd name="connsiteY18" fmla="*/ 344255 h 520207"/>
                  <a:gd name="connsiteX19" fmla="*/ 83569 w 420862"/>
                  <a:gd name="connsiteY19" fmla="*/ 346550 h 520207"/>
                  <a:gd name="connsiteX20" fmla="*/ 53657 w 420862"/>
                  <a:gd name="connsiteY20" fmla="*/ 481957 h 520207"/>
                  <a:gd name="connsiteX21" fmla="*/ 76570 w 420862"/>
                  <a:gd name="connsiteY21" fmla="*/ 518669 h 520207"/>
                  <a:gd name="connsiteX22" fmla="*/ 76607 w 420862"/>
                  <a:gd name="connsiteY22" fmla="*/ 518678 h 520207"/>
                  <a:gd name="connsiteX23" fmla="*/ 83492 w 420862"/>
                  <a:gd name="connsiteY23" fmla="*/ 519443 h 520207"/>
                  <a:gd name="connsiteX24" fmla="*/ 113328 w 420862"/>
                  <a:gd name="connsiteY24" fmla="*/ 495727 h 520207"/>
                  <a:gd name="connsiteX25" fmla="*/ 143928 w 420862"/>
                  <a:gd name="connsiteY25" fmla="*/ 358025 h 520207"/>
                  <a:gd name="connsiteX26" fmla="*/ 144693 w 420862"/>
                  <a:gd name="connsiteY26" fmla="*/ 353435 h 520207"/>
                  <a:gd name="connsiteX27" fmla="*/ 145458 w 420862"/>
                  <a:gd name="connsiteY27" fmla="*/ 344255 h 520207"/>
                  <a:gd name="connsiteX28" fmla="*/ 179119 w 420862"/>
                  <a:gd name="connsiteY28" fmla="*/ 344255 h 520207"/>
                  <a:gd name="connsiteX29" fmla="*/ 186769 w 420862"/>
                  <a:gd name="connsiteY29" fmla="*/ 476602 h 520207"/>
                  <a:gd name="connsiteX30" fmla="*/ 217370 w 420862"/>
                  <a:gd name="connsiteY30" fmla="*/ 505520 h 520207"/>
                  <a:gd name="connsiteX31" fmla="*/ 219053 w 420862"/>
                  <a:gd name="connsiteY31" fmla="*/ 505520 h 520207"/>
                  <a:gd name="connsiteX32" fmla="*/ 247894 w 420862"/>
                  <a:gd name="connsiteY32" fmla="*/ 473257 h 520207"/>
                  <a:gd name="connsiteX33" fmla="*/ 247893 w 420862"/>
                  <a:gd name="connsiteY33" fmla="*/ 473236 h 520207"/>
                  <a:gd name="connsiteX34" fmla="*/ 240473 w 420862"/>
                  <a:gd name="connsiteY34" fmla="*/ 344255 h 520207"/>
                  <a:gd name="connsiteX35" fmla="*/ 266024 w 420862"/>
                  <a:gd name="connsiteY35" fmla="*/ 344255 h 520207"/>
                  <a:gd name="connsiteX36" fmla="*/ 197173 w 420862"/>
                  <a:gd name="connsiteY36" fmla="*/ 138467 h 520207"/>
                  <a:gd name="connsiteX37" fmla="*/ 197938 w 420862"/>
                  <a:gd name="connsiteY37" fmla="*/ 117047 h 520207"/>
                  <a:gd name="connsiteX38" fmla="*/ 222419 w 420862"/>
                  <a:gd name="connsiteY38" fmla="*/ 172893 h 520207"/>
                  <a:gd name="connsiteX39" fmla="*/ 239249 w 420862"/>
                  <a:gd name="connsiteY39" fmla="*/ 188958 h 520207"/>
                  <a:gd name="connsiteX40" fmla="*/ 314985 w 420862"/>
                  <a:gd name="connsiteY40" fmla="*/ 219558 h 520207"/>
                  <a:gd name="connsiteX41" fmla="*/ 311925 w 420862"/>
                  <a:gd name="connsiteY41" fmla="*/ 237154 h 520207"/>
                  <a:gd name="connsiteX42" fmla="*/ 331815 w 420862"/>
                  <a:gd name="connsiteY42" fmla="*/ 278464 h 520207"/>
                  <a:gd name="connsiteX43" fmla="*/ 332580 w 420862"/>
                  <a:gd name="connsiteY43" fmla="*/ 279229 h 520207"/>
                  <a:gd name="connsiteX44" fmla="*/ 342525 w 420862"/>
                  <a:gd name="connsiteY44" fmla="*/ 283054 h 520207"/>
                  <a:gd name="connsiteX45" fmla="*/ 357826 w 420862"/>
                  <a:gd name="connsiteY45" fmla="*/ 267754 h 520207"/>
                  <a:gd name="connsiteX46" fmla="*/ 351706 w 420862"/>
                  <a:gd name="connsiteY46" fmla="*/ 255514 h 520207"/>
                  <a:gd name="connsiteX47" fmla="*/ 344361 w 420862"/>
                  <a:gd name="connsiteY47" fmla="*/ 237154 h 520207"/>
                  <a:gd name="connsiteX48" fmla="*/ 367312 w 420862"/>
                  <a:gd name="connsiteY48" fmla="*/ 214203 h 520207"/>
                  <a:gd name="connsiteX49" fmla="*/ 390262 w 420862"/>
                  <a:gd name="connsiteY49" fmla="*/ 237154 h 520207"/>
                  <a:gd name="connsiteX50" fmla="*/ 390262 w 420862"/>
                  <a:gd name="connsiteY50" fmla="*/ 504908 h 520207"/>
                  <a:gd name="connsiteX51" fmla="*/ 405562 w 420862"/>
                  <a:gd name="connsiteY51" fmla="*/ 520208 h 520207"/>
                  <a:gd name="connsiteX52" fmla="*/ 420863 w 420862"/>
                  <a:gd name="connsiteY52" fmla="*/ 504908 h 520207"/>
                  <a:gd name="connsiteX53" fmla="*/ 420863 w 420862"/>
                  <a:gd name="connsiteY53" fmla="*/ 237154 h 520207"/>
                  <a:gd name="connsiteX54" fmla="*/ 367312 w 420862"/>
                  <a:gd name="connsiteY54" fmla="*/ 183603 h 52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20862" h="520207">
                    <a:moveTo>
                      <a:pt x="367312" y="183603"/>
                    </a:moveTo>
                    <a:cubicBezTo>
                      <a:pt x="364485" y="183477"/>
                      <a:pt x="361654" y="183734"/>
                      <a:pt x="358897" y="184368"/>
                    </a:cubicBezTo>
                    <a:cubicBezTo>
                      <a:pt x="356629" y="174664"/>
                      <a:pt x="349779" y="166672"/>
                      <a:pt x="340536" y="162947"/>
                    </a:cubicBezTo>
                    <a:lnTo>
                      <a:pt x="275510" y="136937"/>
                    </a:lnTo>
                    <a:lnTo>
                      <a:pt x="233435" y="39781"/>
                    </a:lnTo>
                    <a:cubicBezTo>
                      <a:pt x="224490" y="15842"/>
                      <a:pt x="201614" y="-19"/>
                      <a:pt x="176059" y="0"/>
                    </a:cubicBezTo>
                    <a:cubicBezTo>
                      <a:pt x="163181" y="54"/>
                      <a:pt x="150631" y="4059"/>
                      <a:pt x="140103" y="11475"/>
                    </a:cubicBezTo>
                    <a:lnTo>
                      <a:pt x="36750" y="81091"/>
                    </a:lnTo>
                    <a:cubicBezTo>
                      <a:pt x="30535" y="85635"/>
                      <a:pt x="25970" y="92081"/>
                      <a:pt x="23745" y="99452"/>
                    </a:cubicBezTo>
                    <a:lnTo>
                      <a:pt x="795" y="198903"/>
                    </a:lnTo>
                    <a:cubicBezTo>
                      <a:pt x="-3016" y="215368"/>
                      <a:pt x="7243" y="231805"/>
                      <a:pt x="23708" y="235615"/>
                    </a:cubicBezTo>
                    <a:cubicBezTo>
                      <a:pt x="23721" y="235618"/>
                      <a:pt x="23733" y="235620"/>
                      <a:pt x="23745" y="235624"/>
                    </a:cubicBezTo>
                    <a:cubicBezTo>
                      <a:pt x="25983" y="236255"/>
                      <a:pt x="28308" y="236513"/>
                      <a:pt x="30630" y="236389"/>
                    </a:cubicBezTo>
                    <a:cubicBezTo>
                      <a:pt x="44827" y="236232"/>
                      <a:pt x="57110" y="226468"/>
                      <a:pt x="60466" y="212673"/>
                    </a:cubicBezTo>
                    <a:lnTo>
                      <a:pt x="80356" y="125462"/>
                    </a:lnTo>
                    <a:lnTo>
                      <a:pt x="99558" y="112457"/>
                    </a:lnTo>
                    <a:cubicBezTo>
                      <a:pt x="97951" y="123779"/>
                      <a:pt x="96574" y="134566"/>
                      <a:pt x="95503" y="144587"/>
                    </a:cubicBezTo>
                    <a:lnTo>
                      <a:pt x="28871" y="344255"/>
                    </a:lnTo>
                    <a:lnTo>
                      <a:pt x="83569" y="344255"/>
                    </a:lnTo>
                    <a:lnTo>
                      <a:pt x="83569" y="346550"/>
                    </a:lnTo>
                    <a:lnTo>
                      <a:pt x="53657" y="481957"/>
                    </a:lnTo>
                    <a:cubicBezTo>
                      <a:pt x="49847" y="498423"/>
                      <a:pt x="60105" y="514859"/>
                      <a:pt x="76570" y="518669"/>
                    </a:cubicBezTo>
                    <a:cubicBezTo>
                      <a:pt x="76583" y="518672"/>
                      <a:pt x="76595" y="518675"/>
                      <a:pt x="76607" y="518678"/>
                    </a:cubicBezTo>
                    <a:cubicBezTo>
                      <a:pt x="78845" y="519309"/>
                      <a:pt x="81171" y="519567"/>
                      <a:pt x="83492" y="519443"/>
                    </a:cubicBezTo>
                    <a:cubicBezTo>
                      <a:pt x="97689" y="519286"/>
                      <a:pt x="109972" y="509522"/>
                      <a:pt x="113328" y="495727"/>
                    </a:cubicBezTo>
                    <a:lnTo>
                      <a:pt x="143928" y="358025"/>
                    </a:lnTo>
                    <a:cubicBezTo>
                      <a:pt x="143928" y="356495"/>
                      <a:pt x="144693" y="354965"/>
                      <a:pt x="144693" y="353435"/>
                    </a:cubicBezTo>
                    <a:lnTo>
                      <a:pt x="145458" y="344255"/>
                    </a:lnTo>
                    <a:lnTo>
                      <a:pt x="179119" y="344255"/>
                    </a:lnTo>
                    <a:lnTo>
                      <a:pt x="186769" y="476602"/>
                    </a:lnTo>
                    <a:cubicBezTo>
                      <a:pt x="187663" y="492842"/>
                      <a:pt x="201105" y="505544"/>
                      <a:pt x="217370" y="505520"/>
                    </a:cubicBezTo>
                    <a:lnTo>
                      <a:pt x="219053" y="505520"/>
                    </a:lnTo>
                    <a:cubicBezTo>
                      <a:pt x="235926" y="504575"/>
                      <a:pt x="248839" y="490130"/>
                      <a:pt x="247894" y="473257"/>
                    </a:cubicBezTo>
                    <a:cubicBezTo>
                      <a:pt x="247894" y="473250"/>
                      <a:pt x="247893" y="473243"/>
                      <a:pt x="247893" y="473236"/>
                    </a:cubicBezTo>
                    <a:lnTo>
                      <a:pt x="240473" y="344255"/>
                    </a:lnTo>
                    <a:lnTo>
                      <a:pt x="266024" y="344255"/>
                    </a:lnTo>
                    <a:lnTo>
                      <a:pt x="197173" y="138467"/>
                    </a:lnTo>
                    <a:cubicBezTo>
                      <a:pt x="197173" y="138467"/>
                      <a:pt x="197938" y="117812"/>
                      <a:pt x="197938" y="117047"/>
                    </a:cubicBezTo>
                    <a:lnTo>
                      <a:pt x="222419" y="172893"/>
                    </a:lnTo>
                    <a:cubicBezTo>
                      <a:pt x="225540" y="180362"/>
                      <a:pt x="231642" y="186187"/>
                      <a:pt x="239249" y="188958"/>
                    </a:cubicBezTo>
                    <a:lnTo>
                      <a:pt x="314985" y="219558"/>
                    </a:lnTo>
                    <a:cubicBezTo>
                      <a:pt x="312797" y="225160"/>
                      <a:pt x="311757" y="231143"/>
                      <a:pt x="311925" y="237154"/>
                    </a:cubicBezTo>
                    <a:cubicBezTo>
                      <a:pt x="311894" y="253239"/>
                      <a:pt x="319221" y="268457"/>
                      <a:pt x="331815" y="278464"/>
                    </a:cubicBezTo>
                    <a:lnTo>
                      <a:pt x="332580" y="279229"/>
                    </a:lnTo>
                    <a:cubicBezTo>
                      <a:pt x="335291" y="281717"/>
                      <a:pt x="338846" y="283084"/>
                      <a:pt x="342525" y="283054"/>
                    </a:cubicBezTo>
                    <a:cubicBezTo>
                      <a:pt x="350976" y="283054"/>
                      <a:pt x="357826" y="276204"/>
                      <a:pt x="357826" y="267754"/>
                    </a:cubicBezTo>
                    <a:cubicBezTo>
                      <a:pt x="358070" y="262884"/>
                      <a:pt x="355749" y="258240"/>
                      <a:pt x="351706" y="255514"/>
                    </a:cubicBezTo>
                    <a:cubicBezTo>
                      <a:pt x="347171" y="250450"/>
                      <a:pt x="344569" y="243948"/>
                      <a:pt x="344361" y="237154"/>
                    </a:cubicBezTo>
                    <a:cubicBezTo>
                      <a:pt x="344361" y="224478"/>
                      <a:pt x="354636" y="214203"/>
                      <a:pt x="367312" y="214203"/>
                    </a:cubicBezTo>
                    <a:cubicBezTo>
                      <a:pt x="379987" y="214203"/>
                      <a:pt x="390262" y="224478"/>
                      <a:pt x="390262" y="237154"/>
                    </a:cubicBezTo>
                    <a:lnTo>
                      <a:pt x="390262" y="504908"/>
                    </a:lnTo>
                    <a:cubicBezTo>
                      <a:pt x="390262" y="513358"/>
                      <a:pt x="397112" y="520208"/>
                      <a:pt x="405562" y="520208"/>
                    </a:cubicBezTo>
                    <a:cubicBezTo>
                      <a:pt x="414013" y="520208"/>
                      <a:pt x="420863" y="513358"/>
                      <a:pt x="420863" y="504908"/>
                    </a:cubicBezTo>
                    <a:lnTo>
                      <a:pt x="420863" y="237154"/>
                    </a:lnTo>
                    <a:cubicBezTo>
                      <a:pt x="420863" y="207578"/>
                      <a:pt x="396887" y="183603"/>
                      <a:pt x="367312" y="183603"/>
                    </a:cubicBezTo>
                    <a:close/>
                  </a:path>
                </a:pathLst>
              </a:custGeom>
              <a:grpFill/>
              <a:ln w="7640"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55ECE3D5-C5CD-EF52-07D5-916C8FA8FAD4}"/>
                  </a:ext>
                </a:extLst>
              </p:cNvPr>
              <p:cNvSpPr/>
              <p:nvPr/>
            </p:nvSpPr>
            <p:spPr>
              <a:xfrm>
                <a:off x="1007699" y="551650"/>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0" y="122402"/>
                      <a:pt x="0" y="95001"/>
                      <a:pt x="0" y="61201"/>
                    </a:cubicBezTo>
                    <a:cubicBezTo>
                      <a:pt x="0" y="27401"/>
                      <a:pt x="27400" y="0"/>
                      <a:pt x="61201" y="0"/>
                    </a:cubicBezTo>
                    <a:cubicBezTo>
                      <a:pt x="95001" y="0"/>
                      <a:pt x="122402" y="27401"/>
                      <a:pt x="122402" y="61201"/>
                    </a:cubicBezTo>
                    <a:close/>
                  </a:path>
                </a:pathLst>
              </a:custGeom>
              <a:grpFill/>
              <a:ln w="7640" cap="flat">
                <a:noFill/>
                <a:prstDash val="solid"/>
                <a:miter/>
              </a:ln>
            </p:spPr>
            <p:txBody>
              <a:bodyPr rtlCol="0" anchor="ctr"/>
              <a:lstStyle/>
              <a:p>
                <a:endParaRPr lang="en-GB"/>
              </a:p>
            </p:txBody>
          </p:sp>
        </p:grpSp>
        <p:grpSp>
          <p:nvGrpSpPr>
            <p:cNvPr id="12" name="Group 11">
              <a:extLst>
                <a:ext uri="{FF2B5EF4-FFF2-40B4-BE49-F238E27FC236}">
                  <a16:creationId xmlns:a16="http://schemas.microsoft.com/office/drawing/2014/main" id="{E72574DA-EE8A-05B5-9B13-D4B113D1EDBD}"/>
                </a:ext>
              </a:extLst>
            </p:cNvPr>
            <p:cNvGrpSpPr/>
            <p:nvPr/>
          </p:nvGrpSpPr>
          <p:grpSpPr>
            <a:xfrm>
              <a:off x="50875" y="545159"/>
              <a:ext cx="334609" cy="429241"/>
              <a:chOff x="193188" y="551651"/>
              <a:chExt cx="497431" cy="641845"/>
            </a:xfrm>
            <a:grpFill/>
          </p:grpSpPr>
          <p:sp>
            <p:nvSpPr>
              <p:cNvPr id="17" name="Freeform: Shape 16">
                <a:extLst>
                  <a:ext uri="{FF2B5EF4-FFF2-40B4-BE49-F238E27FC236}">
                    <a16:creationId xmlns:a16="http://schemas.microsoft.com/office/drawing/2014/main" id="{7E1FDFE1-E58A-0A43-F48E-C2653DCB8D1C}"/>
                  </a:ext>
                </a:extLst>
              </p:cNvPr>
              <p:cNvSpPr/>
              <p:nvPr/>
            </p:nvSpPr>
            <p:spPr>
              <a:xfrm>
                <a:off x="300290" y="551651"/>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1" y="122402"/>
                      <a:pt x="0" y="95001"/>
                      <a:pt x="0" y="61201"/>
                    </a:cubicBezTo>
                    <a:cubicBezTo>
                      <a:pt x="0" y="27401"/>
                      <a:pt x="27401" y="0"/>
                      <a:pt x="61201" y="0"/>
                    </a:cubicBezTo>
                    <a:cubicBezTo>
                      <a:pt x="95001" y="0"/>
                      <a:pt x="122402" y="27401"/>
                      <a:pt x="122402" y="61201"/>
                    </a:cubicBezTo>
                    <a:close/>
                  </a:path>
                </a:pathLst>
              </a:custGeom>
              <a:grpFill/>
              <a:ln w="7640"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095D8144-D1EA-7866-647A-37F8BE97AD07}"/>
                  </a:ext>
                </a:extLst>
              </p:cNvPr>
              <p:cNvSpPr/>
              <p:nvPr/>
            </p:nvSpPr>
            <p:spPr>
              <a:xfrm>
                <a:off x="193188" y="917327"/>
                <a:ext cx="395510" cy="276169"/>
              </a:xfrm>
              <a:custGeom>
                <a:avLst/>
                <a:gdLst>
                  <a:gd name="connsiteX0" fmla="*/ 375621 w 395510"/>
                  <a:gd name="connsiteY0" fmla="*/ 118577 h 276169"/>
                  <a:gd name="connsiteX1" fmla="*/ 206553 w 395510"/>
                  <a:gd name="connsiteY1" fmla="*/ 246334 h 276169"/>
                  <a:gd name="connsiteX2" fmla="*/ 30600 w 395510"/>
                  <a:gd name="connsiteY2" fmla="*/ 70381 h 276169"/>
                  <a:gd name="connsiteX3" fmla="*/ 30600 w 395510"/>
                  <a:gd name="connsiteY3" fmla="*/ 59671 h 276169"/>
                  <a:gd name="connsiteX4" fmla="*/ 12240 w 395510"/>
                  <a:gd name="connsiteY4" fmla="*/ 0 h 276169"/>
                  <a:gd name="connsiteX5" fmla="*/ 0 w 395510"/>
                  <a:gd name="connsiteY5" fmla="*/ 69616 h 276169"/>
                  <a:gd name="connsiteX6" fmla="*/ 206553 w 395510"/>
                  <a:gd name="connsiteY6" fmla="*/ 276169 h 276169"/>
                  <a:gd name="connsiteX7" fmla="*/ 395511 w 395510"/>
                  <a:gd name="connsiteY7" fmla="*/ 153002 h 276169"/>
                  <a:gd name="connsiteX8" fmla="*/ 375621 w 395510"/>
                  <a:gd name="connsiteY8" fmla="*/ 118577 h 2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510" h="276169">
                    <a:moveTo>
                      <a:pt x="375621" y="118577"/>
                    </a:moveTo>
                    <a:cubicBezTo>
                      <a:pt x="354965" y="192018"/>
                      <a:pt x="286879" y="246334"/>
                      <a:pt x="206553" y="246334"/>
                    </a:cubicBezTo>
                    <a:cubicBezTo>
                      <a:pt x="109397" y="246334"/>
                      <a:pt x="30600" y="167537"/>
                      <a:pt x="30600" y="70381"/>
                    </a:cubicBezTo>
                    <a:cubicBezTo>
                      <a:pt x="30600" y="66556"/>
                      <a:pt x="30600" y="63496"/>
                      <a:pt x="30600" y="59671"/>
                    </a:cubicBezTo>
                    <a:lnTo>
                      <a:pt x="12240" y="0"/>
                    </a:lnTo>
                    <a:cubicBezTo>
                      <a:pt x="4590" y="22185"/>
                      <a:pt x="0" y="45136"/>
                      <a:pt x="0" y="69616"/>
                    </a:cubicBezTo>
                    <a:cubicBezTo>
                      <a:pt x="0" y="183603"/>
                      <a:pt x="92566" y="276169"/>
                      <a:pt x="206553" y="276169"/>
                    </a:cubicBezTo>
                    <a:cubicBezTo>
                      <a:pt x="290704" y="276169"/>
                      <a:pt x="363380" y="225678"/>
                      <a:pt x="395511" y="153002"/>
                    </a:cubicBezTo>
                    <a:lnTo>
                      <a:pt x="375621" y="118577"/>
                    </a:lnTo>
                    <a:close/>
                  </a:path>
                </a:pathLst>
              </a:custGeom>
              <a:grpFill/>
              <a:ln w="7640"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D4020916-A0A1-BB6B-9A92-8BE20CD3D3A1}"/>
                  </a:ext>
                </a:extLst>
              </p:cNvPr>
              <p:cNvSpPr/>
              <p:nvPr/>
            </p:nvSpPr>
            <p:spPr>
              <a:xfrm>
                <a:off x="201151" y="689103"/>
                <a:ext cx="489468" cy="413355"/>
              </a:xfrm>
              <a:custGeom>
                <a:avLst/>
                <a:gdLst>
                  <a:gd name="connsiteX0" fmla="*/ 485469 w 489468"/>
                  <a:gd name="connsiteY0" fmla="*/ 367455 h 413355"/>
                  <a:gd name="connsiteX1" fmla="*/ 393668 w 489468"/>
                  <a:gd name="connsiteY1" fmla="*/ 206803 h 413355"/>
                  <a:gd name="connsiteX2" fmla="*/ 366892 w 489468"/>
                  <a:gd name="connsiteY2" fmla="*/ 191503 h 413355"/>
                  <a:gd name="connsiteX3" fmla="*/ 243726 w 489468"/>
                  <a:gd name="connsiteY3" fmla="*/ 191503 h 413355"/>
                  <a:gd name="connsiteX4" fmla="*/ 228425 w 489468"/>
                  <a:gd name="connsiteY4" fmla="*/ 50741 h 413355"/>
                  <a:gd name="connsiteX5" fmla="*/ 157279 w 489468"/>
                  <a:gd name="connsiteY5" fmla="*/ 1015 h 413355"/>
                  <a:gd name="connsiteX6" fmla="*/ 136624 w 489468"/>
                  <a:gd name="connsiteY6" fmla="*/ 8665 h 413355"/>
                  <a:gd name="connsiteX7" fmla="*/ 14987 w 489468"/>
                  <a:gd name="connsiteY7" fmla="*/ 80576 h 413355"/>
                  <a:gd name="connsiteX8" fmla="*/ 1217 w 489468"/>
                  <a:gd name="connsiteY8" fmla="*/ 115767 h 413355"/>
                  <a:gd name="connsiteX9" fmla="*/ 39468 w 489468"/>
                  <a:gd name="connsiteY9" fmla="*/ 238168 h 413355"/>
                  <a:gd name="connsiteX10" fmla="*/ 68538 w 489468"/>
                  <a:gd name="connsiteY10" fmla="*/ 259589 h 413355"/>
                  <a:gd name="connsiteX11" fmla="*/ 77718 w 489468"/>
                  <a:gd name="connsiteY11" fmla="*/ 258059 h 413355"/>
                  <a:gd name="connsiteX12" fmla="*/ 97608 w 489468"/>
                  <a:gd name="connsiteY12" fmla="*/ 219808 h 413355"/>
                  <a:gd name="connsiteX13" fmla="*/ 66243 w 489468"/>
                  <a:gd name="connsiteY13" fmla="*/ 120357 h 413355"/>
                  <a:gd name="connsiteX14" fmla="*/ 111379 w 489468"/>
                  <a:gd name="connsiteY14" fmla="*/ 93581 h 413355"/>
                  <a:gd name="connsiteX15" fmla="*/ 130504 w 489468"/>
                  <a:gd name="connsiteY15" fmla="*/ 201448 h 413355"/>
                  <a:gd name="connsiteX16" fmla="*/ 190940 w 489468"/>
                  <a:gd name="connsiteY16" fmla="*/ 251939 h 413355"/>
                  <a:gd name="connsiteX17" fmla="*/ 190940 w 489468"/>
                  <a:gd name="connsiteY17" fmla="*/ 251939 h 413355"/>
                  <a:gd name="connsiteX18" fmla="*/ 349297 w 489468"/>
                  <a:gd name="connsiteY18" fmla="*/ 251939 h 413355"/>
                  <a:gd name="connsiteX19" fmla="*/ 431918 w 489468"/>
                  <a:gd name="connsiteY19" fmla="*/ 398056 h 413355"/>
                  <a:gd name="connsiteX20" fmla="*/ 458694 w 489468"/>
                  <a:gd name="connsiteY20" fmla="*/ 413356 h 413355"/>
                  <a:gd name="connsiteX21" fmla="*/ 473994 w 489468"/>
                  <a:gd name="connsiteY21" fmla="*/ 409531 h 413355"/>
                  <a:gd name="connsiteX22" fmla="*/ 485469 w 489468"/>
                  <a:gd name="connsiteY22" fmla="*/ 367455 h 413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9468" h="413355">
                    <a:moveTo>
                      <a:pt x="485469" y="367455"/>
                    </a:moveTo>
                    <a:lnTo>
                      <a:pt x="393668" y="206803"/>
                    </a:lnTo>
                    <a:cubicBezTo>
                      <a:pt x="388313" y="197623"/>
                      <a:pt x="378368" y="191503"/>
                      <a:pt x="366892" y="191503"/>
                    </a:cubicBezTo>
                    <a:lnTo>
                      <a:pt x="243726" y="191503"/>
                    </a:lnTo>
                    <a:lnTo>
                      <a:pt x="228425" y="50741"/>
                    </a:lnTo>
                    <a:cubicBezTo>
                      <a:pt x="222305" y="17080"/>
                      <a:pt x="190940" y="-5105"/>
                      <a:pt x="157279" y="1015"/>
                    </a:cubicBezTo>
                    <a:cubicBezTo>
                      <a:pt x="149629" y="2545"/>
                      <a:pt x="142744" y="4840"/>
                      <a:pt x="136624" y="8665"/>
                    </a:cubicBezTo>
                    <a:lnTo>
                      <a:pt x="14987" y="80576"/>
                    </a:lnTo>
                    <a:cubicBezTo>
                      <a:pt x="2747" y="87461"/>
                      <a:pt x="-2608" y="102761"/>
                      <a:pt x="1217" y="115767"/>
                    </a:cubicBezTo>
                    <a:lnTo>
                      <a:pt x="39468" y="238168"/>
                    </a:lnTo>
                    <a:cubicBezTo>
                      <a:pt x="43293" y="251174"/>
                      <a:pt x="55533" y="259589"/>
                      <a:pt x="68538" y="259589"/>
                    </a:cubicBezTo>
                    <a:cubicBezTo>
                      <a:pt x="71598" y="259589"/>
                      <a:pt x="74658" y="258824"/>
                      <a:pt x="77718" y="258059"/>
                    </a:cubicBezTo>
                    <a:cubicBezTo>
                      <a:pt x="93783" y="252704"/>
                      <a:pt x="102963" y="235873"/>
                      <a:pt x="97608" y="219808"/>
                    </a:cubicBezTo>
                    <a:lnTo>
                      <a:pt x="66243" y="120357"/>
                    </a:lnTo>
                    <a:lnTo>
                      <a:pt x="111379" y="93581"/>
                    </a:lnTo>
                    <a:lnTo>
                      <a:pt x="130504" y="201448"/>
                    </a:lnTo>
                    <a:cubicBezTo>
                      <a:pt x="135859" y="231283"/>
                      <a:pt x="161869" y="251939"/>
                      <a:pt x="190940" y="251939"/>
                    </a:cubicBezTo>
                    <a:lnTo>
                      <a:pt x="190940" y="251939"/>
                    </a:lnTo>
                    <a:lnTo>
                      <a:pt x="349297" y="251939"/>
                    </a:lnTo>
                    <a:lnTo>
                      <a:pt x="431918" y="398056"/>
                    </a:lnTo>
                    <a:cubicBezTo>
                      <a:pt x="437273" y="408001"/>
                      <a:pt x="447984" y="413356"/>
                      <a:pt x="458694" y="413356"/>
                    </a:cubicBezTo>
                    <a:cubicBezTo>
                      <a:pt x="464049" y="413356"/>
                      <a:pt x="469404" y="411826"/>
                      <a:pt x="473994" y="409531"/>
                    </a:cubicBezTo>
                    <a:cubicBezTo>
                      <a:pt x="488529" y="401116"/>
                      <a:pt x="493884" y="381991"/>
                      <a:pt x="485469" y="367455"/>
                    </a:cubicBezTo>
                    <a:close/>
                  </a:path>
                </a:pathLst>
              </a:custGeom>
              <a:grpFill/>
              <a:ln w="7640" cap="flat">
                <a:noFill/>
                <a:prstDash val="solid"/>
                <a:miter/>
              </a:ln>
            </p:spPr>
            <p:txBody>
              <a:bodyPr rtlCol="0" anchor="ctr"/>
              <a:lstStyle/>
              <a:p>
                <a:endParaRPr lang="en-GB"/>
              </a:p>
            </p:txBody>
          </p:sp>
        </p:grpSp>
        <p:grpSp>
          <p:nvGrpSpPr>
            <p:cNvPr id="13" name="Group 12">
              <a:extLst>
                <a:ext uri="{FF2B5EF4-FFF2-40B4-BE49-F238E27FC236}">
                  <a16:creationId xmlns:a16="http://schemas.microsoft.com/office/drawing/2014/main" id="{61ECCA4C-7CF1-853A-F124-1D893F8F0A0F}"/>
                </a:ext>
              </a:extLst>
            </p:cNvPr>
            <p:cNvGrpSpPr/>
            <p:nvPr/>
          </p:nvGrpSpPr>
          <p:grpSpPr>
            <a:xfrm>
              <a:off x="884401" y="562411"/>
              <a:ext cx="197701" cy="394731"/>
              <a:chOff x="1509475" y="528699"/>
              <a:chExt cx="296907" cy="688510"/>
            </a:xfrm>
            <a:grpFill/>
          </p:grpSpPr>
          <p:sp>
            <p:nvSpPr>
              <p:cNvPr id="15" name="Freeform: Shape 14">
                <a:extLst>
                  <a:ext uri="{FF2B5EF4-FFF2-40B4-BE49-F238E27FC236}">
                    <a16:creationId xmlns:a16="http://schemas.microsoft.com/office/drawing/2014/main" id="{E76308E9-62DD-208E-17BA-9D751121A495}"/>
                  </a:ext>
                </a:extLst>
              </p:cNvPr>
              <p:cNvSpPr/>
              <p:nvPr/>
            </p:nvSpPr>
            <p:spPr>
              <a:xfrm>
                <a:off x="1595384" y="528699"/>
                <a:ext cx="122401" cy="122401"/>
              </a:xfrm>
              <a:custGeom>
                <a:avLst/>
                <a:gdLst>
                  <a:gd name="connsiteX0" fmla="*/ 122402 w 122401"/>
                  <a:gd name="connsiteY0" fmla="*/ 61201 h 122401"/>
                  <a:gd name="connsiteX1" fmla="*/ 61201 w 122401"/>
                  <a:gd name="connsiteY1" fmla="*/ 122402 h 122401"/>
                  <a:gd name="connsiteX2" fmla="*/ 0 w 122401"/>
                  <a:gd name="connsiteY2" fmla="*/ 61201 h 122401"/>
                  <a:gd name="connsiteX3" fmla="*/ 61201 w 122401"/>
                  <a:gd name="connsiteY3" fmla="*/ 0 h 122401"/>
                  <a:gd name="connsiteX4" fmla="*/ 122402 w 122401"/>
                  <a:gd name="connsiteY4" fmla="*/ 61201 h 122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1" h="122401">
                    <a:moveTo>
                      <a:pt x="122402" y="61201"/>
                    </a:moveTo>
                    <a:cubicBezTo>
                      <a:pt x="122402" y="95001"/>
                      <a:pt x="95001" y="122402"/>
                      <a:pt x="61201" y="122402"/>
                    </a:cubicBezTo>
                    <a:cubicBezTo>
                      <a:pt x="27401" y="122402"/>
                      <a:pt x="0" y="95001"/>
                      <a:pt x="0" y="61201"/>
                    </a:cubicBezTo>
                    <a:cubicBezTo>
                      <a:pt x="0" y="27401"/>
                      <a:pt x="27401" y="0"/>
                      <a:pt x="61201" y="0"/>
                    </a:cubicBezTo>
                    <a:cubicBezTo>
                      <a:pt x="95001" y="0"/>
                      <a:pt x="122402" y="27401"/>
                      <a:pt x="122402" y="61201"/>
                    </a:cubicBezTo>
                    <a:close/>
                  </a:path>
                </a:pathLst>
              </a:custGeom>
              <a:grpFill/>
              <a:ln w="7640"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87F7ED31-7EB0-17C4-FF2F-1B563E3F3E5A}"/>
                  </a:ext>
                </a:extLst>
              </p:cNvPr>
              <p:cNvSpPr/>
              <p:nvPr/>
            </p:nvSpPr>
            <p:spPr>
              <a:xfrm>
                <a:off x="1509475" y="665330"/>
                <a:ext cx="296907" cy="551879"/>
              </a:xfrm>
              <a:custGeom>
                <a:avLst/>
                <a:gdLst>
                  <a:gd name="connsiteX0" fmla="*/ 296900 w 296907"/>
                  <a:gd name="connsiteY0" fmla="*/ 206630 h 551879"/>
                  <a:gd name="connsiteX1" fmla="*/ 276551 w 296907"/>
                  <a:gd name="connsiteY1" fmla="*/ 152543 h 551879"/>
                  <a:gd name="connsiteX2" fmla="*/ 241972 w 296907"/>
                  <a:gd name="connsiteY2" fmla="*/ 102818 h 551879"/>
                  <a:gd name="connsiteX3" fmla="*/ 203722 w 296907"/>
                  <a:gd name="connsiteY3" fmla="*/ 47660 h 551879"/>
                  <a:gd name="connsiteX4" fmla="*/ 183143 w 296907"/>
                  <a:gd name="connsiteY4" fmla="*/ 18666 h 551879"/>
                  <a:gd name="connsiteX5" fmla="*/ 143592 w 296907"/>
                  <a:gd name="connsiteY5" fmla="*/ 0 h 551879"/>
                  <a:gd name="connsiteX6" fmla="*/ 105953 w 296907"/>
                  <a:gd name="connsiteY6" fmla="*/ 14229 h 551879"/>
                  <a:gd name="connsiteX7" fmla="*/ 16064 w 296907"/>
                  <a:gd name="connsiteY7" fmla="*/ 77572 h 551879"/>
                  <a:gd name="connsiteX8" fmla="*/ 12545 w 296907"/>
                  <a:gd name="connsiteY8" fmla="*/ 130128 h 551879"/>
                  <a:gd name="connsiteX9" fmla="*/ 102358 w 296907"/>
                  <a:gd name="connsiteY9" fmla="*/ 199974 h 551879"/>
                  <a:gd name="connsiteX10" fmla="*/ 65331 w 296907"/>
                  <a:gd name="connsiteY10" fmla="*/ 337676 h 551879"/>
                  <a:gd name="connsiteX11" fmla="*/ 140608 w 296907"/>
                  <a:gd name="connsiteY11" fmla="*/ 337676 h 551879"/>
                  <a:gd name="connsiteX12" fmla="*/ 140608 w 296907"/>
                  <a:gd name="connsiteY12" fmla="*/ 551879 h 551879"/>
                  <a:gd name="connsiteX13" fmla="*/ 201809 w 296907"/>
                  <a:gd name="connsiteY13" fmla="*/ 551879 h 551879"/>
                  <a:gd name="connsiteX14" fmla="*/ 201809 w 296907"/>
                  <a:gd name="connsiteY14" fmla="*/ 337676 h 551879"/>
                  <a:gd name="connsiteX15" fmla="*/ 275021 w 296907"/>
                  <a:gd name="connsiteY15" fmla="*/ 337676 h 551879"/>
                  <a:gd name="connsiteX16" fmla="*/ 264616 w 296907"/>
                  <a:gd name="connsiteY16" fmla="*/ 298966 h 551879"/>
                  <a:gd name="connsiteX17" fmla="*/ 261556 w 296907"/>
                  <a:gd name="connsiteY17" fmla="*/ 282672 h 551879"/>
                  <a:gd name="connsiteX18" fmla="*/ 275327 w 296907"/>
                  <a:gd name="connsiteY18" fmla="*/ 257120 h 551879"/>
                  <a:gd name="connsiteX19" fmla="*/ 275327 w 296907"/>
                  <a:gd name="connsiteY19" fmla="*/ 257120 h 551879"/>
                  <a:gd name="connsiteX20" fmla="*/ 296900 w 296907"/>
                  <a:gd name="connsiteY20" fmla="*/ 206630 h 551879"/>
                  <a:gd name="connsiteX21" fmla="*/ 81473 w 296907"/>
                  <a:gd name="connsiteY21" fmla="*/ 106031 h 551879"/>
                  <a:gd name="connsiteX22" fmla="*/ 100828 w 296907"/>
                  <a:gd name="connsiteY22" fmla="*/ 92872 h 551879"/>
                  <a:gd name="connsiteX23" fmla="*/ 119570 w 296907"/>
                  <a:gd name="connsiteY23" fmla="*/ 136249 h 551879"/>
                  <a:gd name="connsiteX24" fmla="*/ 119570 w 296907"/>
                  <a:gd name="connsiteY24" fmla="*/ 136249 h 55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907" h="551879">
                    <a:moveTo>
                      <a:pt x="296900" y="206630"/>
                    </a:moveTo>
                    <a:cubicBezTo>
                      <a:pt x="296062" y="186892"/>
                      <a:pt x="288932" y="167938"/>
                      <a:pt x="276551" y="152543"/>
                    </a:cubicBezTo>
                    <a:lnTo>
                      <a:pt x="241972" y="102818"/>
                    </a:lnTo>
                    <a:lnTo>
                      <a:pt x="203722" y="47660"/>
                    </a:lnTo>
                    <a:cubicBezTo>
                      <a:pt x="196989" y="38098"/>
                      <a:pt x="190793" y="27617"/>
                      <a:pt x="183143" y="18666"/>
                    </a:cubicBezTo>
                    <a:cubicBezTo>
                      <a:pt x="173217" y="7099"/>
                      <a:pt x="158831" y="310"/>
                      <a:pt x="143592" y="0"/>
                    </a:cubicBezTo>
                    <a:cubicBezTo>
                      <a:pt x="129769" y="204"/>
                      <a:pt x="116454" y="5238"/>
                      <a:pt x="105953" y="14229"/>
                    </a:cubicBezTo>
                    <a:cubicBezTo>
                      <a:pt x="92106" y="24021"/>
                      <a:pt x="32053" y="66020"/>
                      <a:pt x="16064" y="77572"/>
                    </a:cubicBezTo>
                    <a:cubicBezTo>
                      <a:pt x="-2679" y="90730"/>
                      <a:pt x="-6504" y="114828"/>
                      <a:pt x="12545" y="130128"/>
                    </a:cubicBezTo>
                    <a:cubicBezTo>
                      <a:pt x="42228" y="153538"/>
                      <a:pt x="72369" y="177024"/>
                      <a:pt x="102358" y="199974"/>
                    </a:cubicBezTo>
                    <a:lnTo>
                      <a:pt x="65331" y="337676"/>
                    </a:lnTo>
                    <a:lnTo>
                      <a:pt x="140608" y="337676"/>
                    </a:lnTo>
                    <a:lnTo>
                      <a:pt x="140608" y="551879"/>
                    </a:lnTo>
                    <a:lnTo>
                      <a:pt x="201809" y="551879"/>
                    </a:lnTo>
                    <a:lnTo>
                      <a:pt x="201809" y="337676"/>
                    </a:lnTo>
                    <a:lnTo>
                      <a:pt x="275021" y="337676"/>
                    </a:lnTo>
                    <a:lnTo>
                      <a:pt x="264616" y="298966"/>
                    </a:lnTo>
                    <a:cubicBezTo>
                      <a:pt x="262901" y="293689"/>
                      <a:pt x="261873" y="288212"/>
                      <a:pt x="261556" y="282672"/>
                    </a:cubicBezTo>
                    <a:cubicBezTo>
                      <a:pt x="261400" y="272342"/>
                      <a:pt x="266612" y="262670"/>
                      <a:pt x="275327" y="257120"/>
                    </a:cubicBezTo>
                    <a:lnTo>
                      <a:pt x="275327" y="257120"/>
                    </a:lnTo>
                    <a:cubicBezTo>
                      <a:pt x="289342" y="244104"/>
                      <a:pt x="297181" y="225755"/>
                      <a:pt x="296900" y="206630"/>
                    </a:cubicBezTo>
                    <a:close/>
                    <a:moveTo>
                      <a:pt x="81473" y="106031"/>
                    </a:moveTo>
                    <a:lnTo>
                      <a:pt x="100828" y="92872"/>
                    </a:lnTo>
                    <a:lnTo>
                      <a:pt x="119570" y="136249"/>
                    </a:lnTo>
                    <a:lnTo>
                      <a:pt x="119570" y="136249"/>
                    </a:lnTo>
                    <a:close/>
                  </a:path>
                </a:pathLst>
              </a:custGeom>
              <a:grpFill/>
              <a:ln w="7640"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055150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13916D-183C-A4EB-1B8F-71BE1DB01CC7}"/>
              </a:ext>
            </a:extLst>
          </p:cNvPr>
          <p:cNvSpPr>
            <a:spLocks noGrp="1"/>
          </p:cNvSpPr>
          <p:nvPr>
            <p:ph type="body" sz="quarter" idx="10"/>
          </p:nvPr>
        </p:nvSpPr>
        <p:spPr/>
        <p:txBody>
          <a:bodyPr anchor="ctr">
            <a:normAutofit/>
          </a:bodyPr>
          <a:lstStyle/>
          <a:p>
            <a:r>
              <a:rPr lang="en-GB" sz="4800"/>
              <a:t>Background, objectives </a:t>
            </a:r>
            <a:br>
              <a:rPr lang="en-GB" sz="4800"/>
            </a:br>
            <a:r>
              <a:rPr lang="en-GB" sz="4800"/>
              <a:t>and method</a:t>
            </a:r>
          </a:p>
        </p:txBody>
      </p:sp>
    </p:spTree>
    <p:extLst>
      <p:ext uri="{BB962C8B-B14F-4D97-AF65-F5344CB8AC3E}">
        <p14:creationId xmlns:p14="http://schemas.microsoft.com/office/powerpoint/2010/main" val="15129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2">
            <a:extLst>
              <a:ext uri="{FF2B5EF4-FFF2-40B4-BE49-F238E27FC236}">
                <a16:creationId xmlns:a16="http://schemas.microsoft.com/office/drawing/2014/main" id="{B059B4E6-B71F-565B-A4BC-D22404F85ACC}"/>
              </a:ext>
            </a:extLst>
          </p:cNvPr>
          <p:cNvSpPr/>
          <p:nvPr/>
        </p:nvSpPr>
        <p:spPr>
          <a:xfrm>
            <a:off x="-31430" y="2246836"/>
            <a:ext cx="12223430" cy="2319958"/>
          </a:xfrm>
          <a:custGeom>
            <a:avLst/>
            <a:gdLst>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0401300 w 12323602"/>
              <a:gd name="connsiteY7" fmla="*/ 1447035 h 2463904"/>
              <a:gd name="connsiteX8" fmla="*/ 12030075 w 12323602"/>
              <a:gd name="connsiteY8" fmla="*/ 204023 h 2463904"/>
              <a:gd name="connsiteX9" fmla="*/ 12030075 w 12323602"/>
              <a:gd name="connsiteY9" fmla="*/ 204023 h 2463904"/>
              <a:gd name="connsiteX10" fmla="*/ 12287250 w 12323602"/>
              <a:gd name="connsiteY10" fmla="*/ 3998 h 2463904"/>
              <a:gd name="connsiteX11" fmla="*/ 12315825 w 12323602"/>
              <a:gd name="connsiteY11"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030075 w 12323602"/>
              <a:gd name="connsiteY8" fmla="*/ 204023 h 2463904"/>
              <a:gd name="connsiteX9" fmla="*/ 12287250 w 12323602"/>
              <a:gd name="connsiteY9" fmla="*/ 3998 h 2463904"/>
              <a:gd name="connsiteX10" fmla="*/ 12315825 w 12323602"/>
              <a:gd name="connsiteY10"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287250 w 12323602"/>
              <a:gd name="connsiteY8" fmla="*/ 3998 h 2463904"/>
              <a:gd name="connsiteX9" fmla="*/ 12315825 w 12323602"/>
              <a:gd name="connsiteY9" fmla="*/ 89723 h 2463904"/>
              <a:gd name="connsiteX0" fmla="*/ 0 w 12315825"/>
              <a:gd name="connsiteY0" fmla="*/ 771525 h 2374181"/>
              <a:gd name="connsiteX1" fmla="*/ 1285875 w 12315825"/>
              <a:gd name="connsiteY1" fmla="*/ 185737 h 2374181"/>
              <a:gd name="connsiteX2" fmla="*/ 2857500 w 12315825"/>
              <a:gd name="connsiteY2" fmla="*/ 1457325 h 2374181"/>
              <a:gd name="connsiteX3" fmla="*/ 4229100 w 12315825"/>
              <a:gd name="connsiteY3" fmla="*/ 2357437 h 2374181"/>
              <a:gd name="connsiteX4" fmla="*/ 6257925 w 12315825"/>
              <a:gd name="connsiteY4" fmla="*/ 671512 h 2374181"/>
              <a:gd name="connsiteX5" fmla="*/ 8272463 w 12315825"/>
              <a:gd name="connsiteY5" fmla="*/ 1485900 h 2374181"/>
              <a:gd name="connsiteX6" fmla="*/ 9429750 w 12315825"/>
              <a:gd name="connsiteY6" fmla="*/ 1771650 h 2374181"/>
              <a:gd name="connsiteX7" fmla="*/ 12030075 w 12315825"/>
              <a:gd name="connsiteY7" fmla="*/ 114300 h 2374181"/>
              <a:gd name="connsiteX8" fmla="*/ 12315825 w 12315825"/>
              <a:gd name="connsiteY8" fmla="*/ 0 h 2374181"/>
              <a:gd name="connsiteX0" fmla="*/ 0 w 12030075"/>
              <a:gd name="connsiteY0" fmla="*/ 657225 h 2259881"/>
              <a:gd name="connsiteX1" fmla="*/ 1285875 w 12030075"/>
              <a:gd name="connsiteY1" fmla="*/ 71437 h 2259881"/>
              <a:gd name="connsiteX2" fmla="*/ 2857500 w 12030075"/>
              <a:gd name="connsiteY2" fmla="*/ 1343025 h 2259881"/>
              <a:gd name="connsiteX3" fmla="*/ 4229100 w 12030075"/>
              <a:gd name="connsiteY3" fmla="*/ 2243137 h 2259881"/>
              <a:gd name="connsiteX4" fmla="*/ 6257925 w 12030075"/>
              <a:gd name="connsiteY4" fmla="*/ 557212 h 2259881"/>
              <a:gd name="connsiteX5" fmla="*/ 8272463 w 12030075"/>
              <a:gd name="connsiteY5" fmla="*/ 1371600 h 2259881"/>
              <a:gd name="connsiteX6" fmla="*/ 9429750 w 12030075"/>
              <a:gd name="connsiteY6" fmla="*/ 1657350 h 2259881"/>
              <a:gd name="connsiteX7" fmla="*/ 12030075 w 12030075"/>
              <a:gd name="connsiteY7" fmla="*/ 0 h 2259881"/>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2331" h="2210503">
                <a:moveTo>
                  <a:pt x="0" y="607847"/>
                </a:moveTo>
                <a:cubicBezTo>
                  <a:pt x="404812" y="257803"/>
                  <a:pt x="809625" y="-92241"/>
                  <a:pt x="1285875" y="22059"/>
                </a:cubicBezTo>
                <a:cubicBezTo>
                  <a:pt x="1762125" y="136359"/>
                  <a:pt x="2366963" y="931697"/>
                  <a:pt x="2857500" y="1293647"/>
                </a:cubicBezTo>
                <a:cubicBezTo>
                  <a:pt x="3348037" y="1655597"/>
                  <a:pt x="3662363" y="2324728"/>
                  <a:pt x="4229100" y="2193759"/>
                </a:cubicBezTo>
                <a:cubicBezTo>
                  <a:pt x="4795837" y="2062790"/>
                  <a:pt x="5584031" y="653090"/>
                  <a:pt x="6257925" y="507834"/>
                </a:cubicBezTo>
                <a:cubicBezTo>
                  <a:pt x="6931819" y="362578"/>
                  <a:pt x="7743826" y="1138866"/>
                  <a:pt x="8272463" y="1322222"/>
                </a:cubicBezTo>
                <a:cubicBezTo>
                  <a:pt x="8801100" y="1505578"/>
                  <a:pt x="9148105" y="1602236"/>
                  <a:pt x="9429750" y="1607972"/>
                </a:cubicBezTo>
                <a:cubicBezTo>
                  <a:pt x="9711395" y="1613708"/>
                  <a:pt x="9528944" y="1632860"/>
                  <a:pt x="9962331" y="1356635"/>
                </a:cubicBezTo>
              </a:path>
            </a:pathLst>
          </a:custGeom>
          <a:ln w="28575">
            <a:solidFill>
              <a:srgbClr val="002060"/>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949"/>
              </a:solidFill>
              <a:effectLst/>
              <a:uLnTx/>
              <a:uFillTx/>
              <a:latin typeface="Arial" panose="020B0604020202020204"/>
              <a:ea typeface="+mn-ea"/>
              <a:cs typeface="+mn-cs"/>
            </a:endParaRPr>
          </a:p>
        </p:txBody>
      </p:sp>
      <p:sp>
        <p:nvSpPr>
          <p:cNvPr id="2" name="Text Placeholder 1">
            <a:extLst>
              <a:ext uri="{FF2B5EF4-FFF2-40B4-BE49-F238E27FC236}">
                <a16:creationId xmlns:a16="http://schemas.microsoft.com/office/drawing/2014/main" id="{F18C1E77-2372-B108-E519-BF2858E79867}"/>
              </a:ext>
            </a:extLst>
          </p:cNvPr>
          <p:cNvSpPr>
            <a:spLocks noGrp="1"/>
          </p:cNvSpPr>
          <p:nvPr>
            <p:ph type="body" sz="quarter" idx="4294967295"/>
          </p:nvPr>
        </p:nvSpPr>
        <p:spPr>
          <a:xfrm>
            <a:off x="0" y="0"/>
            <a:ext cx="12192000" cy="468000"/>
          </a:xfrm>
          <a:solidFill>
            <a:schemeClr val="accent5">
              <a:lumMod val="75000"/>
            </a:schemeClr>
          </a:solidFill>
        </p:spPr>
        <p:txBody>
          <a:bodyPr vert="horz" lIns="360000" tIns="45720" rIns="91440" bIns="45720" rtlCol="0" anchor="ctr">
            <a:noAutofit/>
          </a:bodyPr>
          <a:lstStyle/>
          <a:p>
            <a:pPr marL="0" indent="0">
              <a:buNone/>
            </a:pPr>
            <a:r>
              <a:rPr lang="en-GB" sz="1800" b="1">
                <a:solidFill>
                  <a:schemeClr val="bg1"/>
                </a:solidFill>
              </a:rPr>
              <a:t>Case study: young children in household and participant informed they were ineligible for PSR</a:t>
            </a:r>
          </a:p>
        </p:txBody>
      </p:sp>
      <p:sp>
        <p:nvSpPr>
          <p:cNvPr id="5" name="Rectangle 4">
            <a:extLst>
              <a:ext uri="{FF2B5EF4-FFF2-40B4-BE49-F238E27FC236}">
                <a16:creationId xmlns:a16="http://schemas.microsoft.com/office/drawing/2014/main" id="{13E2BC4D-B6AC-8953-7FBB-2DCF2F1A2EE4}"/>
              </a:ext>
            </a:extLst>
          </p:cNvPr>
          <p:cNvSpPr/>
          <p:nvPr/>
        </p:nvSpPr>
        <p:spPr>
          <a:xfrm>
            <a:off x="334963" y="653562"/>
            <a:ext cx="6523370" cy="8680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a:solidFill>
                  <a:schemeClr val="tx1"/>
                </a:solidFill>
                <a:latin typeface="+mj-lt"/>
              </a:rPr>
              <a:t>Clare</a:t>
            </a:r>
            <a:r>
              <a:rPr lang="en-US" sz="1300" b="1" dirty="0">
                <a:solidFill>
                  <a:schemeClr val="tx1"/>
                </a:solidFill>
                <a:latin typeface="+mj-lt"/>
              </a:rPr>
              <a:t>*</a:t>
            </a:r>
            <a:r>
              <a:rPr lang="en-GB" sz="1300" b="1" dirty="0">
                <a:solidFill>
                  <a:schemeClr val="tx1"/>
                </a:solidFill>
                <a:latin typeface="+mj-lt"/>
              </a:rPr>
              <a:t> is a single mother with a one-year-old son, and experienced three days without supply in mid-June. This is her second interruption experience – she was also without water for a week in December and temporarily moved into a hotel (with her newborn son).</a:t>
            </a:r>
            <a:endParaRPr kumimoji="0" lang="en-GB" sz="1300" b="1" i="0" u="none" strike="noStrike" kern="1200" cap="none" spc="0" normalizeH="0" baseline="0" noProof="0" dirty="0">
              <a:ln>
                <a:noFill/>
              </a:ln>
              <a:solidFill>
                <a:schemeClr val="tx1"/>
              </a:solidFill>
              <a:effectLst/>
              <a:uLnTx/>
              <a:uFillTx/>
              <a:latin typeface="+mj-lt"/>
              <a:ea typeface="+mn-ea"/>
              <a:cs typeface="+mn-cs"/>
            </a:endParaRPr>
          </a:p>
        </p:txBody>
      </p:sp>
      <p:sp>
        <p:nvSpPr>
          <p:cNvPr id="6" name="Rectangle 5">
            <a:extLst>
              <a:ext uri="{FF2B5EF4-FFF2-40B4-BE49-F238E27FC236}">
                <a16:creationId xmlns:a16="http://schemas.microsoft.com/office/drawing/2014/main" id="{50957FA0-014E-360E-A712-2EAE48E0DA0A}"/>
              </a:ext>
            </a:extLst>
          </p:cNvPr>
          <p:cNvSpPr/>
          <p:nvPr/>
        </p:nvSpPr>
        <p:spPr>
          <a:xfrm>
            <a:off x="7006174" y="654613"/>
            <a:ext cx="5102954" cy="867010"/>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defTabSz="914400">
              <a:defRPr/>
            </a:pP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SEVERITY:</a:t>
            </a:r>
            <a:r>
              <a:rPr kumimoji="0" lang="en-GB" sz="1200" b="1" i="0" u="none" strike="noStrike" kern="1200" cap="none" spc="0" normalizeH="0" baseline="0" noProof="0" dirty="0">
                <a:ln>
                  <a:noFill/>
                </a:ln>
                <a:solidFill>
                  <a:schemeClr val="tx1"/>
                </a:solidFill>
                <a:effectLst/>
                <a:uLnTx/>
                <a:uFillTx/>
                <a:latin typeface="+mj-lt"/>
                <a:ea typeface="+mn-ea"/>
                <a:cs typeface="+mn-cs"/>
              </a:rPr>
              <a:t> VERY </a:t>
            </a: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HIGH</a:t>
            </a:r>
          </a:p>
          <a:p>
            <a:pPr marL="22225"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rgbClr val="494949"/>
                </a:solidFill>
                <a:latin typeface="+mj-lt"/>
                <a:ea typeface="Arial" charset="0"/>
                <a:cs typeface="Arial" charset="0"/>
              </a:rPr>
              <a:t>Perceived lack of communications and support from water company exacerbated anxiety levels (including worry about financial impact if no compensation arrives).</a:t>
            </a:r>
            <a:endParaRPr kumimoji="0" lang="en-US" sz="1300" i="0" u="none" strike="noStrike" kern="1200" cap="none" spc="0" normalizeH="0" baseline="0" noProof="0" dirty="0">
              <a:ln>
                <a:noFill/>
              </a:ln>
              <a:solidFill>
                <a:srgbClr val="494949"/>
              </a:solidFill>
              <a:effectLst/>
              <a:uLnTx/>
              <a:uFillTx/>
              <a:latin typeface="+mj-lt"/>
              <a:ea typeface="+mn-ea"/>
              <a:cs typeface="+mn-cs"/>
            </a:endParaRPr>
          </a:p>
        </p:txBody>
      </p:sp>
      <p:sp>
        <p:nvSpPr>
          <p:cNvPr id="8" name="Rectangular Callout 26">
            <a:extLst>
              <a:ext uri="{FF2B5EF4-FFF2-40B4-BE49-F238E27FC236}">
                <a16:creationId xmlns:a16="http://schemas.microsoft.com/office/drawing/2014/main" id="{B77FBB43-2DD7-02C7-2B4B-5B668216A7BC}"/>
              </a:ext>
            </a:extLst>
          </p:cNvPr>
          <p:cNvSpPr/>
          <p:nvPr/>
        </p:nvSpPr>
        <p:spPr>
          <a:xfrm>
            <a:off x="256586" y="5008592"/>
            <a:ext cx="3972514" cy="1194793"/>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GB" sz="1300" b="1" i="1" u="none" strike="noStrike" kern="1200" cap="none" spc="0" normalizeH="0" baseline="0" noProof="0">
                <a:ln>
                  <a:noFill/>
                </a:ln>
                <a:solidFill>
                  <a:schemeClr val="tx1"/>
                </a:solidFill>
                <a:effectLst/>
                <a:uLnTx/>
                <a:uFillTx/>
                <a:latin typeface="+mj-lt"/>
                <a:ea typeface="+mn-ea"/>
                <a:cs typeface="+mn-cs"/>
              </a:rPr>
              <a:t>“I think when you've got kids sort of like, it does make a lot harder</a:t>
            </a:r>
            <a:r>
              <a:rPr kumimoji="0" lang="en-GB" sz="1300" b="0" i="1" u="none" strike="noStrike" kern="1200" cap="none" spc="0" normalizeH="0" baseline="0" noProof="0">
                <a:ln>
                  <a:noFill/>
                </a:ln>
                <a:solidFill>
                  <a:schemeClr val="tx1"/>
                </a:solidFill>
                <a:effectLst/>
                <a:uLnTx/>
                <a:uFillTx/>
                <a:latin typeface="+mj-lt"/>
                <a:ea typeface="+mn-ea"/>
                <a:cs typeface="+mn-cs"/>
              </a:rPr>
              <a:t>, because my little boy was only one ... you can't just give them any bottled water… if there is no water in your house and it feels dirty, I do think it sort of like </a:t>
            </a:r>
            <a:r>
              <a:rPr kumimoji="0" lang="en-GB" sz="1300" b="1" i="1" u="none" strike="noStrike" kern="1200" cap="none" spc="0" normalizeH="0" baseline="0" noProof="0">
                <a:ln>
                  <a:noFill/>
                </a:ln>
                <a:solidFill>
                  <a:schemeClr val="tx1"/>
                </a:solidFill>
                <a:effectLst/>
                <a:uLnTx/>
                <a:uFillTx/>
                <a:latin typeface="+mj-lt"/>
                <a:ea typeface="+mn-ea"/>
                <a:cs typeface="+mn-cs"/>
              </a:rPr>
              <a:t>affects your mental health</a:t>
            </a:r>
            <a:r>
              <a:rPr kumimoji="0" lang="en-GB" sz="1300" b="0" i="1" u="none" strike="noStrike" kern="1200" cap="none" spc="0" normalizeH="0" baseline="0" noProof="0">
                <a:ln>
                  <a:noFill/>
                </a:ln>
                <a:solidFill>
                  <a:schemeClr val="tx1"/>
                </a:solidFill>
                <a:effectLst/>
                <a:uLnTx/>
                <a:uFillTx/>
                <a:latin typeface="+mj-lt"/>
                <a:ea typeface="+mn-ea"/>
                <a:cs typeface="+mn-cs"/>
              </a:rPr>
              <a:t>.”</a:t>
            </a:r>
            <a:endParaRPr kumimoji="0" lang="en-US" sz="1300" b="0" i="1" u="none" strike="noStrike" kern="1200" cap="none" spc="0" normalizeH="0" baseline="0" noProof="0">
              <a:ln>
                <a:noFill/>
              </a:ln>
              <a:solidFill>
                <a:schemeClr val="tx1"/>
              </a:solidFill>
              <a:effectLst/>
              <a:uLnTx/>
              <a:uFillTx/>
              <a:latin typeface="+mj-lt"/>
              <a:ea typeface="+mn-ea"/>
              <a:cs typeface="+mn-cs"/>
            </a:endParaRPr>
          </a:p>
        </p:txBody>
      </p:sp>
      <p:sp>
        <p:nvSpPr>
          <p:cNvPr id="9" name="Rectangular Callout 27">
            <a:extLst>
              <a:ext uri="{FF2B5EF4-FFF2-40B4-BE49-F238E27FC236}">
                <a16:creationId xmlns:a16="http://schemas.microsoft.com/office/drawing/2014/main" id="{D8A5FCBD-0881-1EDA-13D0-C155D34701AA}"/>
              </a:ext>
            </a:extLst>
          </p:cNvPr>
          <p:cNvSpPr/>
          <p:nvPr/>
        </p:nvSpPr>
        <p:spPr>
          <a:xfrm>
            <a:off x="8180614" y="5008595"/>
            <a:ext cx="3696573" cy="1194792"/>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1300" b="0" i="1" u="none" strike="noStrike" kern="1200" cap="none" spc="0" normalizeH="0" baseline="0" noProof="0" dirty="0">
                <a:ln>
                  <a:noFill/>
                </a:ln>
                <a:solidFill>
                  <a:schemeClr val="tx1"/>
                </a:solidFill>
                <a:effectLst/>
                <a:uLnTx/>
                <a:uFillTx/>
                <a:latin typeface="+mj-lt"/>
                <a:ea typeface="+mn-ea"/>
                <a:cs typeface="+mn-cs"/>
              </a:rPr>
              <a:t>“</a:t>
            </a:r>
            <a:r>
              <a:rPr lang="en-GB" sz="1300" i="1" dirty="0">
                <a:solidFill>
                  <a:schemeClr val="tx1"/>
                </a:solidFill>
                <a:latin typeface="+mj-lt"/>
              </a:rPr>
              <a:t>Y</a:t>
            </a:r>
            <a:r>
              <a:rPr kumimoji="0" lang="en-GB" sz="1300" b="0" i="1" u="none" strike="noStrike" kern="1200" cap="none" spc="0" normalizeH="0" baseline="0" noProof="0" dirty="0" err="1">
                <a:ln>
                  <a:noFill/>
                </a:ln>
                <a:solidFill>
                  <a:schemeClr val="tx1"/>
                </a:solidFill>
                <a:effectLst/>
                <a:uLnTx/>
                <a:uFillTx/>
                <a:latin typeface="+mj-lt"/>
                <a:ea typeface="+mn-ea"/>
                <a:cs typeface="+mn-cs"/>
              </a:rPr>
              <a:t>ou're</a:t>
            </a:r>
            <a:r>
              <a:rPr kumimoji="0" lang="en-GB" sz="1300" b="0" i="1" u="none" strike="noStrike" kern="1200" cap="none" spc="0" normalizeH="0" baseline="0" noProof="0" dirty="0">
                <a:ln>
                  <a:noFill/>
                </a:ln>
                <a:solidFill>
                  <a:schemeClr val="tx1"/>
                </a:solidFill>
                <a:effectLst/>
                <a:uLnTx/>
                <a:uFillTx/>
                <a:latin typeface="+mj-lt"/>
                <a:ea typeface="+mn-ea"/>
                <a:cs typeface="+mn-cs"/>
              </a:rPr>
              <a:t> </a:t>
            </a:r>
            <a:r>
              <a:rPr kumimoji="0" lang="en-GB" sz="1300" b="1" i="1" u="none" strike="noStrike" kern="1200" cap="none" spc="0" normalizeH="0" baseline="0" noProof="0" dirty="0">
                <a:ln>
                  <a:noFill/>
                </a:ln>
                <a:solidFill>
                  <a:schemeClr val="tx1"/>
                </a:solidFill>
                <a:effectLst/>
                <a:uLnTx/>
                <a:uFillTx/>
                <a:latin typeface="+mj-lt"/>
                <a:ea typeface="+mn-ea"/>
                <a:cs typeface="+mn-cs"/>
              </a:rPr>
              <a:t>paying for a service you're not getting</a:t>
            </a:r>
            <a:r>
              <a:rPr kumimoji="0" lang="en-GB" sz="1300" b="0" i="1" u="none" strike="noStrike" kern="1200" cap="none" spc="0" normalizeH="0" baseline="0" noProof="0" dirty="0">
                <a:ln>
                  <a:noFill/>
                </a:ln>
                <a:solidFill>
                  <a:schemeClr val="tx1"/>
                </a:solidFill>
                <a:effectLst/>
                <a:uLnTx/>
                <a:uFillTx/>
                <a:latin typeface="+mj-lt"/>
                <a:ea typeface="+mn-ea"/>
                <a:cs typeface="+mn-cs"/>
              </a:rPr>
              <a:t>, which doesn't make sense. It's like walking into a shop, buying a bottle of water, and they give you an empty bottle.</a:t>
            </a:r>
            <a:r>
              <a:rPr kumimoji="0" lang="en-US" sz="1300" b="0" i="1" u="none" strike="noStrike" kern="1200" cap="none" spc="0" normalizeH="0" baseline="0" noProof="0" dirty="0">
                <a:ln>
                  <a:noFill/>
                </a:ln>
                <a:solidFill>
                  <a:schemeClr val="tx1"/>
                </a:solidFill>
                <a:effectLst/>
                <a:uLnTx/>
                <a:uFillTx/>
                <a:latin typeface="+mj-lt"/>
                <a:ea typeface="+mn-ea"/>
                <a:cs typeface="+mn-cs"/>
              </a:rPr>
              <a:t>”</a:t>
            </a:r>
          </a:p>
        </p:txBody>
      </p:sp>
      <p:sp>
        <p:nvSpPr>
          <p:cNvPr id="10" name="Rectangular Callout 28">
            <a:extLst>
              <a:ext uri="{FF2B5EF4-FFF2-40B4-BE49-F238E27FC236}">
                <a16:creationId xmlns:a16="http://schemas.microsoft.com/office/drawing/2014/main" id="{6D587938-C8DA-B5D0-F74F-5DAF15F2BB59}"/>
              </a:ext>
            </a:extLst>
          </p:cNvPr>
          <p:cNvSpPr/>
          <p:nvPr/>
        </p:nvSpPr>
        <p:spPr>
          <a:xfrm>
            <a:off x="4415106" y="5008594"/>
            <a:ext cx="3579501" cy="1194792"/>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lang="en-US" sz="1300" b="1" i="1" dirty="0">
                <a:solidFill>
                  <a:schemeClr val="tx1"/>
                </a:solidFill>
                <a:latin typeface="+mj-lt"/>
              </a:rPr>
              <a:t>“T</a:t>
            </a:r>
            <a:r>
              <a:rPr kumimoji="0" lang="en-GB" sz="1300" b="1" i="1" u="none" strike="noStrike" kern="1200" cap="none" spc="0" normalizeH="0" baseline="0" noProof="0" dirty="0">
                <a:ln>
                  <a:noFill/>
                </a:ln>
                <a:solidFill>
                  <a:schemeClr val="tx1"/>
                </a:solidFill>
                <a:effectLst/>
                <a:uLnTx/>
                <a:uFillTx/>
                <a:latin typeface="+mj-lt"/>
                <a:ea typeface="+mn-ea"/>
                <a:cs typeface="+mn-cs"/>
              </a:rPr>
              <a:t>hey said we weren’t a priority </a:t>
            </a:r>
            <a:r>
              <a:rPr kumimoji="0" lang="en-GB" sz="1300" b="0" i="1" u="none" strike="noStrike" kern="1200" cap="none" spc="0" normalizeH="0" baseline="0" noProof="0" dirty="0">
                <a:ln>
                  <a:noFill/>
                </a:ln>
                <a:solidFill>
                  <a:schemeClr val="tx1"/>
                </a:solidFill>
                <a:effectLst/>
                <a:uLnTx/>
                <a:uFillTx/>
                <a:latin typeface="+mj-lt"/>
                <a:ea typeface="+mn-ea"/>
                <a:cs typeface="+mn-cs"/>
              </a:rPr>
              <a:t>and basically they didn’t know when the water would come back on, and that was the end of the information, basically.</a:t>
            </a:r>
            <a:r>
              <a:rPr kumimoji="0" lang="en-US" sz="1300" b="0" i="1" u="none" strike="noStrike" kern="1200" cap="none" spc="0" normalizeH="0" baseline="0" noProof="0" dirty="0">
                <a:ln>
                  <a:noFill/>
                </a:ln>
                <a:solidFill>
                  <a:schemeClr val="tx1"/>
                </a:solidFill>
                <a:effectLst/>
                <a:uLnTx/>
                <a:uFillTx/>
                <a:latin typeface="+mj-lt"/>
                <a:ea typeface="+mn-ea"/>
                <a:cs typeface="+mn-cs"/>
              </a:rPr>
              <a:t>”</a:t>
            </a:r>
          </a:p>
        </p:txBody>
      </p:sp>
      <p:sp>
        <p:nvSpPr>
          <p:cNvPr id="11" name="TextBox 10">
            <a:extLst>
              <a:ext uri="{FF2B5EF4-FFF2-40B4-BE49-F238E27FC236}">
                <a16:creationId xmlns:a16="http://schemas.microsoft.com/office/drawing/2014/main" id="{492AA3E1-48E4-F6CC-FE8F-4062BED2B9A4}"/>
              </a:ext>
            </a:extLst>
          </p:cNvPr>
          <p:cNvSpPr txBox="1"/>
          <p:nvPr/>
        </p:nvSpPr>
        <p:spPr>
          <a:xfrm rot="19649966">
            <a:off x="34412" y="2327428"/>
            <a:ext cx="6130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494949"/>
                </a:solidFill>
                <a:effectLst/>
                <a:uLnTx/>
                <a:uFillTx/>
                <a:latin typeface="+mj-lt"/>
                <a:ea typeface="+mn-ea"/>
                <a:cs typeface="+mn-cs"/>
              </a:rPr>
              <a:t>Time</a:t>
            </a:r>
          </a:p>
        </p:txBody>
      </p:sp>
      <p:cxnSp>
        <p:nvCxnSpPr>
          <p:cNvPr id="12" name="Straight Arrow Connector 11">
            <a:extLst>
              <a:ext uri="{FF2B5EF4-FFF2-40B4-BE49-F238E27FC236}">
                <a16:creationId xmlns:a16="http://schemas.microsoft.com/office/drawing/2014/main" id="{D7E8BF1E-CB85-A35D-3B32-54912CCE852F}"/>
              </a:ext>
            </a:extLst>
          </p:cNvPr>
          <p:cNvCxnSpPr>
            <a:cxnSpLocks/>
          </p:cNvCxnSpPr>
          <p:nvPr/>
        </p:nvCxnSpPr>
        <p:spPr>
          <a:xfrm flipV="1">
            <a:off x="88346" y="2397512"/>
            <a:ext cx="581362" cy="347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216512-1FE8-DBD1-BDC7-85AFFF0BF960}"/>
              </a:ext>
            </a:extLst>
          </p:cNvPr>
          <p:cNvSpPr txBox="1"/>
          <p:nvPr/>
        </p:nvSpPr>
        <p:spPr>
          <a:xfrm>
            <a:off x="0" y="6501236"/>
            <a:ext cx="80663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494949"/>
                </a:solidFill>
                <a:effectLst/>
                <a:uLnTx/>
                <a:uFillTx/>
                <a:latin typeface="+mj-lt"/>
                <a:ea typeface="+mn-ea"/>
                <a:cs typeface="+mn-cs"/>
              </a:rPr>
              <a:t>*Names have been changed. </a:t>
            </a:r>
          </a:p>
        </p:txBody>
      </p:sp>
      <p:sp>
        <p:nvSpPr>
          <p:cNvPr id="14" name="Rectangle 13">
            <a:extLst>
              <a:ext uri="{FF2B5EF4-FFF2-40B4-BE49-F238E27FC236}">
                <a16:creationId xmlns:a16="http://schemas.microsoft.com/office/drawing/2014/main" id="{F72EC4EA-E457-DEC7-00D1-8FA68F025957}"/>
              </a:ext>
            </a:extLst>
          </p:cNvPr>
          <p:cNvSpPr/>
          <p:nvPr/>
        </p:nvSpPr>
        <p:spPr>
          <a:xfrm>
            <a:off x="69433" y="2871653"/>
            <a:ext cx="2784300"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a:solidFill>
                  <a:srgbClr val="494949"/>
                </a:solidFill>
                <a:latin typeface="+mj-lt"/>
              </a:rPr>
              <a:t>C</a:t>
            </a:r>
            <a:r>
              <a:rPr kumimoji="0" lang="en-GB" sz="1300" b="0" i="0" u="none" strike="noStrike" kern="1200" cap="none" spc="0" normalizeH="0" baseline="0" noProof="0" err="1">
                <a:ln>
                  <a:noFill/>
                </a:ln>
                <a:solidFill>
                  <a:srgbClr val="494949"/>
                </a:solidFill>
                <a:effectLst/>
                <a:uLnTx/>
                <a:uFillTx/>
                <a:latin typeface="+mj-lt"/>
                <a:ea typeface="+mn-ea"/>
                <a:cs typeface="+mn-cs"/>
              </a:rPr>
              <a:t>lare</a:t>
            </a:r>
            <a:r>
              <a:rPr kumimoji="0" lang="en-GB" sz="1300" b="0" i="0" u="none" strike="noStrike" kern="1200" cap="none" spc="0" normalizeH="0" baseline="0" noProof="0">
                <a:ln>
                  <a:noFill/>
                </a:ln>
                <a:solidFill>
                  <a:srgbClr val="494949"/>
                </a:solidFill>
                <a:effectLst/>
                <a:uLnTx/>
                <a:uFillTx/>
                <a:latin typeface="+mj-lt"/>
                <a:ea typeface="+mn-ea"/>
                <a:cs typeface="+mn-cs"/>
              </a:rPr>
              <a:t> was surprised by how many aspects of her life she relies on water for – she couldn’t make her son a bottle, wash her hands, flush the toilet, cook or keep the house clean. She says that being unable to do these things or resolve the interruption made her feel powerless.</a:t>
            </a:r>
            <a:endParaRPr kumimoji="0" lang="en-US" sz="1300" b="0" i="0" u="none" strike="noStrike" kern="1200" cap="none" spc="0" normalizeH="0" baseline="0" noProof="0">
              <a:ln>
                <a:noFill/>
              </a:ln>
              <a:solidFill>
                <a:srgbClr val="494949"/>
              </a:solidFill>
              <a:effectLst/>
              <a:uLnTx/>
              <a:uFillTx/>
              <a:latin typeface="+mj-lt"/>
              <a:ea typeface="+mn-ea"/>
              <a:cs typeface="+mn-cs"/>
            </a:endParaRPr>
          </a:p>
        </p:txBody>
      </p:sp>
      <p:sp>
        <p:nvSpPr>
          <p:cNvPr id="15" name="Rectangle 14">
            <a:extLst>
              <a:ext uri="{FF2B5EF4-FFF2-40B4-BE49-F238E27FC236}">
                <a16:creationId xmlns:a16="http://schemas.microsoft.com/office/drawing/2014/main" id="{116D2288-FCF8-F970-DDF3-BA7E2CB15C68}"/>
              </a:ext>
            </a:extLst>
          </p:cNvPr>
          <p:cNvSpPr/>
          <p:nvPr/>
        </p:nvSpPr>
        <p:spPr>
          <a:xfrm>
            <a:off x="2164911" y="1704719"/>
            <a:ext cx="5537467"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dirty="0">
                <a:solidFill>
                  <a:srgbClr val="494949"/>
                </a:solidFill>
                <a:latin typeface="+mj-lt"/>
              </a:rPr>
              <a:t>Clare</a:t>
            </a:r>
            <a:r>
              <a:rPr kumimoji="0" lang="en-GB" sz="1300" b="0" i="0" u="none" strike="noStrike" kern="1200" cap="none" spc="0" normalizeH="0" baseline="0" noProof="0" dirty="0">
                <a:ln>
                  <a:noFill/>
                </a:ln>
                <a:solidFill>
                  <a:srgbClr val="494949"/>
                </a:solidFill>
                <a:effectLst/>
                <a:uLnTx/>
                <a:uFillTx/>
                <a:latin typeface="+mj-lt"/>
                <a:ea typeface="+mn-ea"/>
                <a:cs typeface="+mn-cs"/>
              </a:rPr>
              <a:t> was not aware of </a:t>
            </a:r>
            <a:r>
              <a:rPr lang="en-GB" sz="1300" dirty="0">
                <a:solidFill>
                  <a:srgbClr val="494949"/>
                </a:solidFill>
                <a:latin typeface="+mj-lt"/>
              </a:rPr>
              <a:t>receiving any</a:t>
            </a:r>
            <a:r>
              <a:rPr kumimoji="0" lang="en-GB" sz="1300" b="0" i="0" u="none" strike="noStrike" kern="1200" cap="none" spc="0" normalizeH="0" baseline="0" noProof="0" dirty="0">
                <a:ln>
                  <a:noFill/>
                </a:ln>
                <a:solidFill>
                  <a:srgbClr val="494949"/>
                </a:solidFill>
                <a:effectLst/>
                <a:uLnTx/>
                <a:uFillTx/>
                <a:latin typeface="+mj-lt"/>
                <a:ea typeface="+mn-ea"/>
                <a:cs typeface="+mn-cs"/>
              </a:rPr>
              <a:t> </a:t>
            </a:r>
            <a:r>
              <a:rPr lang="en-GB" sz="1300" dirty="0">
                <a:solidFill>
                  <a:srgbClr val="494949"/>
                </a:solidFill>
                <a:latin typeface="+mj-lt"/>
              </a:rPr>
              <a:t>communication or water deliveries </a:t>
            </a:r>
            <a:r>
              <a:rPr kumimoji="0" lang="en-GB" sz="1300" b="0" i="0" u="none" strike="noStrike" kern="1200" cap="none" spc="0" normalizeH="0" baseline="0" noProof="0" dirty="0">
                <a:ln>
                  <a:noFill/>
                </a:ln>
                <a:solidFill>
                  <a:srgbClr val="494949"/>
                </a:solidFill>
                <a:effectLst/>
                <a:uLnTx/>
                <a:uFillTx/>
                <a:latin typeface="+mj-lt"/>
                <a:ea typeface="+mn-ea"/>
                <a:cs typeface="+mn-cs"/>
              </a:rPr>
              <a:t>from South East Water. When she rang up to enquire about timelines for resolution, and any support available, she felt that she wasn’t a priority (and wasn’t informed about the Priority Services Register). </a:t>
            </a:r>
            <a:endParaRPr kumimoji="0" lang="en-US" sz="1300" b="0" i="0" u="none" strike="noStrike" kern="1200" cap="none" spc="0" normalizeH="0" baseline="0" noProof="0" dirty="0">
              <a:ln>
                <a:noFill/>
              </a:ln>
              <a:solidFill>
                <a:srgbClr val="494949"/>
              </a:solidFill>
              <a:effectLst/>
              <a:uLnTx/>
              <a:uFillTx/>
              <a:latin typeface="+mj-lt"/>
              <a:ea typeface="+mn-ea"/>
              <a:cs typeface="+mn-cs"/>
            </a:endParaRPr>
          </a:p>
        </p:txBody>
      </p:sp>
      <p:sp>
        <p:nvSpPr>
          <p:cNvPr id="16" name="Rectangle 15">
            <a:extLst>
              <a:ext uri="{FF2B5EF4-FFF2-40B4-BE49-F238E27FC236}">
                <a16:creationId xmlns:a16="http://schemas.microsoft.com/office/drawing/2014/main" id="{6EEA2D47-79D3-9834-58EE-F099CC157B68}"/>
              </a:ext>
            </a:extLst>
          </p:cNvPr>
          <p:cNvSpPr/>
          <p:nvPr/>
        </p:nvSpPr>
        <p:spPr>
          <a:xfrm>
            <a:off x="6325398" y="3110885"/>
            <a:ext cx="3353920"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a:solidFill>
                  <a:srgbClr val="494949"/>
                </a:solidFill>
                <a:latin typeface="+mj-lt"/>
              </a:rPr>
              <a:t>Clare’s</a:t>
            </a:r>
            <a:r>
              <a:rPr kumimoji="0" lang="en-GB" sz="1300" b="0" i="0" u="none" strike="noStrike" kern="1200" cap="none" spc="0" normalizeH="0" baseline="0" noProof="0">
                <a:ln>
                  <a:noFill/>
                </a:ln>
                <a:solidFill>
                  <a:srgbClr val="494949"/>
                </a:solidFill>
                <a:effectLst/>
                <a:uLnTx/>
                <a:uFillTx/>
                <a:latin typeface="+mj-lt"/>
                <a:ea typeface="+mn-ea"/>
                <a:cs typeface="+mn-cs"/>
              </a:rPr>
              <a:t> local shop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494949"/>
                </a:solidFill>
                <a:effectLst/>
                <a:uLnTx/>
                <a:uFillTx/>
                <a:latin typeface="+mj-lt"/>
                <a:ea typeface="+mn-ea"/>
                <a:cs typeface="+mn-cs"/>
              </a:rPr>
              <a:t>had run out of water, but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494949"/>
                </a:solidFill>
                <a:effectLst/>
                <a:uLnTx/>
                <a:uFillTx/>
                <a:latin typeface="+mj-lt"/>
                <a:ea typeface="+mn-ea"/>
                <a:cs typeface="+mn-cs"/>
              </a:rPr>
              <a:t>fortunately she had 4L left over from a previous interruption in December. She found out about the local water station (a 15-minute drive away) from the news, but bought water from the supermarket instead, as it was closer.</a:t>
            </a:r>
            <a:r>
              <a:rPr kumimoji="0" lang="en-US" sz="1300" b="0" i="0" u="none" strike="noStrike" kern="1200" cap="none" spc="0" normalizeH="0" baseline="0" noProof="0">
                <a:ln>
                  <a:noFill/>
                </a:ln>
                <a:solidFill>
                  <a:srgbClr val="494949"/>
                </a:solidFill>
                <a:effectLst/>
                <a:uLnTx/>
                <a:uFillTx/>
                <a:latin typeface="+mj-lt"/>
                <a:ea typeface="+mn-ea"/>
                <a:cs typeface="+mn-cs"/>
              </a:rPr>
              <a:t> </a:t>
            </a:r>
          </a:p>
        </p:txBody>
      </p:sp>
      <p:sp>
        <p:nvSpPr>
          <p:cNvPr id="17" name="Rectangle 16">
            <a:extLst>
              <a:ext uri="{FF2B5EF4-FFF2-40B4-BE49-F238E27FC236}">
                <a16:creationId xmlns:a16="http://schemas.microsoft.com/office/drawing/2014/main" id="{A175E6FC-7929-11C2-3EB4-6CF56871EA00}"/>
              </a:ext>
            </a:extLst>
          </p:cNvPr>
          <p:cNvSpPr/>
          <p:nvPr/>
        </p:nvSpPr>
        <p:spPr>
          <a:xfrm>
            <a:off x="9195719" y="1668111"/>
            <a:ext cx="3004348"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494949"/>
                </a:solidFill>
                <a:effectLst/>
                <a:uLnTx/>
                <a:uFillTx/>
                <a:latin typeface="+mj-lt"/>
                <a:ea typeface="+mn-ea"/>
                <a:cs typeface="+mn-cs"/>
              </a:rPr>
              <a:t>Clare hasn’t received compensation – she feels it’s unfair to pay for a service she didn’t receive. She received £70 previously for the December interruption, which she says didn’t cover her hotel expenses (£500). She expects further interruptions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494949"/>
                </a:solidFill>
                <a:effectLst/>
                <a:uLnTx/>
                <a:uFillTx/>
                <a:latin typeface="+mj-lt"/>
                <a:ea typeface="+mn-ea"/>
                <a:cs typeface="+mn-cs"/>
              </a:rPr>
              <a:t>in the future.</a:t>
            </a:r>
            <a:r>
              <a:rPr kumimoji="0" lang="en-US" sz="1300" b="0" i="0" u="none" strike="noStrike" kern="1200" cap="none" spc="0" normalizeH="0" baseline="0" noProof="0">
                <a:ln>
                  <a:noFill/>
                </a:ln>
                <a:solidFill>
                  <a:srgbClr val="494949"/>
                </a:solidFill>
                <a:effectLst/>
                <a:uLnTx/>
                <a:uFillTx/>
                <a:latin typeface="+mj-lt"/>
                <a:ea typeface="+mn-ea"/>
                <a:cs typeface="+mn-cs"/>
              </a:rPr>
              <a:t> </a:t>
            </a:r>
          </a:p>
        </p:txBody>
      </p:sp>
      <p:sp>
        <p:nvSpPr>
          <p:cNvPr id="21" name="Rectangle 20">
            <a:extLst>
              <a:ext uri="{FF2B5EF4-FFF2-40B4-BE49-F238E27FC236}">
                <a16:creationId xmlns:a16="http://schemas.microsoft.com/office/drawing/2014/main" id="{C638478A-7E4D-D4BF-70A0-1143A6AA1B47}"/>
              </a:ext>
            </a:extLst>
          </p:cNvPr>
          <p:cNvSpPr/>
          <p:nvPr/>
        </p:nvSpPr>
        <p:spPr>
          <a:xfrm>
            <a:off x="4463288" y="3130191"/>
            <a:ext cx="1596120" cy="27810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nchor="ctr">
            <a:noAutofit/>
          </a:bodyPr>
          <a:lstStyle/>
          <a:p>
            <a:pPr marL="0" marR="0" lvl="0" indent="0" algn="ctr" defTabSz="457200" rtl="0" eaLnBrk="1" fontAlgn="auto" latinLnBrk="0" hangingPunct="1">
              <a:lnSpc>
                <a:spcPct val="100000"/>
              </a:lnSpc>
              <a:spcBef>
                <a:spcPts val="600"/>
              </a:spcBef>
              <a:spcAft>
                <a:spcPts val="0"/>
              </a:spcAft>
              <a:buClrTx/>
              <a:buSzTx/>
              <a:buFontTx/>
              <a:buNone/>
              <a:tabLst/>
              <a:defRPr/>
            </a:pPr>
            <a:r>
              <a:rPr lang="en-GB" sz="1200" b="1" dirty="0">
                <a:solidFill>
                  <a:srgbClr val="000000"/>
                </a:solidFill>
                <a:latin typeface="Century Gothic" panose="020B0502020202020204" pitchFamily="34" charset="0"/>
              </a:rPr>
              <a:t>P</a:t>
            </a:r>
            <a:endParaRPr kumimoji="0" lang="en-GB" sz="12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pic>
        <p:nvPicPr>
          <p:cNvPr id="24" name="Graphic 23" descr="Water Bottle with solid fill">
            <a:extLst>
              <a:ext uri="{FF2B5EF4-FFF2-40B4-BE49-F238E27FC236}">
                <a16:creationId xmlns:a16="http://schemas.microsoft.com/office/drawing/2014/main" id="{3EEAA4B2-5387-462B-ECD0-022C795A5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425732" y="2271283"/>
            <a:ext cx="914400" cy="914400"/>
          </a:xfrm>
          <a:prstGeom prst="rect">
            <a:avLst/>
          </a:prstGeom>
        </p:spPr>
      </p:pic>
      <p:pic>
        <p:nvPicPr>
          <p:cNvPr id="27" name="Graphic 26" descr="Coins with solid fill">
            <a:extLst>
              <a:ext uri="{FF2B5EF4-FFF2-40B4-BE49-F238E27FC236}">
                <a16:creationId xmlns:a16="http://schemas.microsoft.com/office/drawing/2014/main" id="{CA87C734-3728-3AB8-4B81-2C680B7D062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0558513" y="3489780"/>
            <a:ext cx="914400" cy="914400"/>
          </a:xfrm>
          <a:prstGeom prst="rect">
            <a:avLst/>
          </a:prstGeom>
        </p:spPr>
      </p:pic>
      <p:sp>
        <p:nvSpPr>
          <p:cNvPr id="4" name="Slide Number Placeholder 3">
            <a:extLst>
              <a:ext uri="{FF2B5EF4-FFF2-40B4-BE49-F238E27FC236}">
                <a16:creationId xmlns:a16="http://schemas.microsoft.com/office/drawing/2014/main" id="{4082B986-4989-A193-D7EA-3FDFC1C60257}"/>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30</a:t>
            </a:fld>
            <a:endParaRPr lang="en-GB" b="1">
              <a:solidFill>
                <a:schemeClr val="bg1"/>
              </a:solidFill>
              <a:latin typeface="Century Gothic" panose="020B0502020202020204" pitchFamily="34" charset="0"/>
            </a:endParaRPr>
          </a:p>
        </p:txBody>
      </p:sp>
      <p:pic>
        <p:nvPicPr>
          <p:cNvPr id="7" name="Graphic 6" descr="Receiver with solid fill">
            <a:extLst>
              <a:ext uri="{FF2B5EF4-FFF2-40B4-BE49-F238E27FC236}">
                <a16:creationId xmlns:a16="http://schemas.microsoft.com/office/drawing/2014/main" id="{4626CC1D-052C-E326-DCB6-935E05F8B5C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4569934" y="3866686"/>
            <a:ext cx="700107" cy="700107"/>
          </a:xfrm>
          <a:prstGeom prst="rect">
            <a:avLst/>
          </a:prstGeom>
        </p:spPr>
      </p:pic>
      <p:pic>
        <p:nvPicPr>
          <p:cNvPr id="23" name="Graphic 22" descr="Head with gears with solid fill">
            <a:extLst>
              <a:ext uri="{FF2B5EF4-FFF2-40B4-BE49-F238E27FC236}">
                <a16:creationId xmlns:a16="http://schemas.microsoft.com/office/drawing/2014/main" id="{CFF43656-710E-5376-0E26-56F619466C4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91717" y="1726024"/>
            <a:ext cx="914400" cy="914400"/>
          </a:xfrm>
          <a:prstGeom prst="rect">
            <a:avLst/>
          </a:prstGeom>
        </p:spPr>
      </p:pic>
      <p:pic>
        <p:nvPicPr>
          <p:cNvPr id="20" name="Online Media 19" title="South East Water customer experience with water supply issues - video 1">
            <a:hlinkClick r:id="" action="ppaction://media"/>
            <a:extLst>
              <a:ext uri="{FF2B5EF4-FFF2-40B4-BE49-F238E27FC236}">
                <a16:creationId xmlns:a16="http://schemas.microsoft.com/office/drawing/2014/main" id="{92A39574-E4F2-E945-C1A5-7C5A1B1BBF1E}"/>
              </a:ext>
            </a:extLst>
          </p:cNvPr>
          <p:cNvPicPr>
            <a:picLocks noRot="1" noChangeAspect="1"/>
          </p:cNvPicPr>
          <p:nvPr>
            <a:videoFile r:link="rId1"/>
          </p:nvPr>
        </p:nvPicPr>
        <p:blipFill>
          <a:blip r:embed="rId11"/>
          <a:stretch>
            <a:fillRect/>
          </a:stretch>
        </p:blipFill>
        <p:spPr>
          <a:xfrm>
            <a:off x="4074296" y="2816511"/>
            <a:ext cx="1792307" cy="1012653"/>
          </a:xfrm>
          <a:prstGeom prst="rect">
            <a:avLst/>
          </a:prstGeom>
        </p:spPr>
      </p:pic>
    </p:spTree>
    <p:extLst>
      <p:ext uri="{BB962C8B-B14F-4D97-AF65-F5344CB8AC3E}">
        <p14:creationId xmlns:p14="http://schemas.microsoft.com/office/powerpoint/2010/main" val="580167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0"/>
                </p:tgtEl>
              </p:cMediaNode>
            </p:video>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0"/>
                                        </p:tgtEl>
                                      </p:cBhvr>
                                    </p:cmd>
                                  </p:childTnLst>
                                </p:cTn>
                              </p:par>
                            </p:childTnLst>
                          </p:cTn>
                        </p:par>
                      </p:childTnLst>
                    </p:cTn>
                  </p:par>
                </p:childTnLst>
              </p:cTn>
              <p:nextCondLst>
                <p:cond evt="onClick" delay="0">
                  <p:tgtEl>
                    <p:spTgt spid="20"/>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2">
            <a:extLst>
              <a:ext uri="{FF2B5EF4-FFF2-40B4-BE49-F238E27FC236}">
                <a16:creationId xmlns:a16="http://schemas.microsoft.com/office/drawing/2014/main" id="{B059B4E6-B71F-565B-A4BC-D22404F85ACC}"/>
              </a:ext>
            </a:extLst>
          </p:cNvPr>
          <p:cNvSpPr/>
          <p:nvPr/>
        </p:nvSpPr>
        <p:spPr>
          <a:xfrm>
            <a:off x="-31430" y="2246836"/>
            <a:ext cx="12223430" cy="2319958"/>
          </a:xfrm>
          <a:custGeom>
            <a:avLst/>
            <a:gdLst>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0401300 w 12323602"/>
              <a:gd name="connsiteY7" fmla="*/ 1447035 h 2463904"/>
              <a:gd name="connsiteX8" fmla="*/ 12030075 w 12323602"/>
              <a:gd name="connsiteY8" fmla="*/ 204023 h 2463904"/>
              <a:gd name="connsiteX9" fmla="*/ 12030075 w 12323602"/>
              <a:gd name="connsiteY9" fmla="*/ 204023 h 2463904"/>
              <a:gd name="connsiteX10" fmla="*/ 12287250 w 12323602"/>
              <a:gd name="connsiteY10" fmla="*/ 3998 h 2463904"/>
              <a:gd name="connsiteX11" fmla="*/ 12315825 w 12323602"/>
              <a:gd name="connsiteY11"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030075 w 12323602"/>
              <a:gd name="connsiteY8" fmla="*/ 204023 h 2463904"/>
              <a:gd name="connsiteX9" fmla="*/ 12287250 w 12323602"/>
              <a:gd name="connsiteY9" fmla="*/ 3998 h 2463904"/>
              <a:gd name="connsiteX10" fmla="*/ 12315825 w 12323602"/>
              <a:gd name="connsiteY10"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287250 w 12323602"/>
              <a:gd name="connsiteY8" fmla="*/ 3998 h 2463904"/>
              <a:gd name="connsiteX9" fmla="*/ 12315825 w 12323602"/>
              <a:gd name="connsiteY9" fmla="*/ 89723 h 2463904"/>
              <a:gd name="connsiteX0" fmla="*/ 0 w 12315825"/>
              <a:gd name="connsiteY0" fmla="*/ 771525 h 2374181"/>
              <a:gd name="connsiteX1" fmla="*/ 1285875 w 12315825"/>
              <a:gd name="connsiteY1" fmla="*/ 185737 h 2374181"/>
              <a:gd name="connsiteX2" fmla="*/ 2857500 w 12315825"/>
              <a:gd name="connsiteY2" fmla="*/ 1457325 h 2374181"/>
              <a:gd name="connsiteX3" fmla="*/ 4229100 w 12315825"/>
              <a:gd name="connsiteY3" fmla="*/ 2357437 h 2374181"/>
              <a:gd name="connsiteX4" fmla="*/ 6257925 w 12315825"/>
              <a:gd name="connsiteY4" fmla="*/ 671512 h 2374181"/>
              <a:gd name="connsiteX5" fmla="*/ 8272463 w 12315825"/>
              <a:gd name="connsiteY5" fmla="*/ 1485900 h 2374181"/>
              <a:gd name="connsiteX6" fmla="*/ 9429750 w 12315825"/>
              <a:gd name="connsiteY6" fmla="*/ 1771650 h 2374181"/>
              <a:gd name="connsiteX7" fmla="*/ 12030075 w 12315825"/>
              <a:gd name="connsiteY7" fmla="*/ 114300 h 2374181"/>
              <a:gd name="connsiteX8" fmla="*/ 12315825 w 12315825"/>
              <a:gd name="connsiteY8" fmla="*/ 0 h 2374181"/>
              <a:gd name="connsiteX0" fmla="*/ 0 w 12030075"/>
              <a:gd name="connsiteY0" fmla="*/ 657225 h 2259881"/>
              <a:gd name="connsiteX1" fmla="*/ 1285875 w 12030075"/>
              <a:gd name="connsiteY1" fmla="*/ 71437 h 2259881"/>
              <a:gd name="connsiteX2" fmla="*/ 2857500 w 12030075"/>
              <a:gd name="connsiteY2" fmla="*/ 1343025 h 2259881"/>
              <a:gd name="connsiteX3" fmla="*/ 4229100 w 12030075"/>
              <a:gd name="connsiteY3" fmla="*/ 2243137 h 2259881"/>
              <a:gd name="connsiteX4" fmla="*/ 6257925 w 12030075"/>
              <a:gd name="connsiteY4" fmla="*/ 557212 h 2259881"/>
              <a:gd name="connsiteX5" fmla="*/ 8272463 w 12030075"/>
              <a:gd name="connsiteY5" fmla="*/ 1371600 h 2259881"/>
              <a:gd name="connsiteX6" fmla="*/ 9429750 w 12030075"/>
              <a:gd name="connsiteY6" fmla="*/ 1657350 h 2259881"/>
              <a:gd name="connsiteX7" fmla="*/ 12030075 w 12030075"/>
              <a:gd name="connsiteY7" fmla="*/ 0 h 2259881"/>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2331" h="2210503">
                <a:moveTo>
                  <a:pt x="0" y="607847"/>
                </a:moveTo>
                <a:cubicBezTo>
                  <a:pt x="404812" y="257803"/>
                  <a:pt x="809625" y="-92241"/>
                  <a:pt x="1285875" y="22059"/>
                </a:cubicBezTo>
                <a:cubicBezTo>
                  <a:pt x="1762125" y="136359"/>
                  <a:pt x="2366963" y="931697"/>
                  <a:pt x="2857500" y="1293647"/>
                </a:cubicBezTo>
                <a:cubicBezTo>
                  <a:pt x="3348037" y="1655597"/>
                  <a:pt x="3662363" y="2324728"/>
                  <a:pt x="4229100" y="2193759"/>
                </a:cubicBezTo>
                <a:cubicBezTo>
                  <a:pt x="4795837" y="2062790"/>
                  <a:pt x="5584031" y="653090"/>
                  <a:pt x="6257925" y="507834"/>
                </a:cubicBezTo>
                <a:cubicBezTo>
                  <a:pt x="6931819" y="362578"/>
                  <a:pt x="7743826" y="1138866"/>
                  <a:pt x="8272463" y="1322222"/>
                </a:cubicBezTo>
                <a:cubicBezTo>
                  <a:pt x="8801100" y="1505578"/>
                  <a:pt x="9148105" y="1602236"/>
                  <a:pt x="9429750" y="1607972"/>
                </a:cubicBezTo>
                <a:cubicBezTo>
                  <a:pt x="9711395" y="1613708"/>
                  <a:pt x="9528944" y="1632860"/>
                  <a:pt x="9962331" y="1356635"/>
                </a:cubicBezTo>
              </a:path>
            </a:pathLst>
          </a:custGeom>
          <a:ln w="28575">
            <a:solidFill>
              <a:srgbClr val="002060"/>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949"/>
              </a:solidFill>
              <a:effectLst/>
              <a:uLnTx/>
              <a:uFillTx/>
              <a:latin typeface="Arial" panose="020B0604020202020204"/>
              <a:ea typeface="+mn-ea"/>
              <a:cs typeface="+mn-cs"/>
            </a:endParaRPr>
          </a:p>
        </p:txBody>
      </p:sp>
      <p:sp>
        <p:nvSpPr>
          <p:cNvPr id="2" name="Text Placeholder 1">
            <a:extLst>
              <a:ext uri="{FF2B5EF4-FFF2-40B4-BE49-F238E27FC236}">
                <a16:creationId xmlns:a16="http://schemas.microsoft.com/office/drawing/2014/main" id="{F18C1E77-2372-B108-E519-BF2858E79867}"/>
              </a:ext>
            </a:extLst>
          </p:cNvPr>
          <p:cNvSpPr>
            <a:spLocks noGrp="1"/>
          </p:cNvSpPr>
          <p:nvPr>
            <p:ph type="body" sz="quarter" idx="4294967295"/>
          </p:nvPr>
        </p:nvSpPr>
        <p:spPr>
          <a:xfrm>
            <a:off x="0" y="0"/>
            <a:ext cx="12192000" cy="468000"/>
          </a:xfrm>
          <a:solidFill>
            <a:schemeClr val="accent5">
              <a:lumMod val="75000"/>
            </a:schemeClr>
          </a:solidFill>
        </p:spPr>
        <p:txBody>
          <a:bodyPr vert="horz" lIns="360000" tIns="45720" rIns="91440" bIns="45720" rtlCol="0" anchor="ctr">
            <a:noAutofit/>
          </a:bodyPr>
          <a:lstStyle/>
          <a:p>
            <a:pPr marL="0" indent="0">
              <a:buNone/>
            </a:pPr>
            <a:r>
              <a:rPr lang="en-GB" sz="1800" b="1">
                <a:solidFill>
                  <a:schemeClr val="bg1"/>
                </a:solidFill>
              </a:rPr>
              <a:t>Case study: elderly, on PSR, and struggling in the heat</a:t>
            </a:r>
          </a:p>
        </p:txBody>
      </p:sp>
      <p:sp>
        <p:nvSpPr>
          <p:cNvPr id="5" name="Rectangle 4">
            <a:extLst>
              <a:ext uri="{FF2B5EF4-FFF2-40B4-BE49-F238E27FC236}">
                <a16:creationId xmlns:a16="http://schemas.microsoft.com/office/drawing/2014/main" id="{13E2BC4D-B6AC-8953-7FBB-2DCF2F1A2EE4}"/>
              </a:ext>
            </a:extLst>
          </p:cNvPr>
          <p:cNvSpPr/>
          <p:nvPr/>
        </p:nvSpPr>
        <p:spPr>
          <a:xfrm>
            <a:off x="334963" y="728662"/>
            <a:ext cx="6523370" cy="9989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dirty="0">
                <a:solidFill>
                  <a:schemeClr val="tx1"/>
                </a:solidFill>
                <a:latin typeface="+mj-lt"/>
              </a:rPr>
              <a:t>Maddie</a:t>
            </a:r>
            <a:r>
              <a:rPr lang="en-US" sz="1300" b="1" dirty="0">
                <a:solidFill>
                  <a:schemeClr val="tx1"/>
                </a:solidFill>
                <a:latin typeface="+mj-lt"/>
              </a:rPr>
              <a:t>*</a:t>
            </a:r>
            <a:r>
              <a:rPr lang="en-GB" sz="1300" b="1" dirty="0">
                <a:solidFill>
                  <a:schemeClr val="tx1"/>
                </a:solidFill>
                <a:latin typeface="+mj-lt"/>
              </a:rPr>
              <a:t> is 71 and lives with her husband. She experienced a 5-day interruption, at first experiencing no water and then intermittent pressure. Throughout the interruption, she was going to the loo in the woods as this felt cleaner than her home, and had to cancel a planned visit from her daughter. </a:t>
            </a:r>
            <a:endParaRPr kumimoji="0" lang="en-GB" sz="1300" b="1" i="0" u="none" strike="noStrike" kern="1200" cap="none" spc="0" normalizeH="0" baseline="0" noProof="0" dirty="0">
              <a:ln>
                <a:noFill/>
              </a:ln>
              <a:solidFill>
                <a:schemeClr val="tx1"/>
              </a:solidFill>
              <a:effectLst/>
              <a:uLnTx/>
              <a:uFillTx/>
              <a:latin typeface="+mj-lt"/>
              <a:ea typeface="+mn-ea"/>
              <a:cs typeface="+mn-cs"/>
            </a:endParaRPr>
          </a:p>
        </p:txBody>
      </p:sp>
      <p:sp>
        <p:nvSpPr>
          <p:cNvPr id="6" name="Rectangle 5">
            <a:extLst>
              <a:ext uri="{FF2B5EF4-FFF2-40B4-BE49-F238E27FC236}">
                <a16:creationId xmlns:a16="http://schemas.microsoft.com/office/drawing/2014/main" id="{50957FA0-014E-360E-A712-2EAE48E0DA0A}"/>
              </a:ext>
            </a:extLst>
          </p:cNvPr>
          <p:cNvSpPr/>
          <p:nvPr/>
        </p:nvSpPr>
        <p:spPr>
          <a:xfrm>
            <a:off x="7026494" y="740713"/>
            <a:ext cx="4639641" cy="986873"/>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SEVERITY: VERY HIGH</a:t>
            </a:r>
          </a:p>
          <a:p>
            <a:pPr marL="22225" marR="0" lvl="0" indent="0" algn="ctr" defTabSz="914400" rtl="0" eaLnBrk="1" fontAlgn="auto" latinLnBrk="0" hangingPunct="1">
              <a:lnSpc>
                <a:spcPct val="100000"/>
              </a:lnSpc>
              <a:spcBef>
                <a:spcPts val="0"/>
              </a:spcBef>
              <a:spcAft>
                <a:spcPts val="0"/>
              </a:spcAft>
              <a:buClrTx/>
              <a:buSzTx/>
              <a:buFontTx/>
              <a:buNone/>
              <a:tabLst/>
              <a:defRPr/>
            </a:pPr>
            <a:r>
              <a:rPr lang="en-US" sz="1300" dirty="0">
                <a:solidFill>
                  <a:schemeClr val="tx1"/>
                </a:solidFill>
                <a:latin typeface="+mj-lt"/>
                <a:ea typeface="Arial" charset="0"/>
                <a:cs typeface="Arial" charset="0"/>
              </a:rPr>
              <a:t>The impact of the interruption during a heatwave had a strong psychological impact on Maddie, and left her feeling outraged and let down. </a:t>
            </a:r>
            <a:endParaRPr kumimoji="0" lang="en-US" sz="1300" i="0" u="none" strike="noStrike" kern="1200" cap="none" spc="0" normalizeH="0" baseline="0" noProof="0" dirty="0">
              <a:ln>
                <a:noFill/>
              </a:ln>
              <a:solidFill>
                <a:schemeClr val="tx1"/>
              </a:solidFill>
              <a:effectLst/>
              <a:uLnTx/>
              <a:uFillTx/>
              <a:latin typeface="+mj-lt"/>
              <a:ea typeface="+mn-ea"/>
              <a:cs typeface="+mn-cs"/>
            </a:endParaRPr>
          </a:p>
        </p:txBody>
      </p:sp>
      <p:sp>
        <p:nvSpPr>
          <p:cNvPr id="8" name="Rectangular Callout 26">
            <a:extLst>
              <a:ext uri="{FF2B5EF4-FFF2-40B4-BE49-F238E27FC236}">
                <a16:creationId xmlns:a16="http://schemas.microsoft.com/office/drawing/2014/main" id="{B77FBB43-2DD7-02C7-2B4B-5B668216A7BC}"/>
              </a:ext>
            </a:extLst>
          </p:cNvPr>
          <p:cNvSpPr/>
          <p:nvPr/>
        </p:nvSpPr>
        <p:spPr>
          <a:xfrm>
            <a:off x="225413" y="5086040"/>
            <a:ext cx="3972514" cy="1117345"/>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lang="en-GB" sz="1300" i="1">
                <a:solidFill>
                  <a:schemeClr val="tx1"/>
                </a:solidFill>
                <a:latin typeface="+mj-lt"/>
              </a:rPr>
              <a:t>“</a:t>
            </a:r>
            <a:r>
              <a:rPr kumimoji="0" lang="en-GB" sz="1300" b="0" i="1" u="none" strike="noStrike" kern="1200" cap="none" spc="0" normalizeH="0" baseline="0" noProof="0">
                <a:ln>
                  <a:noFill/>
                </a:ln>
                <a:solidFill>
                  <a:schemeClr val="tx1"/>
                </a:solidFill>
                <a:effectLst/>
                <a:uLnTx/>
                <a:uFillTx/>
                <a:latin typeface="+mj-lt"/>
                <a:ea typeface="+mn-ea"/>
                <a:cs typeface="+mn-cs"/>
              </a:rPr>
              <a:t>Lack of hygiene, lack of being able to clean my home, </a:t>
            </a:r>
            <a:r>
              <a:rPr kumimoji="0" lang="en-GB" sz="1300" b="1" i="1" u="none" strike="noStrike" kern="1200" cap="none" spc="0" normalizeH="0" baseline="0" noProof="0">
                <a:ln>
                  <a:noFill/>
                </a:ln>
                <a:solidFill>
                  <a:schemeClr val="tx1"/>
                </a:solidFill>
                <a:effectLst/>
                <a:uLnTx/>
                <a:uFillTx/>
                <a:latin typeface="+mj-lt"/>
                <a:ea typeface="+mn-ea"/>
                <a:cs typeface="+mn-cs"/>
              </a:rPr>
              <a:t>mental anguish as we didn't know when the water was coming back and it was the hottest day of the year</a:t>
            </a:r>
            <a:r>
              <a:rPr kumimoji="0" lang="en-GB" sz="1300" b="0" i="1" u="none" strike="noStrike" kern="1200" cap="none" spc="0" normalizeH="0" baseline="0" noProof="0">
                <a:ln>
                  <a:noFill/>
                </a:ln>
                <a:solidFill>
                  <a:schemeClr val="tx1"/>
                </a:solidFill>
                <a:effectLst/>
                <a:uLnTx/>
                <a:uFillTx/>
                <a:latin typeface="+mj-lt"/>
                <a:ea typeface="+mn-ea"/>
                <a:cs typeface="+mn-cs"/>
              </a:rPr>
              <a:t>.”</a:t>
            </a:r>
            <a:endParaRPr kumimoji="0" lang="en-US" sz="1300" b="0" i="1" u="none" strike="noStrike" kern="1200" cap="none" spc="0" normalizeH="0" baseline="0" noProof="0">
              <a:ln>
                <a:noFill/>
              </a:ln>
              <a:solidFill>
                <a:schemeClr val="tx1"/>
              </a:solidFill>
              <a:effectLst/>
              <a:uLnTx/>
              <a:uFillTx/>
              <a:latin typeface="+mj-lt"/>
              <a:ea typeface="+mn-ea"/>
              <a:cs typeface="+mn-cs"/>
            </a:endParaRPr>
          </a:p>
        </p:txBody>
      </p:sp>
      <p:sp>
        <p:nvSpPr>
          <p:cNvPr id="9" name="Rectangular Callout 27">
            <a:extLst>
              <a:ext uri="{FF2B5EF4-FFF2-40B4-BE49-F238E27FC236}">
                <a16:creationId xmlns:a16="http://schemas.microsoft.com/office/drawing/2014/main" id="{D8A5FCBD-0881-1EDA-13D0-C155D34701AA}"/>
              </a:ext>
            </a:extLst>
          </p:cNvPr>
          <p:cNvSpPr/>
          <p:nvPr/>
        </p:nvSpPr>
        <p:spPr>
          <a:xfrm>
            <a:off x="8149441" y="5086043"/>
            <a:ext cx="3696573" cy="1117344"/>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lang="en-GB" sz="1300" i="1">
                <a:solidFill>
                  <a:schemeClr val="tx1"/>
                </a:solidFill>
                <a:latin typeface="+mj-lt"/>
              </a:rPr>
              <a:t>“</a:t>
            </a:r>
            <a:r>
              <a:rPr kumimoji="0" lang="en-GB" sz="1300" b="1" i="1" u="none" strike="noStrike" kern="1200" cap="none" spc="0" normalizeH="0" baseline="0" noProof="0">
                <a:ln>
                  <a:noFill/>
                </a:ln>
                <a:solidFill>
                  <a:schemeClr val="tx1"/>
                </a:solidFill>
                <a:effectLst/>
                <a:uLnTx/>
                <a:uFillTx/>
                <a:latin typeface="+mj-lt"/>
                <a:ea typeface="+mn-ea"/>
                <a:cs typeface="+mn-cs"/>
              </a:rPr>
              <a:t>Never had water suspensions like this </a:t>
            </a:r>
            <a:r>
              <a:rPr kumimoji="0" lang="en-GB" sz="1300" b="0" i="1" u="none" strike="noStrike" kern="1200" cap="none" spc="0" normalizeH="0" baseline="0" noProof="0">
                <a:ln>
                  <a:noFill/>
                </a:ln>
                <a:solidFill>
                  <a:schemeClr val="tx1"/>
                </a:solidFill>
                <a:effectLst/>
                <a:uLnTx/>
                <a:uFillTx/>
                <a:latin typeface="+mj-lt"/>
                <a:ea typeface="+mn-ea"/>
                <a:cs typeface="+mn-cs"/>
              </a:rPr>
              <a:t>ever, only in the past maybe 4 years.”</a:t>
            </a:r>
            <a:endParaRPr kumimoji="0" lang="en-US" sz="1300" b="0" i="1" u="none" strike="noStrike" kern="1200" cap="none" spc="0" normalizeH="0" baseline="0" noProof="0">
              <a:ln>
                <a:noFill/>
              </a:ln>
              <a:solidFill>
                <a:schemeClr val="tx1"/>
              </a:solidFill>
              <a:effectLst/>
              <a:uLnTx/>
              <a:uFillTx/>
              <a:latin typeface="+mj-lt"/>
              <a:ea typeface="+mn-ea"/>
              <a:cs typeface="+mn-cs"/>
            </a:endParaRPr>
          </a:p>
        </p:txBody>
      </p:sp>
      <p:sp>
        <p:nvSpPr>
          <p:cNvPr id="10" name="Rectangular Callout 28">
            <a:extLst>
              <a:ext uri="{FF2B5EF4-FFF2-40B4-BE49-F238E27FC236}">
                <a16:creationId xmlns:a16="http://schemas.microsoft.com/office/drawing/2014/main" id="{6D587938-C8DA-B5D0-F74F-5DAF15F2BB59}"/>
              </a:ext>
            </a:extLst>
          </p:cNvPr>
          <p:cNvSpPr/>
          <p:nvPr/>
        </p:nvSpPr>
        <p:spPr>
          <a:xfrm>
            <a:off x="4383933" y="5086042"/>
            <a:ext cx="3579501" cy="1117344"/>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lang="en-GB" sz="1300" i="1">
                <a:solidFill>
                  <a:schemeClr val="tx1"/>
                </a:solidFill>
                <a:latin typeface="+mj-lt"/>
              </a:rPr>
              <a:t>“[Named spokesperson]</a:t>
            </a:r>
            <a:r>
              <a:rPr kumimoji="0" lang="en-GB" sz="1300" b="0" i="1" u="none" strike="noStrike" kern="1200" cap="none" spc="0" normalizeH="0" baseline="0" noProof="0">
                <a:ln>
                  <a:noFill/>
                </a:ln>
                <a:solidFill>
                  <a:schemeClr val="tx1"/>
                </a:solidFill>
                <a:effectLst/>
                <a:uLnTx/>
                <a:uFillTx/>
                <a:latin typeface="+mj-lt"/>
                <a:ea typeface="+mn-ea"/>
                <a:cs typeface="+mn-cs"/>
              </a:rPr>
              <a:t> from South East Water told the Daily </a:t>
            </a:r>
            <a:r>
              <a:rPr lang="en-GB" sz="1300" i="1">
                <a:solidFill>
                  <a:schemeClr val="tx1"/>
                </a:solidFill>
                <a:latin typeface="+mj-lt"/>
              </a:rPr>
              <a:t>M</a:t>
            </a:r>
            <a:r>
              <a:rPr kumimoji="0" lang="en-GB" sz="1300" b="0" i="1" u="none" strike="noStrike" kern="1200" cap="none" spc="0" normalizeH="0" baseline="0" noProof="0">
                <a:ln>
                  <a:noFill/>
                </a:ln>
                <a:solidFill>
                  <a:schemeClr val="tx1"/>
                </a:solidFill>
                <a:effectLst/>
                <a:uLnTx/>
                <a:uFillTx/>
                <a:latin typeface="+mj-lt"/>
                <a:ea typeface="+mn-ea"/>
                <a:cs typeface="+mn-cs"/>
              </a:rPr>
              <a:t>ail we were all rich here and had swimming pools. </a:t>
            </a:r>
            <a:r>
              <a:rPr kumimoji="0" lang="en-GB" sz="1300" b="1" i="1" u="none" strike="noStrike" kern="1200" cap="none" spc="0" normalizeH="0" baseline="0" noProof="0">
                <a:ln>
                  <a:noFill/>
                </a:ln>
                <a:solidFill>
                  <a:schemeClr val="tx1"/>
                </a:solidFill>
                <a:effectLst/>
                <a:uLnTx/>
                <a:uFillTx/>
                <a:latin typeface="+mj-lt"/>
                <a:ea typeface="+mn-ea"/>
                <a:cs typeface="+mn-cs"/>
              </a:rPr>
              <a:t>This isn't true, it's not our fault. This painting us as culprits is awful</a:t>
            </a:r>
            <a:r>
              <a:rPr kumimoji="0" lang="en-GB" sz="1300" b="0" i="1" u="none" strike="noStrike" kern="1200" cap="none" spc="0" normalizeH="0" baseline="0" noProof="0">
                <a:ln>
                  <a:noFill/>
                </a:ln>
                <a:solidFill>
                  <a:schemeClr val="tx1"/>
                </a:solidFill>
                <a:effectLst/>
                <a:uLnTx/>
                <a:uFillTx/>
                <a:latin typeface="+mj-lt"/>
                <a:ea typeface="+mn-ea"/>
                <a:cs typeface="+mn-cs"/>
              </a:rPr>
              <a:t>.” </a:t>
            </a:r>
            <a:r>
              <a:rPr kumimoji="0" lang="en-GB" sz="1300" i="1" u="none" strike="noStrike" kern="1200" cap="none" spc="0" normalizeH="0" baseline="0" noProof="0" dirty="0">
                <a:ln>
                  <a:noFill/>
                </a:ln>
                <a:solidFill>
                  <a:schemeClr val="tx1"/>
                </a:solidFill>
                <a:effectLst/>
                <a:uLnTx/>
                <a:uFillTx/>
                <a:latin typeface="+mj-lt"/>
                <a:ea typeface="+mn-ea"/>
                <a:cs typeface="+mn-cs"/>
              </a:rPr>
              <a:t>*</a:t>
            </a:r>
            <a:r>
              <a:rPr kumimoji="0" lang="en-GB" sz="1300" b="0" i="1" u="none" strike="noStrike" kern="1200" cap="none" spc="0" normalizeH="0" baseline="0" noProof="0">
                <a:ln>
                  <a:noFill/>
                </a:ln>
                <a:solidFill>
                  <a:schemeClr val="tx1"/>
                </a:solidFill>
                <a:effectLst/>
                <a:uLnTx/>
                <a:uFillTx/>
                <a:latin typeface="+mj-lt"/>
                <a:ea typeface="+mn-ea"/>
                <a:cs typeface="+mn-cs"/>
              </a:rPr>
              <a:t>*</a:t>
            </a:r>
            <a:endParaRPr kumimoji="0" lang="en-US" sz="1300" b="0" i="1" u="none" strike="noStrike" kern="1200" cap="none" spc="0" normalizeH="0" baseline="0" noProof="0">
              <a:ln>
                <a:noFill/>
              </a:ln>
              <a:solidFill>
                <a:schemeClr val="tx1"/>
              </a:solidFill>
              <a:effectLst/>
              <a:uLnTx/>
              <a:uFillTx/>
              <a:latin typeface="+mj-lt"/>
              <a:ea typeface="+mn-ea"/>
              <a:cs typeface="+mn-cs"/>
            </a:endParaRPr>
          </a:p>
        </p:txBody>
      </p:sp>
      <p:sp>
        <p:nvSpPr>
          <p:cNvPr id="11" name="TextBox 10">
            <a:extLst>
              <a:ext uri="{FF2B5EF4-FFF2-40B4-BE49-F238E27FC236}">
                <a16:creationId xmlns:a16="http://schemas.microsoft.com/office/drawing/2014/main" id="{492AA3E1-48E4-F6CC-FE8F-4062BED2B9A4}"/>
              </a:ext>
            </a:extLst>
          </p:cNvPr>
          <p:cNvSpPr txBox="1"/>
          <p:nvPr/>
        </p:nvSpPr>
        <p:spPr>
          <a:xfrm rot="19649966">
            <a:off x="34412" y="2327428"/>
            <a:ext cx="6130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494949"/>
                </a:solidFill>
                <a:effectLst/>
                <a:uLnTx/>
                <a:uFillTx/>
                <a:latin typeface="+mj-lt"/>
                <a:ea typeface="+mn-ea"/>
                <a:cs typeface="+mn-cs"/>
              </a:rPr>
              <a:t>Time</a:t>
            </a:r>
          </a:p>
        </p:txBody>
      </p:sp>
      <p:cxnSp>
        <p:nvCxnSpPr>
          <p:cNvPr id="12" name="Straight Arrow Connector 11">
            <a:extLst>
              <a:ext uri="{FF2B5EF4-FFF2-40B4-BE49-F238E27FC236}">
                <a16:creationId xmlns:a16="http://schemas.microsoft.com/office/drawing/2014/main" id="{D7E8BF1E-CB85-A35D-3B32-54912CCE852F}"/>
              </a:ext>
            </a:extLst>
          </p:cNvPr>
          <p:cNvCxnSpPr>
            <a:cxnSpLocks/>
          </p:cNvCxnSpPr>
          <p:nvPr/>
        </p:nvCxnSpPr>
        <p:spPr>
          <a:xfrm flipV="1">
            <a:off x="88346" y="2397512"/>
            <a:ext cx="581362" cy="347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216512-1FE8-DBD1-BDC7-85AFFF0BF960}"/>
              </a:ext>
            </a:extLst>
          </p:cNvPr>
          <p:cNvSpPr txBox="1"/>
          <p:nvPr/>
        </p:nvSpPr>
        <p:spPr>
          <a:xfrm>
            <a:off x="12131" y="6280919"/>
            <a:ext cx="10835977" cy="5770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494949"/>
                </a:solidFill>
                <a:effectLst/>
                <a:uLnTx/>
                <a:uFillTx/>
                <a:latin typeface="+mj-lt"/>
                <a:ea typeface="+mn-ea"/>
                <a:cs typeface="+mn-cs"/>
              </a:rPr>
              <a:t>*Names have been changed.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50" i="1" dirty="0">
                <a:solidFill>
                  <a:srgbClr val="494949"/>
                </a:solidFill>
                <a:latin typeface="+mj-lt"/>
              </a:rPr>
              <a:t>** We find no evidence that South East Water actually mentioned swimming pools however media articles quoting company representatives asking customers to use water for essential purposes sometimes featured images of pools. </a:t>
            </a:r>
            <a:endParaRPr kumimoji="0" lang="en-US" sz="1050" b="0" i="1" u="none" strike="noStrike" kern="1200" cap="none" spc="0" normalizeH="0" baseline="0" noProof="0" dirty="0">
              <a:ln>
                <a:noFill/>
              </a:ln>
              <a:solidFill>
                <a:srgbClr val="494949"/>
              </a:solidFill>
              <a:effectLst/>
              <a:uLnTx/>
              <a:uFillTx/>
              <a:latin typeface="+mj-lt"/>
              <a:ea typeface="+mn-ea"/>
              <a:cs typeface="+mn-cs"/>
            </a:endParaRPr>
          </a:p>
        </p:txBody>
      </p:sp>
      <p:sp>
        <p:nvSpPr>
          <p:cNvPr id="14" name="Rectangle 13">
            <a:extLst>
              <a:ext uri="{FF2B5EF4-FFF2-40B4-BE49-F238E27FC236}">
                <a16:creationId xmlns:a16="http://schemas.microsoft.com/office/drawing/2014/main" id="{F72EC4EA-E457-DEC7-00D1-8FA68F025957}"/>
              </a:ext>
            </a:extLst>
          </p:cNvPr>
          <p:cNvSpPr/>
          <p:nvPr/>
        </p:nvSpPr>
        <p:spPr>
          <a:xfrm>
            <a:off x="87586" y="2820864"/>
            <a:ext cx="2389874"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494949"/>
                </a:solidFill>
                <a:effectLst/>
                <a:uLnTx/>
                <a:uFillTx/>
                <a:latin typeface="+mj-lt"/>
                <a:ea typeface="+mn-ea"/>
                <a:cs typeface="+mn-cs"/>
              </a:rPr>
              <a:t>Maddie first </a:t>
            </a:r>
            <a:r>
              <a:rPr lang="en-US" sz="1300">
                <a:solidFill>
                  <a:srgbClr val="494949"/>
                </a:solidFill>
                <a:latin typeface="+mj-lt"/>
              </a:rPr>
              <a:t>heard from a friend about water issues in the wider area</a:t>
            </a:r>
            <a:r>
              <a:rPr kumimoji="0" lang="en-US" sz="1300" b="0" i="0" u="none" strike="noStrike" kern="1200" cap="none" spc="0" normalizeH="0" baseline="0" noProof="0">
                <a:ln>
                  <a:noFill/>
                </a:ln>
                <a:solidFill>
                  <a:srgbClr val="494949"/>
                </a:solidFill>
                <a:effectLst/>
                <a:uLnTx/>
                <a:uFillTx/>
                <a:latin typeface="+mj-lt"/>
                <a:ea typeface="+mn-ea"/>
                <a:cs typeface="+mn-cs"/>
              </a:rPr>
              <a:t>, then discovered it affected her </a:t>
            </a:r>
            <a:r>
              <a:rPr lang="en-US" sz="1300">
                <a:solidFill>
                  <a:srgbClr val="494949"/>
                </a:solidFill>
                <a:latin typeface="+mj-lt"/>
              </a:rPr>
              <a:t>after </a:t>
            </a:r>
            <a:r>
              <a:rPr kumimoji="0" lang="en-US" sz="1300" b="0" i="0" u="none" strike="noStrike" kern="1200" cap="none" spc="0" normalizeH="0" baseline="0" noProof="0">
                <a:ln>
                  <a:noFill/>
                </a:ln>
                <a:solidFill>
                  <a:srgbClr val="494949"/>
                </a:solidFill>
                <a:effectLst/>
                <a:uLnTx/>
                <a:uFillTx/>
                <a:latin typeface="+mj-lt"/>
                <a:ea typeface="+mn-ea"/>
                <a:cs typeface="+mn-cs"/>
              </a:rPr>
              <a:t>speaking to her neighbours and trying to turn on her tap. </a:t>
            </a:r>
          </a:p>
        </p:txBody>
      </p:sp>
      <p:sp>
        <p:nvSpPr>
          <p:cNvPr id="15" name="Rectangle 14">
            <a:extLst>
              <a:ext uri="{FF2B5EF4-FFF2-40B4-BE49-F238E27FC236}">
                <a16:creationId xmlns:a16="http://schemas.microsoft.com/office/drawing/2014/main" id="{116D2288-FCF8-F970-DDF3-BA7E2CB15C68}"/>
              </a:ext>
            </a:extLst>
          </p:cNvPr>
          <p:cNvSpPr/>
          <p:nvPr/>
        </p:nvSpPr>
        <p:spPr>
          <a:xfrm>
            <a:off x="2670035" y="1984148"/>
            <a:ext cx="4543358" cy="1598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494949"/>
                </a:solidFill>
                <a:effectLst/>
                <a:uLnTx/>
                <a:uFillTx/>
                <a:latin typeface="+mj-lt"/>
                <a:ea typeface="+mn-ea"/>
                <a:cs typeface="+mn-cs"/>
              </a:rPr>
              <a:t>Maddie received a text a day from South East Water, starting from the second day of the incident. She found these texts frustratingly generic and was angered that they all stated the same thing, but with the resolution date moved back 24 hours each time. She called and emailed South East Water,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494949"/>
                </a:solidFill>
                <a:effectLst/>
                <a:uLnTx/>
                <a:uFillTx/>
                <a:latin typeface="+mj-lt"/>
                <a:ea typeface="+mn-ea"/>
                <a:cs typeface="+mn-cs"/>
              </a:rPr>
              <a:t>but again was unsatisfied with the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494949"/>
                </a:solidFill>
                <a:effectLst/>
                <a:uLnTx/>
                <a:uFillTx/>
                <a:latin typeface="+mj-lt"/>
                <a:ea typeface="+mn-ea"/>
                <a:cs typeface="+mn-cs"/>
              </a:rPr>
              <a:t>generic replies. </a:t>
            </a:r>
          </a:p>
        </p:txBody>
      </p:sp>
      <p:sp>
        <p:nvSpPr>
          <p:cNvPr id="16" name="Rectangle 15">
            <a:extLst>
              <a:ext uri="{FF2B5EF4-FFF2-40B4-BE49-F238E27FC236}">
                <a16:creationId xmlns:a16="http://schemas.microsoft.com/office/drawing/2014/main" id="{6EEA2D47-79D3-9834-58EE-F099CC157B68}"/>
              </a:ext>
            </a:extLst>
          </p:cNvPr>
          <p:cNvSpPr/>
          <p:nvPr/>
        </p:nvSpPr>
        <p:spPr>
          <a:xfrm>
            <a:off x="6667758" y="3123577"/>
            <a:ext cx="2665734" cy="1802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494949"/>
                </a:solidFill>
                <a:effectLst/>
                <a:uLnTx/>
                <a:uFillTx/>
                <a:latin typeface="+mj-lt"/>
                <a:ea typeface="+mn-ea"/>
                <a:cs typeface="+mn-cs"/>
              </a:rPr>
              <a:t>Maddie told us she received a</a:t>
            </a:r>
            <a:r>
              <a:rPr lang="en-US" sz="1300">
                <a:solidFill>
                  <a:srgbClr val="494949"/>
                </a:solidFill>
                <a:latin typeface="+mj-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a:solidFill>
                  <a:srgbClr val="494949"/>
                </a:solidFill>
                <a:latin typeface="+mj-lt"/>
              </a:rPr>
              <a:t>Delivery if </a:t>
            </a:r>
            <a:r>
              <a:rPr kumimoji="0" lang="en-US" sz="1300" b="0" i="0" u="none" strike="noStrike" kern="1200" cap="none" spc="0" normalizeH="0" baseline="0" noProof="0">
                <a:ln>
                  <a:noFill/>
                </a:ln>
                <a:solidFill>
                  <a:srgbClr val="494949"/>
                </a:solidFill>
                <a:effectLst/>
                <a:uLnTx/>
                <a:uFillTx/>
                <a:latin typeface="+mj-lt"/>
                <a:ea typeface="+mn-ea"/>
                <a:cs typeface="+mn-cs"/>
              </a:rPr>
              <a:t>2l</a:t>
            </a:r>
            <a:r>
              <a:rPr lang="en-US" sz="1300">
                <a:solidFill>
                  <a:srgbClr val="494949"/>
                </a:solidFill>
                <a:latin typeface="+mj-lt"/>
              </a:rPr>
              <a:t> of water three times</a:t>
            </a:r>
            <a:r>
              <a:rPr kumimoji="0" lang="en-US" sz="1300" b="0" i="0" u="none" strike="noStrike" kern="1200" cap="none" spc="0" normalizeH="0" baseline="0" noProof="0">
                <a:ln>
                  <a:noFill/>
                </a:ln>
                <a:solidFill>
                  <a:srgbClr val="494949"/>
                </a:solidFill>
                <a:effectLst/>
                <a:uLnTx/>
                <a:uFillTx/>
                <a:latin typeface="+mj-lt"/>
                <a:ea typeface="+mn-ea"/>
                <a:cs typeface="+mn-cs"/>
              </a:rPr>
              <a:t>. However, this was not enough, especially in the heatwave. She learned about the water stations from the Parish Council but couldn’t access these as she wasn’t able to queue in the heat. </a:t>
            </a:r>
          </a:p>
        </p:txBody>
      </p:sp>
      <p:sp>
        <p:nvSpPr>
          <p:cNvPr id="17" name="Rectangle 16">
            <a:extLst>
              <a:ext uri="{FF2B5EF4-FFF2-40B4-BE49-F238E27FC236}">
                <a16:creationId xmlns:a16="http://schemas.microsoft.com/office/drawing/2014/main" id="{A175E6FC-7929-11C2-3EB4-6CF56871EA00}"/>
              </a:ext>
            </a:extLst>
          </p:cNvPr>
          <p:cNvSpPr/>
          <p:nvPr/>
        </p:nvSpPr>
        <p:spPr>
          <a:xfrm>
            <a:off x="9333492" y="2230685"/>
            <a:ext cx="2770162" cy="11680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494949"/>
                </a:solidFill>
                <a:effectLst/>
                <a:uLnTx/>
                <a:uFillTx/>
                <a:latin typeface="+mj-lt"/>
                <a:ea typeface="+mn-ea"/>
                <a:cs typeface="+mn-cs"/>
              </a:rPr>
              <a:t>Maddie received £250 compensation</a:t>
            </a:r>
            <a:r>
              <a:rPr lang="en-US" sz="1300">
                <a:solidFill>
                  <a:srgbClr val="494949"/>
                </a:solidFill>
                <a:latin typeface="+mj-lt"/>
              </a:rPr>
              <a:t> </a:t>
            </a:r>
            <a:r>
              <a:rPr kumimoji="0" lang="en-US" sz="1300" b="0" i="0" u="none" strike="noStrike" kern="1200" cap="none" spc="0" normalizeH="0" baseline="0" noProof="0">
                <a:ln>
                  <a:noFill/>
                </a:ln>
                <a:solidFill>
                  <a:srgbClr val="494949"/>
                </a:solidFill>
                <a:effectLst/>
                <a:uLnTx/>
                <a:uFillTx/>
                <a:latin typeface="+mj-lt"/>
                <a:ea typeface="+mn-ea"/>
                <a:cs typeface="+mn-cs"/>
              </a:rPr>
              <a:t>but thought that this </a:t>
            </a:r>
            <a:r>
              <a:rPr lang="en-US" sz="1300">
                <a:solidFill>
                  <a:srgbClr val="494949"/>
                </a:solidFill>
                <a:latin typeface="+mj-lt"/>
              </a:rPr>
              <a:t>was </a:t>
            </a:r>
            <a:r>
              <a:rPr kumimoji="0" lang="en-US" sz="1300" b="0" i="0" u="none" strike="noStrike" kern="1200" cap="none" spc="0" normalizeH="0" baseline="0" noProof="0">
                <a:ln>
                  <a:noFill/>
                </a:ln>
                <a:solidFill>
                  <a:srgbClr val="494949"/>
                </a:solidFill>
                <a:effectLst/>
                <a:uLnTx/>
                <a:uFillTx/>
                <a:latin typeface="+mj-lt"/>
                <a:ea typeface="+mn-ea"/>
                <a:cs typeface="+mn-cs"/>
              </a:rPr>
              <a:t>not enough to compensate fully for the incident and its psychological impact. </a:t>
            </a:r>
          </a:p>
        </p:txBody>
      </p:sp>
      <p:pic>
        <p:nvPicPr>
          <p:cNvPr id="22" name="Graphic 21">
            <a:extLst>
              <a:ext uri="{FF2B5EF4-FFF2-40B4-BE49-F238E27FC236}">
                <a16:creationId xmlns:a16="http://schemas.microsoft.com/office/drawing/2014/main" id="{E8425AAF-3649-FD0C-B760-8DA1D7E8DDA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700791" y="3663387"/>
            <a:ext cx="799952" cy="799952"/>
          </a:xfrm>
          <a:prstGeom prst="rect">
            <a:avLst/>
          </a:prstGeom>
        </p:spPr>
      </p:pic>
      <p:pic>
        <p:nvPicPr>
          <p:cNvPr id="24" name="Graphic 23" descr="Water Bottle with solid fill">
            <a:extLst>
              <a:ext uri="{FF2B5EF4-FFF2-40B4-BE49-F238E27FC236}">
                <a16:creationId xmlns:a16="http://schemas.microsoft.com/office/drawing/2014/main" id="{3EEAA4B2-5387-462B-ECD0-022C795A5FC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7405968" y="1940312"/>
            <a:ext cx="914400" cy="914400"/>
          </a:xfrm>
          <a:prstGeom prst="rect">
            <a:avLst/>
          </a:prstGeom>
        </p:spPr>
      </p:pic>
      <p:pic>
        <p:nvPicPr>
          <p:cNvPr id="27" name="Graphic 26" descr="Coins with solid fill">
            <a:extLst>
              <a:ext uri="{FF2B5EF4-FFF2-40B4-BE49-F238E27FC236}">
                <a16:creationId xmlns:a16="http://schemas.microsoft.com/office/drawing/2014/main" id="{CA87C734-3728-3AB8-4B81-2C680B7D062D}"/>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558513" y="3489780"/>
            <a:ext cx="914400" cy="914400"/>
          </a:xfrm>
          <a:prstGeom prst="rect">
            <a:avLst/>
          </a:prstGeom>
        </p:spPr>
      </p:pic>
      <p:sp>
        <p:nvSpPr>
          <p:cNvPr id="4" name="Slide Number Placeholder 3">
            <a:extLst>
              <a:ext uri="{FF2B5EF4-FFF2-40B4-BE49-F238E27FC236}">
                <a16:creationId xmlns:a16="http://schemas.microsoft.com/office/drawing/2014/main" id="{72691EAF-3650-0E9B-73B3-409F4137E1BC}"/>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31</a:t>
            </a:fld>
            <a:endParaRPr lang="en-GB" b="1">
              <a:solidFill>
                <a:schemeClr val="bg1"/>
              </a:solidFill>
              <a:latin typeface="Century Gothic" panose="020B0502020202020204" pitchFamily="34" charset="0"/>
            </a:endParaRPr>
          </a:p>
        </p:txBody>
      </p:sp>
      <p:pic>
        <p:nvPicPr>
          <p:cNvPr id="7" name="Graphic 6" descr="Head with gears with solid fill">
            <a:extLst>
              <a:ext uri="{FF2B5EF4-FFF2-40B4-BE49-F238E27FC236}">
                <a16:creationId xmlns:a16="http://schemas.microsoft.com/office/drawing/2014/main" id="{16AFD92C-4901-E8E8-57D5-916F97696F0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791717" y="1726024"/>
            <a:ext cx="914400" cy="914400"/>
          </a:xfrm>
          <a:prstGeom prst="rect">
            <a:avLst/>
          </a:prstGeom>
        </p:spPr>
      </p:pic>
    </p:spTree>
    <p:extLst>
      <p:ext uri="{BB962C8B-B14F-4D97-AF65-F5344CB8AC3E}">
        <p14:creationId xmlns:p14="http://schemas.microsoft.com/office/powerpoint/2010/main" val="3041923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F7A8F-5BDA-86DE-51F1-41C56A6E36A3}"/>
              </a:ext>
            </a:extLst>
          </p:cNvPr>
          <p:cNvSpPr>
            <a:spLocks noGrp="1"/>
          </p:cNvSpPr>
          <p:nvPr>
            <p:ph type="body" sz="quarter" idx="10"/>
          </p:nvPr>
        </p:nvSpPr>
        <p:spPr/>
        <p:txBody>
          <a:bodyPr/>
          <a:lstStyle/>
          <a:p>
            <a:r>
              <a:rPr lang="en-GB"/>
              <a:t>Support after incident</a:t>
            </a:r>
          </a:p>
        </p:txBody>
      </p:sp>
    </p:spTree>
    <p:extLst>
      <p:ext uri="{BB962C8B-B14F-4D97-AF65-F5344CB8AC3E}">
        <p14:creationId xmlns:p14="http://schemas.microsoft.com/office/powerpoint/2010/main" val="161136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5FF3D-8A32-A78B-E305-92D00807040D}"/>
              </a:ext>
            </a:extLst>
          </p:cNvPr>
          <p:cNvSpPr>
            <a:spLocks noGrp="1"/>
          </p:cNvSpPr>
          <p:nvPr>
            <p:ph type="body" sz="quarter" idx="12"/>
          </p:nvPr>
        </p:nvSpPr>
        <p:spPr>
          <a:xfrm>
            <a:off x="0" y="0"/>
            <a:ext cx="12192000" cy="619279"/>
          </a:xfrm>
          <a:solidFill>
            <a:schemeClr val="accent5">
              <a:lumMod val="75000"/>
            </a:schemeClr>
          </a:solidFill>
        </p:spPr>
        <p:txBody>
          <a:bodyPr/>
          <a:lstStyle/>
          <a:p>
            <a:r>
              <a:rPr lang="en-GB" sz="1800" dirty="0"/>
              <a:t>Following the interruption, water supply rapidly returned to normal quality for most – but some suffered longer-term complications</a:t>
            </a:r>
          </a:p>
        </p:txBody>
      </p:sp>
      <p:sp>
        <p:nvSpPr>
          <p:cNvPr id="8" name="Speech Bubble: Rectangle 7">
            <a:extLst>
              <a:ext uri="{FF2B5EF4-FFF2-40B4-BE49-F238E27FC236}">
                <a16:creationId xmlns:a16="http://schemas.microsoft.com/office/drawing/2014/main" id="{1FD1042B-BF3E-26AC-B17A-8C537A518AB9}"/>
              </a:ext>
            </a:extLst>
          </p:cNvPr>
          <p:cNvSpPr/>
          <p:nvPr/>
        </p:nvSpPr>
        <p:spPr>
          <a:xfrm>
            <a:off x="9464196" y="4865741"/>
            <a:ext cx="2387920" cy="698562"/>
          </a:xfrm>
          <a:prstGeom prst="wedgeRectCallout">
            <a:avLst>
              <a:gd name="adj1" fmla="val 31319"/>
              <a:gd name="adj2" fmla="val 65791"/>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“It’s fully resolved until the next time</a:t>
            </a:r>
            <a:r>
              <a:rPr lang="en-GB" sz="1200"/>
              <a:t>.</a:t>
            </a:r>
            <a:r>
              <a:rPr lang="en-GB" sz="1200">
                <a:effectLst/>
                <a:latin typeface="Century Gothic" panose="020B0502020202020204" pitchFamily="34" charset="0"/>
                <a:ea typeface="Calibri" panose="020F0502020204030204" pitchFamily="34" charset="0"/>
                <a:cs typeface="Times New Roman" panose="02020603050405020304" pitchFamily="18" charset="0"/>
              </a:rPr>
              <a:t>”  </a:t>
            </a:r>
            <a:r>
              <a:rPr lang="en-GB" sz="1200" i="1">
                <a:effectLst/>
                <a:latin typeface="Century Gothic" panose="020B0502020202020204" pitchFamily="34" charset="0"/>
                <a:ea typeface="Calibri" panose="020F0502020204030204" pitchFamily="34" charset="0"/>
                <a:cs typeface="Times New Roman" panose="02020603050405020304" pitchFamily="18" charset="0"/>
              </a:rPr>
              <a:t>Complainant, 5-day interruption</a:t>
            </a:r>
            <a:endParaRPr lang="en-GB" sz="1200" i="1">
              <a:latin typeface="Century Gothic" panose="020B0502020202020204" pitchFamily="34" charset="0"/>
              <a:ea typeface="Calibri" panose="020F0502020204030204" pitchFamily="34" charset="0"/>
              <a:cs typeface="Times New Roman" panose="02020603050405020304" pitchFamily="18" charset="0"/>
            </a:endParaRPr>
          </a:p>
        </p:txBody>
      </p:sp>
      <p:sp>
        <p:nvSpPr>
          <p:cNvPr id="11" name="Speech Bubble: Rectangle 10">
            <a:extLst>
              <a:ext uri="{FF2B5EF4-FFF2-40B4-BE49-F238E27FC236}">
                <a16:creationId xmlns:a16="http://schemas.microsoft.com/office/drawing/2014/main" id="{3CFC169F-1A5A-CD54-C7AE-7CD56EBAE40E}"/>
              </a:ext>
            </a:extLst>
          </p:cNvPr>
          <p:cNvSpPr/>
          <p:nvPr/>
        </p:nvSpPr>
        <p:spPr>
          <a:xfrm>
            <a:off x="9507318" y="2858308"/>
            <a:ext cx="2349720" cy="1394287"/>
          </a:xfrm>
          <a:prstGeom prst="wedgeRectCallout">
            <a:avLst>
              <a:gd name="adj1" fmla="val 31319"/>
              <a:gd name="adj2" fmla="val 65791"/>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“A huge amount of cloudy water. Have to wait for a long time before water becomes usable and clean after water interruption.”</a:t>
            </a:r>
          </a:p>
          <a:p>
            <a:pPr algn="ctr"/>
            <a:r>
              <a:rPr lang="en-GB" sz="1200" i="1">
                <a:latin typeface="Century Gothic" panose="020B0502020202020204" pitchFamily="34" charset="0"/>
                <a:ea typeface="Calibri" panose="020F0502020204030204" pitchFamily="34" charset="0"/>
                <a:cs typeface="Times New Roman" panose="02020603050405020304" pitchFamily="18" charset="0"/>
              </a:rPr>
              <a:t>Child free, financially stable Group  </a:t>
            </a:r>
          </a:p>
        </p:txBody>
      </p:sp>
      <p:sp>
        <p:nvSpPr>
          <p:cNvPr id="13" name="Content Placeholder 12">
            <a:extLst>
              <a:ext uri="{FF2B5EF4-FFF2-40B4-BE49-F238E27FC236}">
                <a16:creationId xmlns:a16="http://schemas.microsoft.com/office/drawing/2014/main" id="{69FDE3DD-210F-0EA8-7E6B-F0847CB28FD6}"/>
              </a:ext>
            </a:extLst>
          </p:cNvPr>
          <p:cNvSpPr>
            <a:spLocks noGrp="1"/>
          </p:cNvSpPr>
          <p:nvPr>
            <p:ph sz="quarter" idx="11"/>
          </p:nvPr>
        </p:nvSpPr>
        <p:spPr>
          <a:xfrm>
            <a:off x="1018308" y="1393518"/>
            <a:ext cx="8440964" cy="5152756"/>
          </a:xfrm>
        </p:spPr>
        <p:txBody>
          <a:bodyPr>
            <a:noAutofit/>
          </a:bodyPr>
          <a:lstStyle/>
          <a:p>
            <a:pPr marL="0" indent="0">
              <a:lnSpc>
                <a:spcPct val="100000"/>
              </a:lnSpc>
              <a:spcBef>
                <a:spcPts val="0"/>
              </a:spcBef>
              <a:spcAft>
                <a:spcPts val="600"/>
              </a:spcAft>
              <a:buNone/>
            </a:pPr>
            <a:r>
              <a:rPr lang="en-GB" sz="1400" b="1" dirty="0"/>
              <a:t>Short-term impact:</a:t>
            </a:r>
          </a:p>
          <a:p>
            <a:pPr>
              <a:lnSpc>
                <a:spcPct val="100000"/>
              </a:lnSpc>
              <a:spcBef>
                <a:spcPts val="0"/>
              </a:spcBef>
              <a:spcAft>
                <a:spcPts val="600"/>
              </a:spcAft>
            </a:pPr>
            <a:r>
              <a:rPr lang="en-GB" sz="1400" dirty="0"/>
              <a:t>Once supply was restored, water returned to normal for most within a 24-hour period during which many experienced issues including cloudiness, strange taste/colour, strange noises/smells from pipes</a:t>
            </a:r>
          </a:p>
          <a:p>
            <a:pPr>
              <a:lnSpc>
                <a:spcPct val="100000"/>
              </a:lnSpc>
              <a:spcBef>
                <a:spcPts val="0"/>
              </a:spcBef>
              <a:spcAft>
                <a:spcPts val="600"/>
              </a:spcAft>
            </a:pPr>
            <a:r>
              <a:rPr lang="en-GB" sz="1400" dirty="0"/>
              <a:t>Some received texts from South East Water warning them about this and felt reassured. Others did not and were unsure if the water was safe to use</a:t>
            </a:r>
          </a:p>
          <a:p>
            <a:pPr marL="0" indent="0">
              <a:lnSpc>
                <a:spcPct val="100000"/>
              </a:lnSpc>
              <a:spcBef>
                <a:spcPts val="0"/>
              </a:spcBef>
              <a:spcAft>
                <a:spcPts val="600"/>
              </a:spcAft>
              <a:buNone/>
            </a:pPr>
            <a:r>
              <a:rPr lang="en-GB" sz="14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Longer</a:t>
            </a:r>
            <a:r>
              <a:rPr lang="en-GB" sz="1400" b="1" dirty="0">
                <a:solidFill>
                  <a:srgbClr val="000000"/>
                </a:solidFill>
                <a:ea typeface="Calibri" panose="020F0502020204030204" pitchFamily="34" charset="0"/>
                <a:cs typeface="Times New Roman" panose="02020603050405020304" pitchFamily="18" charset="0"/>
              </a:rPr>
              <a:t>-</a:t>
            </a:r>
            <a:r>
              <a:rPr kumimoji="0" lang="en-GB" sz="1400" b="1" i="0" u="none" strike="noStrike" kern="1200" cap="none" spc="0" normalizeH="0" baseline="0" noProof="0" dirty="0">
                <a:ln>
                  <a:noFill/>
                </a:ln>
                <a:solidFill>
                  <a:srgbClr val="000000"/>
                </a:solidFill>
                <a:uLnTx/>
                <a:uFillTx/>
                <a:latin typeface="Century Gothic" panose="020B0502020202020204" pitchFamily="34" charset="0"/>
                <a:ea typeface="Calibri" panose="020F0502020204030204" pitchFamily="34" charset="0"/>
                <a:cs typeface="Times New Roman" panose="02020603050405020304" pitchFamily="18" charset="0"/>
              </a:rPr>
              <a:t>term impact:</a:t>
            </a:r>
            <a:endParaRPr kumimoji="0" lang="en-GB" sz="1400" b="1" i="0" u="none" strike="noStrike" kern="1200" cap="none" spc="0" normalizeH="0" baseline="0" noProof="0" dirty="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a:lnSpc>
                <a:spcPct val="100000"/>
              </a:lnSpc>
              <a:spcBef>
                <a:spcPts val="0"/>
              </a:spcBef>
              <a:spcAft>
                <a:spcPts val="600"/>
              </a:spcAft>
            </a:pPr>
            <a:r>
              <a:rPr lang="en-GB" sz="1400" dirty="0"/>
              <a:t>Psychological: some reported that it took about a week after the interruption concluded to ‘trust’ the water supply again – and many were convinced interruptions will recur (especially in </a:t>
            </a:r>
            <a:r>
              <a:rPr lang="en-GB" sz="1400" dirty="0" err="1"/>
              <a:t>Wadhurst</a:t>
            </a:r>
            <a:r>
              <a:rPr lang="en-GB" sz="1400" dirty="0"/>
              <a:t>)</a:t>
            </a:r>
          </a:p>
          <a:p>
            <a:pPr>
              <a:lnSpc>
                <a:spcPct val="100000"/>
              </a:lnSpc>
              <a:spcBef>
                <a:spcPts val="0"/>
              </a:spcBef>
              <a:spcAft>
                <a:spcPts val="600"/>
              </a:spcAft>
            </a:pPr>
            <a:r>
              <a:rPr lang="en-GB" sz="1400" dirty="0"/>
              <a:t>Some have had further supply interruptions since the June incident</a:t>
            </a:r>
          </a:p>
          <a:p>
            <a:pPr>
              <a:lnSpc>
                <a:spcPct val="100000"/>
              </a:lnSpc>
              <a:spcBef>
                <a:spcPts val="0"/>
              </a:spcBef>
              <a:spcAft>
                <a:spcPts val="600"/>
              </a:spcAft>
            </a:pPr>
            <a:r>
              <a:rPr lang="en-GB" sz="1400" dirty="0"/>
              <a:t>For some, cloudiness and a strange taste lasted for several weeks</a:t>
            </a:r>
          </a:p>
          <a:p>
            <a:pPr marL="0" indent="0">
              <a:lnSpc>
                <a:spcPct val="100000"/>
              </a:lnSpc>
              <a:spcBef>
                <a:spcPts val="0"/>
              </a:spcBef>
              <a:spcAft>
                <a:spcPts val="600"/>
              </a:spcAft>
              <a:buNone/>
            </a:pPr>
            <a:r>
              <a:rPr lang="en-GB" sz="1400" b="1" dirty="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Communication:</a:t>
            </a:r>
            <a:endParaRPr lang="en-GB" sz="1400" b="1" dirty="0"/>
          </a:p>
          <a:p>
            <a:pPr>
              <a:lnSpc>
                <a:spcPct val="100000"/>
              </a:lnSpc>
              <a:spcBef>
                <a:spcPts val="0"/>
              </a:spcBef>
              <a:spcAft>
                <a:spcPts val="600"/>
              </a:spcAft>
            </a:pPr>
            <a:r>
              <a:rPr lang="en-GB" sz="1400" dirty="0"/>
              <a:t>One participant recalled a text thanking him for his patience during the interruption, but many say that they have had no communications from South East Water since the incident </a:t>
            </a:r>
          </a:p>
          <a:p>
            <a:pPr>
              <a:lnSpc>
                <a:spcPct val="100000"/>
              </a:lnSpc>
              <a:spcBef>
                <a:spcPts val="0"/>
              </a:spcBef>
              <a:spcAft>
                <a:spcPts val="600"/>
              </a:spcAft>
            </a:pPr>
            <a:r>
              <a:rPr lang="en-GB" sz="1400" dirty="0"/>
              <a:t>This was seen as disappointing but not surprising. Communications are considered more important during the interruption when they relate to the support offered</a:t>
            </a:r>
          </a:p>
          <a:p>
            <a:pPr>
              <a:lnSpc>
                <a:spcPct val="100000"/>
              </a:lnSpc>
              <a:spcBef>
                <a:spcPts val="0"/>
              </a:spcBef>
              <a:spcAft>
                <a:spcPts val="600"/>
              </a:spcAft>
            </a:pPr>
            <a:r>
              <a:rPr lang="en-GB" sz="1400" dirty="0"/>
              <a:t>A minority of participants were informed that they were eligible for compensation via letter or email – most people that were contacted have now been paid – with amounts awarded ranging between £30 and £80 and one example of 3 houses on a shared supply pipe receiving £250 between them</a:t>
            </a:r>
          </a:p>
        </p:txBody>
      </p:sp>
      <p:sp>
        <p:nvSpPr>
          <p:cNvPr id="6" name="Rectangle 5">
            <a:extLst>
              <a:ext uri="{FF2B5EF4-FFF2-40B4-BE49-F238E27FC236}">
                <a16:creationId xmlns:a16="http://schemas.microsoft.com/office/drawing/2014/main" id="{FDBB08EB-45E2-133A-5233-7F04380D363B}"/>
              </a:ext>
            </a:extLst>
          </p:cNvPr>
          <p:cNvSpPr/>
          <p:nvPr/>
        </p:nvSpPr>
        <p:spPr>
          <a:xfrm>
            <a:off x="1018308" y="883227"/>
            <a:ext cx="9351819" cy="37609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Experiences after the incident</a:t>
            </a:r>
            <a:endParaRPr lang="en-GB" b="1">
              <a:solidFill>
                <a:schemeClr val="tx1"/>
              </a:solidFill>
            </a:endParaRPr>
          </a:p>
        </p:txBody>
      </p:sp>
      <p:sp>
        <p:nvSpPr>
          <p:cNvPr id="3" name="Slide Number Placeholder 3">
            <a:extLst>
              <a:ext uri="{FF2B5EF4-FFF2-40B4-BE49-F238E27FC236}">
                <a16:creationId xmlns:a16="http://schemas.microsoft.com/office/drawing/2014/main" id="{09C19BD5-E56D-8CB4-B98C-E33797E7B190}"/>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33</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947468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5FF3D-8A32-A78B-E305-92D00807040D}"/>
              </a:ext>
            </a:extLst>
          </p:cNvPr>
          <p:cNvSpPr>
            <a:spLocks noGrp="1"/>
          </p:cNvSpPr>
          <p:nvPr>
            <p:ph type="body" sz="quarter" idx="12"/>
          </p:nvPr>
        </p:nvSpPr>
        <p:spPr>
          <a:xfrm>
            <a:off x="0" y="-1"/>
            <a:ext cx="12192000" cy="608719"/>
          </a:xfrm>
          <a:solidFill>
            <a:schemeClr val="accent5">
              <a:lumMod val="75000"/>
            </a:schemeClr>
          </a:solidFill>
        </p:spPr>
        <p:txBody>
          <a:bodyPr/>
          <a:lstStyle/>
          <a:p>
            <a:r>
              <a:rPr lang="en-GB" sz="1800"/>
              <a:t>Most participants unaware that they may be entitled to compensation</a:t>
            </a:r>
          </a:p>
        </p:txBody>
      </p:sp>
      <p:sp>
        <p:nvSpPr>
          <p:cNvPr id="4" name="Content Placeholder 3">
            <a:extLst>
              <a:ext uri="{FF2B5EF4-FFF2-40B4-BE49-F238E27FC236}">
                <a16:creationId xmlns:a16="http://schemas.microsoft.com/office/drawing/2014/main" id="{B80313A0-7262-AB48-7AE7-B9A74D87D212}"/>
              </a:ext>
            </a:extLst>
          </p:cNvPr>
          <p:cNvSpPr>
            <a:spLocks noGrp="1"/>
          </p:cNvSpPr>
          <p:nvPr>
            <p:ph sz="quarter" idx="11"/>
          </p:nvPr>
        </p:nvSpPr>
        <p:spPr>
          <a:xfrm>
            <a:off x="1007916" y="1349275"/>
            <a:ext cx="7990611" cy="1996643"/>
          </a:xfrm>
        </p:spPr>
        <p:txBody>
          <a:bodyPr>
            <a:noAutofit/>
          </a:bodyPr>
          <a:lstStyle/>
          <a:p>
            <a:pPr marL="0" indent="0">
              <a:lnSpc>
                <a:spcPct val="107000"/>
              </a:lnSpc>
              <a:spcBef>
                <a:spcPts val="0"/>
              </a:spcBef>
              <a:spcAft>
                <a:spcPts val="600"/>
              </a:spcAft>
              <a:buNone/>
            </a:pPr>
            <a:r>
              <a:rPr lang="en-GB" sz="1400" b="1">
                <a:cs typeface="Times New Roman" panose="02020603050405020304" pitchFamily="18" charset="0"/>
              </a:rPr>
              <a:t>Many of the participants had low awareness of whether they were entitled to compensation. </a:t>
            </a:r>
          </a:p>
          <a:p>
            <a:pPr>
              <a:lnSpc>
                <a:spcPct val="107000"/>
              </a:lnSpc>
              <a:spcBef>
                <a:spcPts val="0"/>
              </a:spcBef>
              <a:spcAft>
                <a:spcPts val="600"/>
              </a:spcAft>
            </a:pPr>
            <a:r>
              <a:rPr lang="en-GB" sz="1400">
                <a:cs typeface="Times New Roman" panose="02020603050405020304" pitchFamily="18" charset="0"/>
              </a:rPr>
              <a:t>Most would have liked compensation, but were not sure whether they were legally entitled to it</a:t>
            </a:r>
          </a:p>
          <a:p>
            <a:pPr>
              <a:lnSpc>
                <a:spcPct val="107000"/>
              </a:lnSpc>
              <a:spcBef>
                <a:spcPts val="0"/>
              </a:spcBef>
              <a:spcAft>
                <a:spcPts val="600"/>
              </a:spcAft>
            </a:pPr>
            <a:r>
              <a:rPr lang="en-GB" sz="1400">
                <a:cs typeface="Times New Roman" panose="02020603050405020304" pitchFamily="18" charset="0"/>
              </a:rPr>
              <a:t>Some participants in receipt of compensation payments (or expecting them) thought that negative media attention rather than legal obligation ‘forced’ South East Water to pay compensation for the incident in June</a:t>
            </a:r>
          </a:p>
          <a:p>
            <a:pPr>
              <a:lnSpc>
                <a:spcPct val="107000"/>
              </a:lnSpc>
              <a:spcBef>
                <a:spcPts val="0"/>
              </a:spcBef>
              <a:spcAft>
                <a:spcPts val="600"/>
              </a:spcAft>
            </a:pPr>
            <a:r>
              <a:rPr lang="en-GB" sz="1400">
                <a:cs typeface="Times New Roman" panose="02020603050405020304" pitchFamily="18" charset="0"/>
              </a:rPr>
              <a:t>Of those participants aware that they would receive compensation for this incident, very few had heard of the Guaranteed Standards Scheme (GSS) or about South East Water’s own compensation practices (the information we shared with participants about the GSS is set out in the appendix)</a:t>
            </a:r>
          </a:p>
        </p:txBody>
      </p:sp>
      <p:sp>
        <p:nvSpPr>
          <p:cNvPr id="10" name="Speech Bubble: Rectangle 9">
            <a:extLst>
              <a:ext uri="{FF2B5EF4-FFF2-40B4-BE49-F238E27FC236}">
                <a16:creationId xmlns:a16="http://schemas.microsoft.com/office/drawing/2014/main" id="{AA0A8601-39E1-E36F-8729-FD6ABB2428AC}"/>
              </a:ext>
            </a:extLst>
          </p:cNvPr>
          <p:cNvSpPr/>
          <p:nvPr/>
        </p:nvSpPr>
        <p:spPr>
          <a:xfrm>
            <a:off x="9450478" y="4033226"/>
            <a:ext cx="2351807" cy="1224909"/>
          </a:xfrm>
          <a:prstGeom prst="wedgeRectCallout">
            <a:avLst>
              <a:gd name="adj1" fmla="val 31319"/>
              <a:gd name="adj2" fmla="val 65791"/>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latin typeface="Century Gothic" panose="020B0502020202020204" pitchFamily="34" charset="0"/>
                <a:ea typeface="Calibri" panose="020F0502020204030204" pitchFamily="34" charset="0"/>
                <a:cs typeface="Times New Roman" panose="02020603050405020304" pitchFamily="18" charset="0"/>
              </a:rPr>
              <a:t>“The visibility from the media and our MP was such that they couldn’t avoid it.” </a:t>
            </a:r>
            <a:r>
              <a:rPr lang="en-GB" sz="1200" i="1">
                <a:latin typeface="Century Gothic" panose="020B0502020202020204" pitchFamily="34" charset="0"/>
                <a:ea typeface="Calibri" panose="020F0502020204030204" pitchFamily="34" charset="0"/>
                <a:cs typeface="Times New Roman" panose="02020603050405020304" pitchFamily="18" charset="0"/>
              </a:rPr>
              <a:t>Complainant, 5-day interruption</a:t>
            </a:r>
          </a:p>
        </p:txBody>
      </p:sp>
      <p:sp>
        <p:nvSpPr>
          <p:cNvPr id="11" name="Speech Bubble: Rectangle 10">
            <a:extLst>
              <a:ext uri="{FF2B5EF4-FFF2-40B4-BE49-F238E27FC236}">
                <a16:creationId xmlns:a16="http://schemas.microsoft.com/office/drawing/2014/main" id="{EE03BCAC-835C-51BB-E13F-AEDFA508FB1F}"/>
              </a:ext>
            </a:extLst>
          </p:cNvPr>
          <p:cNvSpPr/>
          <p:nvPr/>
        </p:nvSpPr>
        <p:spPr>
          <a:xfrm>
            <a:off x="9450478" y="2347596"/>
            <a:ext cx="2406559" cy="1224909"/>
          </a:xfrm>
          <a:prstGeom prst="wedgeRectCallout">
            <a:avLst>
              <a:gd name="adj1" fmla="val 31319"/>
              <a:gd name="adj2" fmla="val 65791"/>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latin typeface="Century Gothic" panose="020B0502020202020204" pitchFamily="34" charset="0"/>
                <a:ea typeface="Calibri" panose="020F0502020204030204" pitchFamily="34" charset="0"/>
                <a:cs typeface="Times New Roman" panose="02020603050405020304" pitchFamily="18" charset="0"/>
              </a:rPr>
              <a:t>“I didn't know whether they were legally obliged to compensate.”</a:t>
            </a:r>
          </a:p>
          <a:p>
            <a:pPr algn="ctr"/>
            <a:r>
              <a:rPr lang="en-GB" sz="1200" i="1">
                <a:latin typeface="Century Gothic" panose="020B0502020202020204" pitchFamily="34" charset="0"/>
                <a:ea typeface="Calibri" panose="020F0502020204030204" pitchFamily="34" charset="0"/>
                <a:cs typeface="Times New Roman" panose="02020603050405020304" pitchFamily="18" charset="0"/>
              </a:rPr>
              <a:t>Digitally excluded, 1-day interruption</a:t>
            </a:r>
          </a:p>
        </p:txBody>
      </p:sp>
      <p:sp>
        <p:nvSpPr>
          <p:cNvPr id="6" name="Content Placeholder 3">
            <a:extLst>
              <a:ext uri="{FF2B5EF4-FFF2-40B4-BE49-F238E27FC236}">
                <a16:creationId xmlns:a16="http://schemas.microsoft.com/office/drawing/2014/main" id="{D22E929F-BA84-6FF8-7CD2-24FCD98F3745}"/>
              </a:ext>
            </a:extLst>
          </p:cNvPr>
          <p:cNvSpPr txBox="1">
            <a:spLocks/>
          </p:cNvSpPr>
          <p:nvPr/>
        </p:nvSpPr>
        <p:spPr>
          <a:xfrm>
            <a:off x="6642632" y="4935571"/>
            <a:ext cx="3285138" cy="88535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600"/>
              </a:spcAft>
            </a:pPr>
            <a:endParaRPr lang="en-GB" sz="1400">
              <a:cs typeface="Times New Roman" panose="02020603050405020304" pitchFamily="18" charset="0"/>
            </a:endParaRPr>
          </a:p>
        </p:txBody>
      </p:sp>
      <p:sp>
        <p:nvSpPr>
          <p:cNvPr id="7" name="Content Placeholder 3">
            <a:extLst>
              <a:ext uri="{FF2B5EF4-FFF2-40B4-BE49-F238E27FC236}">
                <a16:creationId xmlns:a16="http://schemas.microsoft.com/office/drawing/2014/main" id="{780529F1-90CA-6E29-17B1-724F8A52CE48}"/>
              </a:ext>
            </a:extLst>
          </p:cNvPr>
          <p:cNvSpPr txBox="1">
            <a:spLocks/>
          </p:cNvSpPr>
          <p:nvPr/>
        </p:nvSpPr>
        <p:spPr>
          <a:xfrm>
            <a:off x="1007916" y="4355790"/>
            <a:ext cx="8011714" cy="19966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600"/>
              </a:spcAft>
              <a:buFont typeface="Arial" panose="020B0604020202020204" pitchFamily="34" charset="0"/>
              <a:buNone/>
            </a:pPr>
            <a:r>
              <a:rPr lang="en-GB" sz="1400" b="1">
                <a:cs typeface="Times New Roman" panose="02020603050405020304" pitchFamily="18" charset="0"/>
              </a:rPr>
              <a:t>Customers are unaware of the GSS.</a:t>
            </a:r>
          </a:p>
          <a:p>
            <a:pPr>
              <a:lnSpc>
                <a:spcPct val="107000"/>
              </a:lnSpc>
              <a:spcBef>
                <a:spcPts val="0"/>
              </a:spcBef>
              <a:spcAft>
                <a:spcPts val="600"/>
              </a:spcAft>
            </a:pPr>
            <a:r>
              <a:rPr lang="en-GB" sz="1400">
                <a:cs typeface="Times New Roman" panose="02020603050405020304" pitchFamily="18" charset="0"/>
              </a:rPr>
              <a:t>In the focus groups and depth interviews, we showed participants introductory information about the GSS: most had never come across the GSS before and had very little idea that it existed</a:t>
            </a:r>
          </a:p>
          <a:p>
            <a:pPr marL="0" indent="0">
              <a:lnSpc>
                <a:spcPct val="100000"/>
              </a:lnSpc>
              <a:spcBef>
                <a:spcPts val="0"/>
              </a:spcBef>
              <a:spcAft>
                <a:spcPts val="600"/>
              </a:spcAft>
              <a:buFont typeface="Arial" panose="020B0604020202020204" pitchFamily="34" charset="0"/>
              <a:buNone/>
            </a:pPr>
            <a:r>
              <a:rPr lang="en-GB" sz="1400" b="1">
                <a:cs typeface="Times New Roman" panose="02020603050405020304" pitchFamily="18" charset="0"/>
              </a:rPr>
              <a:t>Some questioned whether GSS payments shown are sufficient. </a:t>
            </a:r>
          </a:p>
          <a:p>
            <a:pPr>
              <a:lnSpc>
                <a:spcPct val="100000"/>
              </a:lnSpc>
              <a:spcBef>
                <a:spcPts val="0"/>
              </a:spcBef>
              <a:spcAft>
                <a:spcPts val="600"/>
              </a:spcAft>
            </a:pPr>
            <a:r>
              <a:rPr lang="en-GB" sz="1400">
                <a:cs typeface="Times New Roman" panose="02020603050405020304" pitchFamily="18" charset="0"/>
              </a:rPr>
              <a:t>Participants discussed the associated costs e.g. buying water from supermarkets, paying for petrol to drive to water stations</a:t>
            </a:r>
          </a:p>
        </p:txBody>
      </p:sp>
      <p:sp>
        <p:nvSpPr>
          <p:cNvPr id="8" name="Rectangle 7">
            <a:extLst>
              <a:ext uri="{FF2B5EF4-FFF2-40B4-BE49-F238E27FC236}">
                <a16:creationId xmlns:a16="http://schemas.microsoft.com/office/drawing/2014/main" id="{4CF34673-FFEB-6C6F-F0B5-5CF591A583C9}"/>
              </a:ext>
            </a:extLst>
          </p:cNvPr>
          <p:cNvSpPr/>
          <p:nvPr/>
        </p:nvSpPr>
        <p:spPr>
          <a:xfrm>
            <a:off x="1007916" y="905854"/>
            <a:ext cx="9362210" cy="36957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Awareness of right to compensation</a:t>
            </a:r>
            <a:endParaRPr lang="en-GB" b="1">
              <a:solidFill>
                <a:schemeClr val="tx1"/>
              </a:solidFill>
            </a:endParaRPr>
          </a:p>
        </p:txBody>
      </p:sp>
      <p:sp>
        <p:nvSpPr>
          <p:cNvPr id="5" name="Slide Number Placeholder 3">
            <a:extLst>
              <a:ext uri="{FF2B5EF4-FFF2-40B4-BE49-F238E27FC236}">
                <a16:creationId xmlns:a16="http://schemas.microsoft.com/office/drawing/2014/main" id="{7E5D5D7D-B2AE-4F2F-53A8-F5C9325B1244}"/>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34</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84572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15FF3D-8A32-A78B-E305-92D00807040D}"/>
              </a:ext>
            </a:extLst>
          </p:cNvPr>
          <p:cNvSpPr>
            <a:spLocks noGrp="1"/>
          </p:cNvSpPr>
          <p:nvPr>
            <p:ph type="body" sz="quarter" idx="12"/>
          </p:nvPr>
        </p:nvSpPr>
        <p:spPr>
          <a:xfrm>
            <a:off x="-1" y="-103"/>
            <a:ext cx="12192000" cy="679655"/>
          </a:xfrm>
          <a:solidFill>
            <a:schemeClr val="accent5">
              <a:lumMod val="75000"/>
            </a:schemeClr>
          </a:solidFill>
        </p:spPr>
        <p:txBody>
          <a:bodyPr/>
          <a:lstStyle/>
          <a:p>
            <a:r>
              <a:rPr lang="en-GB" sz="1800"/>
              <a:t>Some were confused about the compensation they received, and some were told that they</a:t>
            </a:r>
            <a:br>
              <a:rPr lang="en-GB" sz="1800"/>
            </a:br>
            <a:r>
              <a:rPr lang="en-GB" sz="1800"/>
              <a:t>are not eligible</a:t>
            </a:r>
          </a:p>
        </p:txBody>
      </p:sp>
      <p:sp>
        <p:nvSpPr>
          <p:cNvPr id="4" name="Content Placeholder 3">
            <a:extLst>
              <a:ext uri="{FF2B5EF4-FFF2-40B4-BE49-F238E27FC236}">
                <a16:creationId xmlns:a16="http://schemas.microsoft.com/office/drawing/2014/main" id="{B80313A0-7262-AB48-7AE7-B9A74D87D212}"/>
              </a:ext>
            </a:extLst>
          </p:cNvPr>
          <p:cNvSpPr>
            <a:spLocks noGrp="1"/>
          </p:cNvSpPr>
          <p:nvPr>
            <p:ph sz="quarter" idx="11"/>
          </p:nvPr>
        </p:nvSpPr>
        <p:spPr>
          <a:xfrm>
            <a:off x="1007916" y="1474675"/>
            <a:ext cx="9362210" cy="4973454"/>
          </a:xfrm>
        </p:spPr>
        <p:txBody>
          <a:bodyPr>
            <a:normAutofit/>
          </a:bodyPr>
          <a:lstStyle/>
          <a:p>
            <a:pPr marL="0" indent="0">
              <a:lnSpc>
                <a:spcPct val="107000"/>
              </a:lnSpc>
              <a:spcBef>
                <a:spcPts val="0"/>
              </a:spcBef>
              <a:spcAft>
                <a:spcPts val="600"/>
              </a:spcAft>
              <a:buNone/>
            </a:pPr>
            <a:r>
              <a:rPr lang="en-GB" sz="1400" b="1">
                <a:cs typeface="Times New Roman" panose="02020603050405020304" pitchFamily="18" charset="0"/>
              </a:rPr>
              <a:t>A small number of the customers we spoke to were contacted proactively by South East Water about compensation and subsequently expected/received compensation.</a:t>
            </a:r>
          </a:p>
          <a:p>
            <a:pPr>
              <a:lnSpc>
                <a:spcPct val="107000"/>
              </a:lnSpc>
              <a:spcBef>
                <a:spcPts val="0"/>
              </a:spcBef>
              <a:spcAft>
                <a:spcPts val="600"/>
              </a:spcAft>
            </a:pPr>
            <a:r>
              <a:rPr lang="en-GB" sz="1400">
                <a:cs typeface="Times New Roman" panose="02020603050405020304" pitchFamily="18" charset="0"/>
              </a:rPr>
              <a:t>While seen as timely, many of the small number expecting or in receipt of compensation were unclear which specific interruptions these communications (and the accompanying payment) relate to – as many reported numerous issues over recent months</a:t>
            </a:r>
          </a:p>
          <a:p>
            <a:pPr>
              <a:lnSpc>
                <a:spcPct val="107000"/>
              </a:lnSpc>
              <a:spcBef>
                <a:spcPts val="0"/>
              </a:spcBef>
              <a:spcAft>
                <a:spcPts val="600"/>
              </a:spcAft>
            </a:pPr>
            <a:r>
              <a:rPr lang="en-GB" sz="1400">
                <a:cs typeface="Times New Roman" panose="02020603050405020304" pitchFamily="18" charset="0"/>
              </a:rPr>
              <a:t>Some mentioned that the compensation letter they received had made an apology for the issues they had experienced</a:t>
            </a:r>
          </a:p>
          <a:p>
            <a:pPr>
              <a:lnSpc>
                <a:spcPct val="107000"/>
              </a:lnSpc>
              <a:spcBef>
                <a:spcPts val="0"/>
              </a:spcBef>
              <a:spcAft>
                <a:spcPts val="600"/>
              </a:spcAft>
            </a:pPr>
            <a:r>
              <a:rPr lang="en-GB" sz="1400">
                <a:cs typeface="Times New Roman" panose="02020603050405020304" pitchFamily="18" charset="0"/>
              </a:rPr>
              <a:t>However, for many, the sentiment of the compensation letter was overridden by the South East Water CEO’s email from mid-June, which they felt unfairly blamed them for the problems they were experiencing</a:t>
            </a:r>
          </a:p>
          <a:p>
            <a:pPr marL="0" indent="0">
              <a:lnSpc>
                <a:spcPct val="107000"/>
              </a:lnSpc>
              <a:spcBef>
                <a:spcPts val="0"/>
              </a:spcBef>
              <a:spcAft>
                <a:spcPts val="600"/>
              </a:spcAft>
              <a:buNone/>
            </a:pPr>
            <a:endParaRPr lang="en-GB" sz="1400" b="1">
              <a:cs typeface="Times New Roman" panose="02020603050405020304" pitchFamily="18" charset="0"/>
            </a:endParaRPr>
          </a:p>
          <a:p>
            <a:pPr marL="0" indent="0">
              <a:lnSpc>
                <a:spcPct val="107000"/>
              </a:lnSpc>
              <a:spcBef>
                <a:spcPts val="0"/>
              </a:spcBef>
              <a:spcAft>
                <a:spcPts val="600"/>
              </a:spcAft>
              <a:buNone/>
            </a:pPr>
            <a:r>
              <a:rPr lang="en-GB" sz="1400" b="1">
                <a:cs typeface="Times New Roman" panose="02020603050405020304" pitchFamily="18" charset="0"/>
              </a:rPr>
              <a:t>Several customers were told by South East Water that they were ineligible for compensation.</a:t>
            </a:r>
            <a:endParaRPr lang="en-GB" sz="1400">
              <a:cs typeface="Times New Roman" panose="02020603050405020304" pitchFamily="18" charset="0"/>
            </a:endParaRPr>
          </a:p>
          <a:p>
            <a:pPr>
              <a:lnSpc>
                <a:spcPct val="107000"/>
              </a:lnSpc>
              <a:spcBef>
                <a:spcPts val="0"/>
              </a:spcBef>
              <a:spcAft>
                <a:spcPts val="600"/>
              </a:spcAft>
            </a:pPr>
            <a:r>
              <a:rPr lang="en-GB" sz="1400">
                <a:cs typeface="Times New Roman" panose="02020603050405020304" pitchFamily="18" charset="0"/>
              </a:rPr>
              <a:t>Some customers told us that they proactively contacted South East Water to inquire about possible compensation </a:t>
            </a:r>
          </a:p>
          <a:p>
            <a:pPr>
              <a:lnSpc>
                <a:spcPct val="107000"/>
              </a:lnSpc>
              <a:spcBef>
                <a:spcPts val="0"/>
              </a:spcBef>
              <a:spcAft>
                <a:spcPts val="600"/>
              </a:spcAft>
            </a:pPr>
            <a:r>
              <a:rPr lang="en-GB" sz="1400">
                <a:cs typeface="Times New Roman" panose="02020603050405020304" pitchFamily="18" charset="0"/>
              </a:rPr>
              <a:t>Several of these reported that they were informed by South East Water call centre staff that they were not eligible for compensation. Most were not clear as to why they were not eligible</a:t>
            </a:r>
          </a:p>
          <a:p>
            <a:pPr>
              <a:lnSpc>
                <a:spcPct val="107000"/>
              </a:lnSpc>
              <a:spcBef>
                <a:spcPts val="0"/>
              </a:spcBef>
              <a:spcAft>
                <a:spcPts val="600"/>
              </a:spcAft>
            </a:pPr>
            <a:r>
              <a:rPr lang="en-GB" sz="1400">
                <a:cs typeface="Times New Roman" panose="02020603050405020304" pitchFamily="18" charset="0"/>
              </a:rPr>
              <a:t>These customers felt they should receive compensation and were disappointed to be told by South East Water that they weren't eligible – but told us they took South East Water at their word on the issue</a:t>
            </a:r>
          </a:p>
        </p:txBody>
      </p:sp>
      <p:sp>
        <p:nvSpPr>
          <p:cNvPr id="9" name="Rectangle 8">
            <a:extLst>
              <a:ext uri="{FF2B5EF4-FFF2-40B4-BE49-F238E27FC236}">
                <a16:creationId xmlns:a16="http://schemas.microsoft.com/office/drawing/2014/main" id="{8EEFB3D4-D535-C437-8500-7737B227E2A1}"/>
              </a:ext>
            </a:extLst>
          </p:cNvPr>
          <p:cNvSpPr/>
          <p:nvPr/>
        </p:nvSpPr>
        <p:spPr>
          <a:xfrm>
            <a:off x="1007916" y="832053"/>
            <a:ext cx="9362210" cy="50585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Communication about compensation</a:t>
            </a:r>
            <a:endParaRPr lang="en-GB" b="1">
              <a:solidFill>
                <a:schemeClr val="tx1"/>
              </a:solidFill>
            </a:endParaRPr>
          </a:p>
        </p:txBody>
      </p:sp>
      <p:sp>
        <p:nvSpPr>
          <p:cNvPr id="3" name="Slide Number Placeholder 3">
            <a:extLst>
              <a:ext uri="{FF2B5EF4-FFF2-40B4-BE49-F238E27FC236}">
                <a16:creationId xmlns:a16="http://schemas.microsoft.com/office/drawing/2014/main" id="{F66FE7B2-B7F0-C971-E6BB-BC0C81607936}"/>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35</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699299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8B15C0-49B3-C19A-BE59-060FAB76C9F7}"/>
              </a:ext>
            </a:extLst>
          </p:cNvPr>
          <p:cNvSpPr/>
          <p:nvPr/>
        </p:nvSpPr>
        <p:spPr>
          <a:xfrm>
            <a:off x="334960" y="1289231"/>
            <a:ext cx="3668915" cy="5058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Timeliness</a:t>
            </a:r>
          </a:p>
        </p:txBody>
      </p:sp>
      <p:sp>
        <p:nvSpPr>
          <p:cNvPr id="8" name="Rectangle 7">
            <a:extLst>
              <a:ext uri="{FF2B5EF4-FFF2-40B4-BE49-F238E27FC236}">
                <a16:creationId xmlns:a16="http://schemas.microsoft.com/office/drawing/2014/main" id="{56D5B488-CB91-5097-5A49-F3EDE703084E}"/>
              </a:ext>
            </a:extLst>
          </p:cNvPr>
          <p:cNvSpPr/>
          <p:nvPr/>
        </p:nvSpPr>
        <p:spPr>
          <a:xfrm>
            <a:off x="4081672" y="1289231"/>
            <a:ext cx="3919390" cy="5058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Format</a:t>
            </a:r>
          </a:p>
        </p:txBody>
      </p:sp>
      <p:sp>
        <p:nvSpPr>
          <p:cNvPr id="9" name="Rectangle 8">
            <a:extLst>
              <a:ext uri="{FF2B5EF4-FFF2-40B4-BE49-F238E27FC236}">
                <a16:creationId xmlns:a16="http://schemas.microsoft.com/office/drawing/2014/main" id="{6139A53B-FC91-2EE1-0F7D-819A8B891B16}"/>
              </a:ext>
            </a:extLst>
          </p:cNvPr>
          <p:cNvSpPr/>
          <p:nvPr/>
        </p:nvSpPr>
        <p:spPr>
          <a:xfrm>
            <a:off x="8110329" y="1280158"/>
            <a:ext cx="3746709" cy="50585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Value</a:t>
            </a:r>
          </a:p>
        </p:txBody>
      </p:sp>
      <p:sp>
        <p:nvSpPr>
          <p:cNvPr id="10" name="Content Placeholder 3">
            <a:extLst>
              <a:ext uri="{FF2B5EF4-FFF2-40B4-BE49-F238E27FC236}">
                <a16:creationId xmlns:a16="http://schemas.microsoft.com/office/drawing/2014/main" id="{092EEEDC-CA7B-FD8B-64D5-F1CC8328754B}"/>
              </a:ext>
            </a:extLst>
          </p:cNvPr>
          <p:cNvSpPr txBox="1">
            <a:spLocks/>
          </p:cNvSpPr>
          <p:nvPr/>
        </p:nvSpPr>
        <p:spPr>
          <a:xfrm>
            <a:off x="378457" y="1786012"/>
            <a:ext cx="3655173" cy="40529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7000"/>
              </a:lnSpc>
              <a:spcBef>
                <a:spcPts val="0"/>
              </a:spcBef>
              <a:spcAft>
                <a:spcPts val="600"/>
              </a:spcAft>
              <a:buNone/>
            </a:pPr>
            <a:r>
              <a:rPr lang="en-GB" b="1">
                <a:cs typeface="Times New Roman" panose="02020603050405020304" pitchFamily="18" charset="0"/>
              </a:rPr>
              <a:t>For those who had received compensation recently (including those in </a:t>
            </a:r>
            <a:r>
              <a:rPr lang="en-GB" b="1" err="1">
                <a:cs typeface="Times New Roman" panose="02020603050405020304" pitchFamily="18" charset="0"/>
              </a:rPr>
              <a:t>Wadhurst</a:t>
            </a:r>
            <a:r>
              <a:rPr lang="en-GB" b="1">
                <a:cs typeface="Times New Roman" panose="02020603050405020304" pitchFamily="18" charset="0"/>
              </a:rPr>
              <a:t>, experiencing extended interruptions):</a:t>
            </a:r>
          </a:p>
          <a:p>
            <a:pPr marL="285750" lvl="2" indent="-285750">
              <a:lnSpc>
                <a:spcPct val="100000"/>
              </a:lnSpc>
              <a:spcBef>
                <a:spcPts val="0"/>
              </a:spcBef>
              <a:spcAft>
                <a:spcPts val="600"/>
              </a:spcAft>
            </a:pPr>
            <a:r>
              <a:rPr lang="en-GB">
                <a:cs typeface="Times New Roman" panose="02020603050405020304" pitchFamily="18" charset="0"/>
              </a:rPr>
              <a:t>The payment was seen as timely</a:t>
            </a:r>
          </a:p>
        </p:txBody>
      </p:sp>
      <p:sp>
        <p:nvSpPr>
          <p:cNvPr id="11" name="Content Placeholder 3">
            <a:extLst>
              <a:ext uri="{FF2B5EF4-FFF2-40B4-BE49-F238E27FC236}">
                <a16:creationId xmlns:a16="http://schemas.microsoft.com/office/drawing/2014/main" id="{311C9F52-2A1C-BB0A-058F-963FF069A452}"/>
              </a:ext>
            </a:extLst>
          </p:cNvPr>
          <p:cNvSpPr txBox="1">
            <a:spLocks/>
          </p:cNvSpPr>
          <p:nvPr/>
        </p:nvSpPr>
        <p:spPr>
          <a:xfrm>
            <a:off x="4113142" y="1774117"/>
            <a:ext cx="3887919" cy="29449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7000"/>
              </a:lnSpc>
              <a:spcBef>
                <a:spcPts val="0"/>
              </a:spcBef>
              <a:spcAft>
                <a:spcPts val="600"/>
              </a:spcAft>
              <a:buNone/>
            </a:pPr>
            <a:r>
              <a:rPr lang="en-GB" b="1">
                <a:cs typeface="Times New Roman" panose="02020603050405020304" pitchFamily="18" charset="0"/>
              </a:rPr>
              <a:t>Where the compensation has been credited to their bills:</a:t>
            </a:r>
          </a:p>
          <a:p>
            <a:pPr marL="285750" lvl="2" indent="-285750">
              <a:lnSpc>
                <a:spcPct val="107000"/>
              </a:lnSpc>
              <a:spcBef>
                <a:spcPts val="0"/>
              </a:spcBef>
              <a:spcAft>
                <a:spcPts val="600"/>
              </a:spcAft>
            </a:pPr>
            <a:r>
              <a:rPr lang="en-GB">
                <a:cs typeface="Times New Roman" panose="02020603050405020304" pitchFamily="18" charset="0"/>
              </a:rPr>
              <a:t>Some customers said that this payment does not feel like a compensation payment</a:t>
            </a:r>
          </a:p>
          <a:p>
            <a:pPr marL="285750" lvl="2" indent="-285750">
              <a:lnSpc>
                <a:spcPct val="107000"/>
              </a:lnSpc>
              <a:spcBef>
                <a:spcPts val="0"/>
              </a:spcBef>
              <a:spcAft>
                <a:spcPts val="600"/>
              </a:spcAft>
            </a:pPr>
            <a:r>
              <a:rPr lang="en-GB">
                <a:cs typeface="Times New Roman" panose="02020603050405020304" pitchFamily="18" charset="0"/>
              </a:rPr>
              <a:t>They would rather have had the money transferred to their bank account – a more tangible experience of compensation</a:t>
            </a:r>
          </a:p>
        </p:txBody>
      </p:sp>
      <p:sp>
        <p:nvSpPr>
          <p:cNvPr id="12" name="Content Placeholder 3">
            <a:extLst>
              <a:ext uri="{FF2B5EF4-FFF2-40B4-BE49-F238E27FC236}">
                <a16:creationId xmlns:a16="http://schemas.microsoft.com/office/drawing/2014/main" id="{BB396163-0415-1A22-6ECD-08EF07424A76}"/>
              </a:ext>
            </a:extLst>
          </p:cNvPr>
          <p:cNvSpPr txBox="1">
            <a:spLocks/>
          </p:cNvSpPr>
          <p:nvPr/>
        </p:nvSpPr>
        <p:spPr>
          <a:xfrm>
            <a:off x="8030817" y="1795084"/>
            <a:ext cx="3935445" cy="404384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nSpc>
                <a:spcPct val="107000"/>
              </a:lnSpc>
              <a:spcBef>
                <a:spcPts val="0"/>
              </a:spcBef>
              <a:spcAft>
                <a:spcPts val="600"/>
              </a:spcAft>
              <a:buNone/>
            </a:pPr>
            <a:r>
              <a:rPr lang="en-GB" b="1">
                <a:cs typeface="Times New Roman" panose="02020603050405020304" pitchFamily="18" charset="0"/>
              </a:rPr>
              <a:t>For those who have received a payment:</a:t>
            </a:r>
            <a:r>
              <a:rPr lang="en-GB">
                <a:cs typeface="Times New Roman" panose="02020603050405020304" pitchFamily="18" charset="0"/>
              </a:rPr>
              <a:t> </a:t>
            </a:r>
          </a:p>
          <a:p>
            <a:pPr marL="285750" lvl="2" indent="-285750">
              <a:lnSpc>
                <a:spcPct val="107000"/>
              </a:lnSpc>
              <a:spcBef>
                <a:spcPts val="0"/>
              </a:spcBef>
              <a:spcAft>
                <a:spcPts val="600"/>
              </a:spcAft>
            </a:pPr>
            <a:r>
              <a:rPr lang="en-GB">
                <a:cs typeface="Times New Roman" panose="02020603050405020304" pitchFamily="18" charset="0"/>
              </a:rPr>
              <a:t>The amount (between £30 and £250) was generally considered reasonable if it tallied with what respondents were told to expect – especially for those who received higher payments</a:t>
            </a:r>
          </a:p>
          <a:p>
            <a:pPr marL="285750" lvl="2" indent="-285750">
              <a:lnSpc>
                <a:spcPct val="107000"/>
              </a:lnSpc>
              <a:spcBef>
                <a:spcPts val="0"/>
              </a:spcBef>
              <a:spcAft>
                <a:spcPts val="600"/>
              </a:spcAft>
            </a:pPr>
            <a:r>
              <a:rPr lang="en-GB">
                <a:cs typeface="Times New Roman" panose="02020603050405020304" pitchFamily="18" charset="0"/>
              </a:rPr>
              <a:t>However, most stressed they would rather have not experienced the water supply issues in the first place</a:t>
            </a:r>
          </a:p>
          <a:p>
            <a:pPr marL="0" lvl="2" indent="0">
              <a:lnSpc>
                <a:spcPct val="107000"/>
              </a:lnSpc>
              <a:spcBef>
                <a:spcPts val="0"/>
              </a:spcBef>
              <a:spcAft>
                <a:spcPts val="600"/>
              </a:spcAft>
              <a:buNone/>
            </a:pPr>
            <a:r>
              <a:rPr lang="en-GB" b="1">
                <a:cs typeface="Times New Roman" panose="02020603050405020304" pitchFamily="18" charset="0"/>
              </a:rPr>
              <a:t>For those who have not received compensation:</a:t>
            </a:r>
            <a:r>
              <a:rPr lang="en-GB">
                <a:cs typeface="Times New Roman" panose="02020603050405020304" pitchFamily="18" charset="0"/>
              </a:rPr>
              <a:t> </a:t>
            </a:r>
          </a:p>
          <a:p>
            <a:pPr marL="285750" lvl="2" indent="-285750">
              <a:lnSpc>
                <a:spcPct val="107000"/>
              </a:lnSpc>
              <a:spcBef>
                <a:spcPts val="0"/>
              </a:spcBef>
              <a:spcAft>
                <a:spcPts val="600"/>
              </a:spcAft>
            </a:pPr>
            <a:r>
              <a:rPr lang="en-GB">
                <a:cs typeface="Times New Roman" panose="02020603050405020304" pitchFamily="18" charset="0"/>
              </a:rPr>
              <a:t>They thought it unfair that they had to pay for their supply for the days where they had no water </a:t>
            </a:r>
          </a:p>
          <a:p>
            <a:pPr marL="285750" lvl="2" indent="-285750">
              <a:lnSpc>
                <a:spcPct val="107000"/>
              </a:lnSpc>
              <a:spcBef>
                <a:spcPts val="0"/>
              </a:spcBef>
              <a:spcAft>
                <a:spcPts val="600"/>
              </a:spcAft>
            </a:pPr>
            <a:r>
              <a:rPr lang="en-GB">
                <a:cs typeface="Times New Roman" panose="02020603050405020304" pitchFamily="18" charset="0"/>
              </a:rPr>
              <a:t>They also wanted to receive an apology from South East Water for the issues experienced</a:t>
            </a:r>
          </a:p>
        </p:txBody>
      </p:sp>
      <p:sp>
        <p:nvSpPr>
          <p:cNvPr id="3" name="Speech Bubble: Rectangle 2">
            <a:extLst>
              <a:ext uri="{FF2B5EF4-FFF2-40B4-BE49-F238E27FC236}">
                <a16:creationId xmlns:a16="http://schemas.microsoft.com/office/drawing/2014/main" id="{1D51FE80-883F-6299-93D6-8F98AAF8A513}"/>
              </a:ext>
            </a:extLst>
          </p:cNvPr>
          <p:cNvSpPr/>
          <p:nvPr/>
        </p:nvSpPr>
        <p:spPr>
          <a:xfrm>
            <a:off x="4332146" y="4595335"/>
            <a:ext cx="3418480" cy="1545371"/>
          </a:xfrm>
          <a:prstGeom prst="wedgeRectCallout">
            <a:avLst>
              <a:gd name="adj1" fmla="val 31319"/>
              <a:gd name="adj2" fmla="val 65791"/>
            </a:avLst>
          </a:prstGeom>
          <a:solidFill>
            <a:schemeClr val="bg1">
              <a:lumMod val="75000"/>
            </a:schemeClr>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a:effectLst/>
                <a:latin typeface="Century Gothic" panose="020B0502020202020204" pitchFamily="34" charset="0"/>
                <a:ea typeface="Calibri" panose="020F0502020204030204" pitchFamily="34" charset="0"/>
                <a:cs typeface="Times New Roman" panose="02020603050405020304" pitchFamily="18" charset="0"/>
              </a:rPr>
              <a:t>“</a:t>
            </a: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a:t>
            </a:r>
            <a:r>
              <a:rPr lang="en-GB" sz="1200">
                <a:solidFill>
                  <a:schemeClr val="tx1"/>
                </a:solidFill>
              </a:rPr>
              <a:t>hatever it is, is not really adequate. If my water bill is just £1 a day, reimbursing that does not compensate for the stress, anxiety and frustration – it's an essential need."  </a:t>
            </a:r>
            <a:r>
              <a:rPr lang="en-GB" sz="1200" i="1">
                <a:solidFill>
                  <a:schemeClr val="tx1"/>
                </a:solidFill>
              </a:rPr>
              <a:t>Complainant, 7-day interruption</a:t>
            </a:r>
          </a:p>
        </p:txBody>
      </p:sp>
      <p:sp>
        <p:nvSpPr>
          <p:cNvPr id="4" name="Rectangle 3">
            <a:extLst>
              <a:ext uri="{FF2B5EF4-FFF2-40B4-BE49-F238E27FC236}">
                <a16:creationId xmlns:a16="http://schemas.microsoft.com/office/drawing/2014/main" id="{49CBF704-CC61-342B-2852-729447C68910}"/>
              </a:ext>
            </a:extLst>
          </p:cNvPr>
          <p:cNvSpPr/>
          <p:nvPr/>
        </p:nvSpPr>
        <p:spPr>
          <a:xfrm>
            <a:off x="334960" y="733986"/>
            <a:ext cx="11522078" cy="505853"/>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t>For the minority compensated, their experiences of compensation:</a:t>
            </a:r>
            <a:endParaRPr lang="en-GB" b="1" dirty="0"/>
          </a:p>
        </p:txBody>
      </p:sp>
      <p:sp>
        <p:nvSpPr>
          <p:cNvPr id="5" name="Text Placeholder 1">
            <a:extLst>
              <a:ext uri="{FF2B5EF4-FFF2-40B4-BE49-F238E27FC236}">
                <a16:creationId xmlns:a16="http://schemas.microsoft.com/office/drawing/2014/main" id="{B43318B8-83B7-1FCF-9AB8-C5763309BAF0}"/>
              </a:ext>
            </a:extLst>
          </p:cNvPr>
          <p:cNvSpPr>
            <a:spLocks noGrp="1"/>
          </p:cNvSpPr>
          <p:nvPr>
            <p:ph type="body" sz="quarter" idx="12"/>
          </p:nvPr>
        </p:nvSpPr>
        <p:spPr>
          <a:xfrm>
            <a:off x="0" y="0"/>
            <a:ext cx="12192000" cy="684594"/>
          </a:xfrm>
          <a:solidFill>
            <a:schemeClr val="accent5">
              <a:lumMod val="75000"/>
            </a:schemeClr>
          </a:solidFill>
        </p:spPr>
        <p:txBody>
          <a:bodyPr/>
          <a:lstStyle/>
          <a:p>
            <a:r>
              <a:rPr lang="en-GB" sz="1800" dirty="0"/>
              <a:t>Experiences of the compensation process were varied; those who received payments would rather </a:t>
            </a:r>
            <a:br>
              <a:rPr lang="en-GB" sz="1800" dirty="0"/>
            </a:br>
            <a:r>
              <a:rPr lang="en-GB" sz="1800" dirty="0"/>
              <a:t>have had the number or severity of interruptions reduced</a:t>
            </a:r>
          </a:p>
        </p:txBody>
      </p:sp>
      <p:sp>
        <p:nvSpPr>
          <p:cNvPr id="2" name="Slide Number Placeholder 3">
            <a:extLst>
              <a:ext uri="{FF2B5EF4-FFF2-40B4-BE49-F238E27FC236}">
                <a16:creationId xmlns:a16="http://schemas.microsoft.com/office/drawing/2014/main" id="{976CB521-25C4-61B4-14C7-A2588F6F628A}"/>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36</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2504339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D417CF-3032-C86A-B768-D8893980CE69}"/>
              </a:ext>
            </a:extLst>
          </p:cNvPr>
          <p:cNvSpPr>
            <a:spLocks noGrp="1"/>
          </p:cNvSpPr>
          <p:nvPr>
            <p:ph type="body" sz="quarter" idx="12"/>
          </p:nvPr>
        </p:nvSpPr>
        <p:spPr>
          <a:xfrm>
            <a:off x="-1" y="-34740"/>
            <a:ext cx="12192000" cy="489695"/>
          </a:xfrm>
          <a:solidFill>
            <a:schemeClr val="accent5">
              <a:lumMod val="75000"/>
            </a:schemeClr>
          </a:solidFill>
        </p:spPr>
        <p:txBody>
          <a:bodyPr/>
          <a:lstStyle/>
          <a:p>
            <a:r>
              <a:rPr lang="en-GB" altLang="zh-CN" sz="1800" dirty="0"/>
              <a:t>Customers want to see South East Water improve on their compensation process</a:t>
            </a:r>
          </a:p>
        </p:txBody>
      </p:sp>
      <p:sp>
        <p:nvSpPr>
          <p:cNvPr id="15" name="Content Placeholder 2">
            <a:extLst>
              <a:ext uri="{FF2B5EF4-FFF2-40B4-BE49-F238E27FC236}">
                <a16:creationId xmlns:a16="http://schemas.microsoft.com/office/drawing/2014/main" id="{BD8A10D4-FDAE-B492-0D4E-0DE847A95EE2}"/>
              </a:ext>
            </a:extLst>
          </p:cNvPr>
          <p:cNvSpPr txBox="1">
            <a:spLocks/>
          </p:cNvSpPr>
          <p:nvPr/>
        </p:nvSpPr>
        <p:spPr>
          <a:xfrm>
            <a:off x="5998094" y="578123"/>
            <a:ext cx="2177078" cy="93132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2400"/>
              </a:spcAft>
              <a:buFont typeface="Arial" panose="020B0604020202020204" pitchFamily="34" charset="0"/>
              <a:buNone/>
            </a:pPr>
            <a:endParaRPr lang="en-GB" sz="1600" b="1">
              <a:cs typeface="Calibri" panose="020F0502020204030204" pitchFamily="34" charset="0"/>
            </a:endParaRPr>
          </a:p>
        </p:txBody>
      </p:sp>
      <p:sp>
        <p:nvSpPr>
          <p:cNvPr id="11" name="TextBox 10">
            <a:extLst>
              <a:ext uri="{FF2B5EF4-FFF2-40B4-BE49-F238E27FC236}">
                <a16:creationId xmlns:a16="http://schemas.microsoft.com/office/drawing/2014/main" id="{DD233CDE-D60A-356D-3BF8-B54B9323EEAA}"/>
              </a:ext>
            </a:extLst>
          </p:cNvPr>
          <p:cNvSpPr txBox="1"/>
          <p:nvPr/>
        </p:nvSpPr>
        <p:spPr>
          <a:xfrm>
            <a:off x="859223" y="2868399"/>
            <a:ext cx="2929006" cy="2246769"/>
          </a:xfrm>
          <a:prstGeom prst="rect">
            <a:avLst/>
          </a:prstGeom>
          <a:noFill/>
        </p:spPr>
        <p:txBody>
          <a:bodyPr wrap="square" rtlCol="0">
            <a:spAutoFit/>
          </a:bodyPr>
          <a:lstStyle/>
          <a:p>
            <a:pPr algn="l"/>
            <a:r>
              <a:rPr lang="en-GB" sz="1400" b="1">
                <a:solidFill>
                  <a:schemeClr val="accent4"/>
                </a:solidFill>
                <a:latin typeface="Century Gothic" panose="020B0502020202020204" pitchFamily="34" charset="0"/>
              </a:rPr>
              <a:t>Proactive and clear information about compensation:</a:t>
            </a:r>
          </a:p>
          <a:p>
            <a:pPr algn="l"/>
            <a:endParaRPr lang="en-GB" sz="1400">
              <a:latin typeface="Century Gothic" panose="020B0502020202020204" pitchFamily="34" charset="0"/>
            </a:endParaRPr>
          </a:p>
          <a:p>
            <a:pPr marL="171450" indent="-171450">
              <a:buFont typeface="Arial" panose="020B0604020202020204" pitchFamily="34" charset="0"/>
              <a:buChar char="•"/>
            </a:pPr>
            <a:r>
              <a:rPr lang="en-GB" sz="1400">
                <a:latin typeface="Century Gothic" panose="020B0502020202020204" pitchFamily="34" charset="0"/>
              </a:rPr>
              <a:t>Detailed explanation of the </a:t>
            </a:r>
            <a:r>
              <a:rPr lang="en-GB" sz="1400" b="1">
                <a:latin typeface="Century Gothic" panose="020B0502020202020204" pitchFamily="34" charset="0"/>
              </a:rPr>
              <a:t>compensation scheme</a:t>
            </a:r>
          </a:p>
          <a:p>
            <a:pPr marL="171450" indent="-171450" algn="l">
              <a:buFont typeface="Arial" panose="020B0604020202020204" pitchFamily="34" charset="0"/>
              <a:buChar char="•"/>
            </a:pPr>
            <a:r>
              <a:rPr lang="en-GB" sz="1400" b="1">
                <a:latin typeface="Century Gothic" panose="020B0502020202020204" pitchFamily="34" charset="0"/>
              </a:rPr>
              <a:t>Eligibility</a:t>
            </a:r>
            <a:r>
              <a:rPr lang="en-GB" sz="1400">
                <a:latin typeface="Century Gothic" panose="020B0502020202020204" pitchFamily="34" charset="0"/>
              </a:rPr>
              <a:t> criteria</a:t>
            </a:r>
          </a:p>
          <a:p>
            <a:pPr marL="171450" indent="-171450" algn="l">
              <a:buFont typeface="Arial" panose="020B0604020202020204" pitchFamily="34" charset="0"/>
              <a:buChar char="•"/>
            </a:pPr>
            <a:r>
              <a:rPr lang="en-GB" sz="1400">
                <a:latin typeface="Century Gothic" panose="020B0502020202020204" pitchFamily="34" charset="0"/>
              </a:rPr>
              <a:t>Steps to </a:t>
            </a:r>
            <a:r>
              <a:rPr lang="en-GB" sz="1400" b="1">
                <a:latin typeface="Century Gothic" panose="020B0502020202020204" pitchFamily="34" charset="0"/>
              </a:rPr>
              <a:t>claim</a:t>
            </a:r>
            <a:r>
              <a:rPr lang="en-GB" sz="1400">
                <a:latin typeface="Century Gothic" panose="020B0502020202020204" pitchFamily="34" charset="0"/>
              </a:rPr>
              <a:t> compensation</a:t>
            </a:r>
          </a:p>
          <a:p>
            <a:pPr marL="171450" indent="-171450" algn="l">
              <a:buFont typeface="Arial" panose="020B0604020202020204" pitchFamily="34" charset="0"/>
              <a:buChar char="•"/>
            </a:pPr>
            <a:r>
              <a:rPr lang="en-GB" sz="1400" b="1">
                <a:latin typeface="Century Gothic" panose="020B0502020202020204" pitchFamily="34" charset="0"/>
              </a:rPr>
              <a:t>How much </a:t>
            </a:r>
            <a:r>
              <a:rPr lang="en-GB" sz="1400">
                <a:latin typeface="Century Gothic" panose="020B0502020202020204" pitchFamily="34" charset="0"/>
              </a:rPr>
              <a:t>compensation they are entitled to</a:t>
            </a:r>
          </a:p>
          <a:p>
            <a:pPr marL="171450" indent="-171450" algn="l">
              <a:buFont typeface="Arial" panose="020B0604020202020204" pitchFamily="34" charset="0"/>
              <a:buChar char="•"/>
            </a:pPr>
            <a:r>
              <a:rPr lang="en-GB" sz="1400" b="1">
                <a:latin typeface="Century Gothic" panose="020B0502020202020204" pitchFamily="34" charset="0"/>
              </a:rPr>
              <a:t>Reasons</a:t>
            </a:r>
            <a:r>
              <a:rPr lang="en-GB" sz="1400">
                <a:latin typeface="Century Gothic" panose="020B0502020202020204" pitchFamily="34" charset="0"/>
              </a:rPr>
              <a:t> for compensation</a:t>
            </a:r>
          </a:p>
        </p:txBody>
      </p:sp>
      <p:sp>
        <p:nvSpPr>
          <p:cNvPr id="12" name="TextBox 11">
            <a:extLst>
              <a:ext uri="{FF2B5EF4-FFF2-40B4-BE49-F238E27FC236}">
                <a16:creationId xmlns:a16="http://schemas.microsoft.com/office/drawing/2014/main" id="{3A3DF9D5-3C62-CE5D-DF0A-5489B53BA4B5}"/>
              </a:ext>
            </a:extLst>
          </p:cNvPr>
          <p:cNvSpPr txBox="1"/>
          <p:nvPr/>
        </p:nvSpPr>
        <p:spPr>
          <a:xfrm>
            <a:off x="4678353" y="2868399"/>
            <a:ext cx="3028427" cy="2677656"/>
          </a:xfrm>
          <a:prstGeom prst="rect">
            <a:avLst/>
          </a:prstGeom>
          <a:noFill/>
        </p:spPr>
        <p:txBody>
          <a:bodyPr wrap="square" rtlCol="0">
            <a:spAutoFit/>
          </a:bodyPr>
          <a:lstStyle/>
          <a:p>
            <a:r>
              <a:rPr lang="en-GB" sz="1400" b="1">
                <a:solidFill>
                  <a:schemeClr val="accent4"/>
                </a:solidFill>
                <a:latin typeface="Century Gothic" panose="020B0502020202020204" pitchFamily="34" charset="0"/>
              </a:rPr>
              <a:t>South East Water could improve customer satisfaction by:</a:t>
            </a:r>
          </a:p>
          <a:p>
            <a:pPr algn="l"/>
            <a:endParaRPr lang="en-GB" sz="1400">
              <a:latin typeface="Century Gothic" panose="020B0502020202020204" pitchFamily="34" charset="0"/>
            </a:endParaRPr>
          </a:p>
          <a:p>
            <a:pPr marL="171450" indent="-171450" algn="l">
              <a:buFont typeface="Arial" panose="020B0604020202020204" pitchFamily="34" charset="0"/>
              <a:buChar char="•"/>
            </a:pPr>
            <a:r>
              <a:rPr lang="en-GB" sz="1400">
                <a:latin typeface="Century Gothic" panose="020B0502020202020204" pitchFamily="34" charset="0"/>
              </a:rPr>
              <a:t>Offering amounts which </a:t>
            </a:r>
            <a:r>
              <a:rPr lang="en-GB" sz="1400" b="1">
                <a:latin typeface="Century Gothic" panose="020B0502020202020204" pitchFamily="34" charset="0"/>
              </a:rPr>
              <a:t>reflect the inconvenience</a:t>
            </a:r>
            <a:r>
              <a:rPr lang="en-GB" sz="1400">
                <a:latin typeface="Century Gothic" panose="020B0502020202020204" pitchFamily="34" charset="0"/>
              </a:rPr>
              <a:t> customers have faced</a:t>
            </a:r>
          </a:p>
          <a:p>
            <a:pPr marL="171450" indent="-171450" algn="l">
              <a:buFont typeface="Arial" panose="020B0604020202020204" pitchFamily="34" charset="0"/>
              <a:buChar char="•"/>
            </a:pPr>
            <a:r>
              <a:rPr lang="en-GB" sz="1400">
                <a:latin typeface="Century Gothic" panose="020B0502020202020204" pitchFamily="34" charset="0"/>
              </a:rPr>
              <a:t>Giving customers a choice of </a:t>
            </a:r>
            <a:r>
              <a:rPr lang="en-GB" sz="1400" b="1">
                <a:latin typeface="Century Gothic" panose="020B0502020202020204" pitchFamily="34" charset="0"/>
              </a:rPr>
              <a:t>payment method </a:t>
            </a:r>
            <a:r>
              <a:rPr lang="en-GB" sz="1400">
                <a:latin typeface="Century Gothic" panose="020B0502020202020204" pitchFamily="34" charset="0"/>
              </a:rPr>
              <a:t>to receive the compensation</a:t>
            </a:r>
          </a:p>
          <a:p>
            <a:pPr marL="171450" indent="-171450" algn="l">
              <a:buFont typeface="Arial" panose="020B0604020202020204" pitchFamily="34" charset="0"/>
              <a:buChar char="•"/>
            </a:pPr>
            <a:r>
              <a:rPr lang="en-GB" sz="1400">
                <a:latin typeface="Century Gothic" panose="020B0502020202020204" pitchFamily="34" charset="0"/>
              </a:rPr>
              <a:t>Reminding customers </a:t>
            </a:r>
            <a:r>
              <a:rPr lang="en-GB" sz="1400" b="1">
                <a:latin typeface="Century Gothic" panose="020B0502020202020204" pitchFamily="34" charset="0"/>
              </a:rPr>
              <a:t>when </a:t>
            </a:r>
            <a:r>
              <a:rPr lang="en-GB" sz="1400">
                <a:latin typeface="Century Gothic" panose="020B0502020202020204" pitchFamily="34" charset="0"/>
              </a:rPr>
              <a:t>compensation has been processed</a:t>
            </a:r>
          </a:p>
        </p:txBody>
      </p:sp>
      <p:sp>
        <p:nvSpPr>
          <p:cNvPr id="13" name="TextBox 12">
            <a:extLst>
              <a:ext uri="{FF2B5EF4-FFF2-40B4-BE49-F238E27FC236}">
                <a16:creationId xmlns:a16="http://schemas.microsoft.com/office/drawing/2014/main" id="{1FDB40C4-1BF3-0A76-2CC1-C3957AACB6F7}"/>
              </a:ext>
            </a:extLst>
          </p:cNvPr>
          <p:cNvSpPr txBox="1"/>
          <p:nvPr/>
        </p:nvSpPr>
        <p:spPr>
          <a:xfrm>
            <a:off x="8510830" y="2868399"/>
            <a:ext cx="3238258" cy="3323987"/>
          </a:xfrm>
          <a:prstGeom prst="rect">
            <a:avLst/>
          </a:prstGeom>
          <a:noFill/>
        </p:spPr>
        <p:txBody>
          <a:bodyPr wrap="square" rtlCol="0">
            <a:spAutoFit/>
          </a:bodyPr>
          <a:lstStyle/>
          <a:p>
            <a:r>
              <a:rPr lang="en-GB" sz="1400" b="1" dirty="0">
                <a:solidFill>
                  <a:schemeClr val="accent4"/>
                </a:solidFill>
                <a:latin typeface="Century Gothic" panose="020B0502020202020204" pitchFamily="34" charset="0"/>
              </a:rPr>
              <a:t>Improve communications after the incident by: </a:t>
            </a:r>
          </a:p>
          <a:p>
            <a:pPr algn="l"/>
            <a:endParaRPr lang="en-GB" sz="1400" dirty="0">
              <a:latin typeface="Century Gothic" panose="020B0502020202020204" pitchFamily="34" charset="0"/>
            </a:endParaRPr>
          </a:p>
          <a:p>
            <a:pPr marL="171450" indent="-171450" algn="l">
              <a:buFont typeface="Arial" panose="020B0604020202020204" pitchFamily="34" charset="0"/>
              <a:buChar char="•"/>
            </a:pPr>
            <a:r>
              <a:rPr lang="en-GB" sz="1400" dirty="0">
                <a:latin typeface="Century Gothic" panose="020B0502020202020204" pitchFamily="34" charset="0"/>
              </a:rPr>
              <a:t>Contacting customers to </a:t>
            </a:r>
            <a:r>
              <a:rPr lang="en-GB" sz="1400" b="1" dirty="0">
                <a:latin typeface="Century Gothic" panose="020B0502020202020204" pitchFamily="34" charset="0"/>
              </a:rPr>
              <a:t>apologise</a:t>
            </a:r>
            <a:r>
              <a:rPr lang="en-GB" sz="1400" dirty="0">
                <a:latin typeface="Century Gothic" panose="020B0502020202020204" pitchFamily="34" charset="0"/>
              </a:rPr>
              <a:t> for the incident</a:t>
            </a:r>
          </a:p>
          <a:p>
            <a:pPr marL="171450" indent="-171450" algn="l">
              <a:buFont typeface="Arial" panose="020B0604020202020204" pitchFamily="34" charset="0"/>
              <a:buChar char="•"/>
            </a:pPr>
            <a:r>
              <a:rPr lang="en-GB" sz="1400" dirty="0">
                <a:latin typeface="Century Gothic" panose="020B0502020202020204" pitchFamily="34" charset="0"/>
              </a:rPr>
              <a:t>Explaining what happened and what steps the company has taken to </a:t>
            </a:r>
            <a:r>
              <a:rPr lang="en-GB" sz="1400" b="1" dirty="0">
                <a:latin typeface="Century Gothic" panose="020B0502020202020204" pitchFamily="34" charset="0"/>
              </a:rPr>
              <a:t>rectify the situation</a:t>
            </a:r>
          </a:p>
          <a:p>
            <a:pPr marL="171450" indent="-171450" algn="l">
              <a:buFont typeface="Arial" panose="020B0604020202020204" pitchFamily="34" charset="0"/>
              <a:buChar char="•"/>
            </a:pPr>
            <a:r>
              <a:rPr lang="en-GB" sz="1400">
                <a:latin typeface="Century Gothic" panose="020B0502020202020204" pitchFamily="34" charset="0"/>
              </a:rPr>
              <a:t>Letting customers know whether the water is </a:t>
            </a:r>
            <a:r>
              <a:rPr lang="en-GB" sz="1400" b="1">
                <a:latin typeface="Century Gothic" panose="020B0502020202020204" pitchFamily="34" charset="0"/>
              </a:rPr>
              <a:t>safe to drink</a:t>
            </a:r>
          </a:p>
          <a:p>
            <a:pPr marL="171450" indent="-171450" algn="l">
              <a:buFont typeface="Arial" panose="020B0604020202020204" pitchFamily="34" charset="0"/>
              <a:buChar char="•"/>
            </a:pPr>
            <a:r>
              <a:rPr lang="en-GB" sz="1400" dirty="0">
                <a:latin typeface="Century Gothic" panose="020B0502020202020204" pitchFamily="34" charset="0"/>
              </a:rPr>
              <a:t>If customers are entitled to compensation, </a:t>
            </a:r>
            <a:r>
              <a:rPr lang="en-GB" sz="1400">
                <a:latin typeface="Century Gothic" panose="020B0502020202020204" pitchFamily="34" charset="0"/>
              </a:rPr>
              <a:t>being </a:t>
            </a:r>
            <a:r>
              <a:rPr lang="en-GB" sz="1400" b="1" dirty="0">
                <a:latin typeface="Century Gothic" panose="020B0502020202020204" pitchFamily="34" charset="0"/>
              </a:rPr>
              <a:t>specific about which incident/element of the incident</a:t>
            </a:r>
            <a:r>
              <a:rPr lang="en-GB" sz="1400" dirty="0">
                <a:latin typeface="Century Gothic" panose="020B0502020202020204" pitchFamily="34" charset="0"/>
              </a:rPr>
              <a:t> the compensation is for</a:t>
            </a:r>
            <a:endParaRPr lang="en-GB" sz="1400" b="0" i="0" dirty="0">
              <a:solidFill>
                <a:srgbClr val="374151"/>
              </a:solidFill>
              <a:effectLst/>
              <a:latin typeface="Söhne"/>
            </a:endParaRPr>
          </a:p>
        </p:txBody>
      </p:sp>
      <p:sp>
        <p:nvSpPr>
          <p:cNvPr id="5" name="Slide Number Placeholder 3">
            <a:extLst>
              <a:ext uri="{FF2B5EF4-FFF2-40B4-BE49-F238E27FC236}">
                <a16:creationId xmlns:a16="http://schemas.microsoft.com/office/drawing/2014/main" id="{495A7E44-B056-245F-6446-E26CA177E707}"/>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37</a:t>
            </a:fld>
            <a:endParaRPr lang="en-GB" b="1">
              <a:solidFill>
                <a:schemeClr val="bg1"/>
              </a:solidFill>
              <a:latin typeface="Century Gothic" panose="020B0502020202020204" pitchFamily="34" charset="0"/>
            </a:endParaRPr>
          </a:p>
        </p:txBody>
      </p:sp>
      <p:sp>
        <p:nvSpPr>
          <p:cNvPr id="8" name="Oval 7">
            <a:extLst>
              <a:ext uri="{FF2B5EF4-FFF2-40B4-BE49-F238E27FC236}">
                <a16:creationId xmlns:a16="http://schemas.microsoft.com/office/drawing/2014/main" id="{64313840-1647-8506-6359-119ED3975D1B}"/>
              </a:ext>
            </a:extLst>
          </p:cNvPr>
          <p:cNvSpPr/>
          <p:nvPr/>
        </p:nvSpPr>
        <p:spPr>
          <a:xfrm>
            <a:off x="5110237" y="857324"/>
            <a:ext cx="1863691" cy="1777851"/>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bg1"/>
              </a:solidFill>
            </a:endParaRPr>
          </a:p>
          <a:p>
            <a:pPr algn="ctr"/>
            <a:endParaRPr lang="en-GB" sz="1600" b="1">
              <a:solidFill>
                <a:schemeClr val="bg1"/>
              </a:solidFill>
            </a:endParaRPr>
          </a:p>
          <a:p>
            <a:pPr algn="ctr"/>
            <a:endParaRPr lang="en-GB" sz="1100" b="1"/>
          </a:p>
          <a:p>
            <a:pPr algn="ctr"/>
            <a:r>
              <a:rPr lang="en-GB" sz="1100" b="1"/>
              <a:t>Receiving the compensation</a:t>
            </a:r>
          </a:p>
        </p:txBody>
      </p:sp>
      <p:sp>
        <p:nvSpPr>
          <p:cNvPr id="18" name="Oval 17">
            <a:extLst>
              <a:ext uri="{FF2B5EF4-FFF2-40B4-BE49-F238E27FC236}">
                <a16:creationId xmlns:a16="http://schemas.microsoft.com/office/drawing/2014/main" id="{FBE112FD-F3A0-CF06-25C6-47B6DBDFE6EE}"/>
              </a:ext>
            </a:extLst>
          </p:cNvPr>
          <p:cNvSpPr/>
          <p:nvPr/>
        </p:nvSpPr>
        <p:spPr>
          <a:xfrm>
            <a:off x="1331637" y="848912"/>
            <a:ext cx="1863691" cy="1794674"/>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bg1"/>
              </a:solidFill>
            </a:endParaRPr>
          </a:p>
          <a:p>
            <a:pPr algn="ctr"/>
            <a:endParaRPr lang="en-GB" sz="1600" b="1">
              <a:solidFill>
                <a:schemeClr val="bg1"/>
              </a:solidFill>
            </a:endParaRPr>
          </a:p>
          <a:p>
            <a:pPr algn="ctr"/>
            <a:endParaRPr lang="en-GB" sz="1100" b="1"/>
          </a:p>
          <a:p>
            <a:pPr algn="ctr"/>
            <a:r>
              <a:rPr lang="en-GB" sz="1100" b="1"/>
              <a:t>Awareness of compensation </a:t>
            </a:r>
          </a:p>
        </p:txBody>
      </p:sp>
      <p:sp>
        <p:nvSpPr>
          <p:cNvPr id="22" name="Oval 21">
            <a:extLst>
              <a:ext uri="{FF2B5EF4-FFF2-40B4-BE49-F238E27FC236}">
                <a16:creationId xmlns:a16="http://schemas.microsoft.com/office/drawing/2014/main" id="{70739B5B-49A1-A61D-6106-F1B6967429AB}"/>
              </a:ext>
            </a:extLst>
          </p:cNvPr>
          <p:cNvSpPr/>
          <p:nvPr/>
        </p:nvSpPr>
        <p:spPr>
          <a:xfrm>
            <a:off x="8888837" y="848912"/>
            <a:ext cx="1863691" cy="1794674"/>
          </a:xfrm>
          <a:prstGeom prst="ellipse">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bg1"/>
              </a:solidFill>
            </a:endParaRPr>
          </a:p>
          <a:p>
            <a:pPr algn="ctr"/>
            <a:endParaRPr lang="en-GB" sz="1600" b="1">
              <a:solidFill>
                <a:schemeClr val="bg1"/>
              </a:solidFill>
            </a:endParaRPr>
          </a:p>
          <a:p>
            <a:pPr algn="ctr"/>
            <a:endParaRPr lang="en-GB" sz="1600" b="1">
              <a:solidFill>
                <a:schemeClr val="bg1"/>
              </a:solidFill>
            </a:endParaRPr>
          </a:p>
          <a:p>
            <a:pPr algn="ctr"/>
            <a:r>
              <a:rPr lang="en-GB" sz="1100" b="1">
                <a:solidFill>
                  <a:schemeClr val="lt1"/>
                </a:solidFill>
              </a:rPr>
              <a:t>Post-incident Communication</a:t>
            </a:r>
          </a:p>
        </p:txBody>
      </p:sp>
      <p:pic>
        <p:nvPicPr>
          <p:cNvPr id="10" name="Graphic 9" descr="Ringer with solid fill">
            <a:extLst>
              <a:ext uri="{FF2B5EF4-FFF2-40B4-BE49-F238E27FC236}">
                <a16:creationId xmlns:a16="http://schemas.microsoft.com/office/drawing/2014/main" id="{53D43419-9690-E0A9-654A-D16C977EF3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837053" y="1049323"/>
            <a:ext cx="852857" cy="852857"/>
          </a:xfrm>
          <a:prstGeom prst="rect">
            <a:avLst/>
          </a:prstGeom>
        </p:spPr>
      </p:pic>
      <p:pic>
        <p:nvPicPr>
          <p:cNvPr id="6" name="Graphic 5" descr="Money with solid fill">
            <a:extLst>
              <a:ext uri="{FF2B5EF4-FFF2-40B4-BE49-F238E27FC236}">
                <a16:creationId xmlns:a16="http://schemas.microsoft.com/office/drawing/2014/main" id="{19210A28-2975-2911-82AF-04972FC6C23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615653" y="1058956"/>
            <a:ext cx="852857" cy="852857"/>
          </a:xfrm>
          <a:prstGeom prst="rect">
            <a:avLst/>
          </a:prstGeom>
        </p:spPr>
      </p:pic>
      <p:pic>
        <p:nvPicPr>
          <p:cNvPr id="4" name="Graphic 3" descr="Document with solid fill">
            <a:extLst>
              <a:ext uri="{FF2B5EF4-FFF2-40B4-BE49-F238E27FC236}">
                <a16:creationId xmlns:a16="http://schemas.microsoft.com/office/drawing/2014/main" id="{F50CA0B1-0131-E164-4D5C-A48A51E5E8D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422583" y="1150242"/>
            <a:ext cx="761571" cy="761571"/>
          </a:xfrm>
          <a:prstGeom prst="rect">
            <a:avLst/>
          </a:prstGeom>
        </p:spPr>
      </p:pic>
    </p:spTree>
    <p:extLst>
      <p:ext uri="{BB962C8B-B14F-4D97-AF65-F5344CB8AC3E}">
        <p14:creationId xmlns:p14="http://schemas.microsoft.com/office/powerpoint/2010/main" val="3455639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8C1E77-2372-B108-E519-BF2858E79867}"/>
              </a:ext>
            </a:extLst>
          </p:cNvPr>
          <p:cNvSpPr>
            <a:spLocks noGrp="1"/>
          </p:cNvSpPr>
          <p:nvPr>
            <p:ph type="body" sz="quarter" idx="12"/>
          </p:nvPr>
        </p:nvSpPr>
        <p:spPr>
          <a:solidFill>
            <a:schemeClr val="accent5">
              <a:lumMod val="75000"/>
            </a:schemeClr>
          </a:solidFill>
        </p:spPr>
        <p:txBody>
          <a:bodyPr/>
          <a:lstStyle/>
          <a:p>
            <a:r>
              <a:rPr lang="en-GB" sz="1800"/>
              <a:t>Case study: customer on the PSR left feeling unsupported and issues with compensation payment</a:t>
            </a:r>
          </a:p>
        </p:txBody>
      </p:sp>
      <p:sp>
        <p:nvSpPr>
          <p:cNvPr id="5" name="Rectangle 4">
            <a:extLst>
              <a:ext uri="{FF2B5EF4-FFF2-40B4-BE49-F238E27FC236}">
                <a16:creationId xmlns:a16="http://schemas.microsoft.com/office/drawing/2014/main" id="{13E2BC4D-B6AC-8953-7FBB-2DCF2F1A2EE4}"/>
              </a:ext>
            </a:extLst>
          </p:cNvPr>
          <p:cNvSpPr/>
          <p:nvPr/>
        </p:nvSpPr>
        <p:spPr>
          <a:xfrm>
            <a:off x="334963" y="639999"/>
            <a:ext cx="6523370" cy="881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schemeClr val="tx1"/>
                </a:solidFill>
                <a:effectLst/>
                <a:uLnTx/>
                <a:uFillTx/>
                <a:latin typeface="+mj-lt"/>
                <a:ea typeface="+mn-ea"/>
                <a:cs typeface="+mn-cs"/>
              </a:rPr>
              <a:t>Paul* has been registered disabled for 12 years and has been on the Priority Services Register since about then. He reported on and off problems with the water supply for several days. He now has 2 children under 2, including a baby that was a week old when the outage happened.</a:t>
            </a:r>
          </a:p>
        </p:txBody>
      </p:sp>
      <p:sp>
        <p:nvSpPr>
          <p:cNvPr id="6" name="Rectangle 5">
            <a:extLst>
              <a:ext uri="{FF2B5EF4-FFF2-40B4-BE49-F238E27FC236}">
                <a16:creationId xmlns:a16="http://schemas.microsoft.com/office/drawing/2014/main" id="{50957FA0-014E-360E-A712-2EAE48E0DA0A}"/>
              </a:ext>
            </a:extLst>
          </p:cNvPr>
          <p:cNvSpPr/>
          <p:nvPr/>
        </p:nvSpPr>
        <p:spPr>
          <a:xfrm>
            <a:off x="6958672" y="632592"/>
            <a:ext cx="5077160" cy="880557"/>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80000" rIns="180000" bIns="180000" numCol="1" spcCol="0" rtlCol="0" fromWordArt="0" anchor="ctr" anchorCtr="0" forceAA="0" compatLnSpc="1">
            <a:prstTxWarp prst="textNoShape">
              <a:avLst/>
            </a:prstTxWarp>
            <a:noAutofit/>
          </a:bodyPr>
          <a:lstStyle/>
          <a:p>
            <a:pPr marL="22225" algn="ctr" defTabSz="914400">
              <a:defRPr/>
            </a:pP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SEVERITY:</a:t>
            </a:r>
            <a:r>
              <a:rPr kumimoji="0" lang="en-GB" sz="1200" b="1" i="0" u="none" strike="noStrike" kern="1200" cap="none" spc="0" normalizeH="0" baseline="0" noProof="0" dirty="0">
                <a:ln>
                  <a:noFill/>
                </a:ln>
                <a:solidFill>
                  <a:schemeClr val="tx1"/>
                </a:solidFill>
                <a:effectLst/>
                <a:uLnTx/>
                <a:uFillTx/>
                <a:latin typeface="+mj-lt"/>
                <a:ea typeface="+mn-ea"/>
                <a:cs typeface="+mn-cs"/>
              </a:rPr>
              <a:t> VERY </a:t>
            </a:r>
            <a:r>
              <a:rPr kumimoji="0" lang="en-US" sz="1200" b="1" i="0" u="none" strike="noStrike" kern="1200" cap="none" spc="0" normalizeH="0" baseline="0" noProof="0" dirty="0">
                <a:ln>
                  <a:noFill/>
                </a:ln>
                <a:solidFill>
                  <a:schemeClr val="tx1"/>
                </a:solidFill>
                <a:effectLst/>
                <a:uLnTx/>
                <a:uFillTx/>
                <a:latin typeface="+mj-lt"/>
                <a:ea typeface="Arial" charset="0"/>
                <a:cs typeface="Arial" charset="0"/>
              </a:rPr>
              <a:t>HIGH</a:t>
            </a:r>
          </a:p>
          <a:p>
            <a:pPr marL="22225" marR="0" lvl="0" indent="0" algn="ctr" defTabSz="914400" rtl="0" eaLnBrk="1" fontAlgn="auto" latinLnBrk="0" hangingPunct="1">
              <a:lnSpc>
                <a:spcPct val="100000"/>
              </a:lnSpc>
              <a:spcBef>
                <a:spcPts val="0"/>
              </a:spcBef>
              <a:spcAft>
                <a:spcPts val="0"/>
              </a:spcAft>
              <a:buClrTx/>
              <a:buSzTx/>
              <a:buFontTx/>
              <a:buNone/>
              <a:tabLst/>
              <a:defRPr/>
            </a:pPr>
            <a:r>
              <a:rPr kumimoji="0" lang="en-GB" sz="1300" i="0" u="none" strike="noStrike" kern="1200" cap="none" spc="0" normalizeH="0" baseline="0" noProof="0" dirty="0">
                <a:ln>
                  <a:noFill/>
                </a:ln>
                <a:solidFill>
                  <a:schemeClr val="tx1"/>
                </a:solidFill>
                <a:effectLst/>
                <a:uLnTx/>
                <a:uFillTx/>
                <a:latin typeface="+mj-lt"/>
                <a:ea typeface="Arial" charset="0"/>
                <a:cs typeface="Arial" charset="0"/>
              </a:rPr>
              <a:t>The incident happened at the worst possible time. </a:t>
            </a:r>
            <a:r>
              <a:rPr kumimoji="0" lang="en-GB" sz="1300" i="0" u="none" strike="noStrike" kern="1200" cap="none" spc="0" normalizeH="0" baseline="0" noProof="0" dirty="0" err="1">
                <a:ln>
                  <a:noFill/>
                </a:ln>
                <a:solidFill>
                  <a:schemeClr val="tx1"/>
                </a:solidFill>
                <a:effectLst/>
                <a:uLnTx/>
                <a:uFillTx/>
                <a:latin typeface="+mj-lt"/>
                <a:ea typeface="Arial" charset="0"/>
                <a:cs typeface="Arial" charset="0"/>
              </a:rPr>
              <a:t>Ensurin</a:t>
            </a:r>
            <a:r>
              <a:rPr lang="en-GB" sz="1300" dirty="0">
                <a:solidFill>
                  <a:schemeClr val="tx1"/>
                </a:solidFill>
                <a:latin typeface="+mj-lt"/>
                <a:ea typeface="Arial" charset="0"/>
                <a:cs typeface="Arial" charset="0"/>
              </a:rPr>
              <a:t>g they had enough water for bottle feeds for their baby was hugely stressful. He describes it as “a very tough time”.</a:t>
            </a:r>
            <a:endParaRPr kumimoji="0" lang="en-US" sz="1300" i="0" u="none" strike="noStrike" kern="1200" cap="none" spc="0" normalizeH="0" baseline="0" noProof="0" dirty="0">
              <a:ln>
                <a:noFill/>
              </a:ln>
              <a:solidFill>
                <a:schemeClr val="tx1"/>
              </a:solidFill>
              <a:effectLst/>
              <a:uLnTx/>
              <a:uFillTx/>
              <a:latin typeface="+mj-lt"/>
              <a:ea typeface="+mn-ea"/>
              <a:cs typeface="+mn-cs"/>
            </a:endParaRPr>
          </a:p>
        </p:txBody>
      </p:sp>
      <p:sp>
        <p:nvSpPr>
          <p:cNvPr id="7" name="Freeform 12">
            <a:extLst>
              <a:ext uri="{FF2B5EF4-FFF2-40B4-BE49-F238E27FC236}">
                <a16:creationId xmlns:a16="http://schemas.microsoft.com/office/drawing/2014/main" id="{A4666F4A-6FE6-D7E2-C830-28D36878D207}"/>
              </a:ext>
            </a:extLst>
          </p:cNvPr>
          <p:cNvSpPr/>
          <p:nvPr/>
        </p:nvSpPr>
        <p:spPr>
          <a:xfrm>
            <a:off x="-31430" y="2356290"/>
            <a:ext cx="12221858" cy="2210503"/>
          </a:xfrm>
          <a:custGeom>
            <a:avLst/>
            <a:gdLst>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0401300 w 12323602"/>
              <a:gd name="connsiteY7" fmla="*/ 1447035 h 2463904"/>
              <a:gd name="connsiteX8" fmla="*/ 12030075 w 12323602"/>
              <a:gd name="connsiteY8" fmla="*/ 204023 h 2463904"/>
              <a:gd name="connsiteX9" fmla="*/ 12030075 w 12323602"/>
              <a:gd name="connsiteY9" fmla="*/ 204023 h 2463904"/>
              <a:gd name="connsiteX10" fmla="*/ 12287250 w 12323602"/>
              <a:gd name="connsiteY10" fmla="*/ 3998 h 2463904"/>
              <a:gd name="connsiteX11" fmla="*/ 12315825 w 12323602"/>
              <a:gd name="connsiteY11"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030075 w 12323602"/>
              <a:gd name="connsiteY8" fmla="*/ 204023 h 2463904"/>
              <a:gd name="connsiteX9" fmla="*/ 12287250 w 12323602"/>
              <a:gd name="connsiteY9" fmla="*/ 3998 h 2463904"/>
              <a:gd name="connsiteX10" fmla="*/ 12315825 w 12323602"/>
              <a:gd name="connsiteY10"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287250 w 12323602"/>
              <a:gd name="connsiteY8" fmla="*/ 3998 h 2463904"/>
              <a:gd name="connsiteX9" fmla="*/ 12315825 w 12323602"/>
              <a:gd name="connsiteY9" fmla="*/ 89723 h 2463904"/>
              <a:gd name="connsiteX0" fmla="*/ 0 w 12315825"/>
              <a:gd name="connsiteY0" fmla="*/ 771525 h 2374181"/>
              <a:gd name="connsiteX1" fmla="*/ 1285875 w 12315825"/>
              <a:gd name="connsiteY1" fmla="*/ 185737 h 2374181"/>
              <a:gd name="connsiteX2" fmla="*/ 2857500 w 12315825"/>
              <a:gd name="connsiteY2" fmla="*/ 1457325 h 2374181"/>
              <a:gd name="connsiteX3" fmla="*/ 4229100 w 12315825"/>
              <a:gd name="connsiteY3" fmla="*/ 2357437 h 2374181"/>
              <a:gd name="connsiteX4" fmla="*/ 6257925 w 12315825"/>
              <a:gd name="connsiteY4" fmla="*/ 671512 h 2374181"/>
              <a:gd name="connsiteX5" fmla="*/ 8272463 w 12315825"/>
              <a:gd name="connsiteY5" fmla="*/ 1485900 h 2374181"/>
              <a:gd name="connsiteX6" fmla="*/ 9429750 w 12315825"/>
              <a:gd name="connsiteY6" fmla="*/ 1771650 h 2374181"/>
              <a:gd name="connsiteX7" fmla="*/ 12030075 w 12315825"/>
              <a:gd name="connsiteY7" fmla="*/ 114300 h 2374181"/>
              <a:gd name="connsiteX8" fmla="*/ 12315825 w 12315825"/>
              <a:gd name="connsiteY8" fmla="*/ 0 h 2374181"/>
              <a:gd name="connsiteX0" fmla="*/ 0 w 12030075"/>
              <a:gd name="connsiteY0" fmla="*/ 657225 h 2259881"/>
              <a:gd name="connsiteX1" fmla="*/ 1285875 w 12030075"/>
              <a:gd name="connsiteY1" fmla="*/ 71437 h 2259881"/>
              <a:gd name="connsiteX2" fmla="*/ 2857500 w 12030075"/>
              <a:gd name="connsiteY2" fmla="*/ 1343025 h 2259881"/>
              <a:gd name="connsiteX3" fmla="*/ 4229100 w 12030075"/>
              <a:gd name="connsiteY3" fmla="*/ 2243137 h 2259881"/>
              <a:gd name="connsiteX4" fmla="*/ 6257925 w 12030075"/>
              <a:gd name="connsiteY4" fmla="*/ 557212 h 2259881"/>
              <a:gd name="connsiteX5" fmla="*/ 8272463 w 12030075"/>
              <a:gd name="connsiteY5" fmla="*/ 1371600 h 2259881"/>
              <a:gd name="connsiteX6" fmla="*/ 9429750 w 12030075"/>
              <a:gd name="connsiteY6" fmla="*/ 1657350 h 2259881"/>
              <a:gd name="connsiteX7" fmla="*/ 12030075 w 12030075"/>
              <a:gd name="connsiteY7" fmla="*/ 0 h 2259881"/>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2331" h="2210503">
                <a:moveTo>
                  <a:pt x="0" y="607847"/>
                </a:moveTo>
                <a:cubicBezTo>
                  <a:pt x="404812" y="257803"/>
                  <a:pt x="809625" y="-92241"/>
                  <a:pt x="1285875" y="22059"/>
                </a:cubicBezTo>
                <a:cubicBezTo>
                  <a:pt x="1762125" y="136359"/>
                  <a:pt x="2366963" y="931697"/>
                  <a:pt x="2857500" y="1293647"/>
                </a:cubicBezTo>
                <a:cubicBezTo>
                  <a:pt x="3348037" y="1655597"/>
                  <a:pt x="3662363" y="2324728"/>
                  <a:pt x="4229100" y="2193759"/>
                </a:cubicBezTo>
                <a:cubicBezTo>
                  <a:pt x="4795837" y="2062790"/>
                  <a:pt x="5584031" y="653090"/>
                  <a:pt x="6257925" y="507834"/>
                </a:cubicBezTo>
                <a:cubicBezTo>
                  <a:pt x="6931819" y="362578"/>
                  <a:pt x="7743826" y="1138866"/>
                  <a:pt x="8272463" y="1322222"/>
                </a:cubicBezTo>
                <a:cubicBezTo>
                  <a:pt x="8801100" y="1505578"/>
                  <a:pt x="9148105" y="1602236"/>
                  <a:pt x="9429750" y="1607972"/>
                </a:cubicBezTo>
                <a:cubicBezTo>
                  <a:pt x="9711395" y="1613708"/>
                  <a:pt x="9528944" y="1632860"/>
                  <a:pt x="9962331" y="1356635"/>
                </a:cubicBezTo>
              </a:path>
            </a:pathLst>
          </a:custGeom>
          <a:ln w="28575">
            <a:solidFill>
              <a:srgbClr val="002060"/>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949"/>
              </a:solidFill>
              <a:effectLst/>
              <a:uLnTx/>
              <a:uFillTx/>
              <a:latin typeface="Arial" panose="020B0604020202020204"/>
              <a:ea typeface="+mn-ea"/>
              <a:cs typeface="+mn-cs"/>
            </a:endParaRPr>
          </a:p>
        </p:txBody>
      </p:sp>
      <p:sp>
        <p:nvSpPr>
          <p:cNvPr id="8" name="Rectangular Callout 26">
            <a:extLst>
              <a:ext uri="{FF2B5EF4-FFF2-40B4-BE49-F238E27FC236}">
                <a16:creationId xmlns:a16="http://schemas.microsoft.com/office/drawing/2014/main" id="{B77FBB43-2DD7-02C7-2B4B-5B668216A7BC}"/>
              </a:ext>
            </a:extLst>
          </p:cNvPr>
          <p:cNvSpPr/>
          <p:nvPr/>
        </p:nvSpPr>
        <p:spPr>
          <a:xfrm>
            <a:off x="236436" y="5276721"/>
            <a:ext cx="3972514" cy="948685"/>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algn="ctr" defTabSz="914400">
              <a:spcBef>
                <a:spcPts val="1800"/>
              </a:spcBef>
              <a:spcAft>
                <a:spcPts val="600"/>
              </a:spcAft>
              <a:defRPr/>
            </a:pPr>
            <a:r>
              <a:rPr lang="en-GB" sz="1300" i="1">
                <a:solidFill>
                  <a:schemeClr val="tx1"/>
                </a:solidFill>
                <a:latin typeface="+mj-lt"/>
              </a:rPr>
              <a:t>“Slowly they were offering a bit of help here and there. Not as much as I would have liked, but they must have been under a lot of pressure.”</a:t>
            </a:r>
            <a:endParaRPr kumimoji="0" lang="en-US" sz="1300" i="1" u="none" strike="noStrike" kern="1200" cap="none" spc="0" normalizeH="0" baseline="0" noProof="0">
              <a:ln>
                <a:noFill/>
              </a:ln>
              <a:solidFill>
                <a:schemeClr val="tx1"/>
              </a:solidFill>
              <a:effectLst/>
              <a:uLnTx/>
              <a:uFillTx/>
              <a:latin typeface="+mj-lt"/>
              <a:ea typeface="+mn-ea"/>
              <a:cs typeface="+mn-cs"/>
            </a:endParaRPr>
          </a:p>
        </p:txBody>
      </p:sp>
      <p:sp>
        <p:nvSpPr>
          <p:cNvPr id="9" name="Rectangular Callout 27">
            <a:extLst>
              <a:ext uri="{FF2B5EF4-FFF2-40B4-BE49-F238E27FC236}">
                <a16:creationId xmlns:a16="http://schemas.microsoft.com/office/drawing/2014/main" id="{D8A5FCBD-0881-1EDA-13D0-C155D34701AA}"/>
              </a:ext>
            </a:extLst>
          </p:cNvPr>
          <p:cNvSpPr/>
          <p:nvPr/>
        </p:nvSpPr>
        <p:spPr>
          <a:xfrm>
            <a:off x="8160464" y="5276724"/>
            <a:ext cx="3696573" cy="948684"/>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lang="en-GB" sz="1300">
                <a:solidFill>
                  <a:schemeClr val="tx1"/>
                </a:solidFill>
                <a:latin typeface="+mj-lt"/>
              </a:rPr>
              <a:t>“</a:t>
            </a:r>
            <a:r>
              <a:rPr lang="en-GB" sz="1300" i="1">
                <a:solidFill>
                  <a:schemeClr val="tx1"/>
                </a:solidFill>
                <a:latin typeface="+mj-lt"/>
              </a:rPr>
              <a:t>They said they’d be dropping bits of water round. I wasn’t really holding my breath about it, but […] she got it, but I didn’t.”</a:t>
            </a:r>
            <a:endParaRPr kumimoji="0" lang="en-US" sz="1300" i="1" u="none" strike="noStrike" kern="1200" cap="none" spc="0" normalizeH="0" baseline="0" noProof="0">
              <a:ln>
                <a:noFill/>
              </a:ln>
              <a:solidFill>
                <a:schemeClr val="tx1"/>
              </a:solidFill>
              <a:effectLst/>
              <a:uLnTx/>
              <a:uFillTx/>
              <a:latin typeface="+mj-lt"/>
              <a:ea typeface="+mn-ea"/>
              <a:cs typeface="+mn-cs"/>
            </a:endParaRPr>
          </a:p>
        </p:txBody>
      </p:sp>
      <p:sp>
        <p:nvSpPr>
          <p:cNvPr id="10" name="Rectangular Callout 28">
            <a:extLst>
              <a:ext uri="{FF2B5EF4-FFF2-40B4-BE49-F238E27FC236}">
                <a16:creationId xmlns:a16="http://schemas.microsoft.com/office/drawing/2014/main" id="{6D587938-C8DA-B5D0-F74F-5DAF15F2BB59}"/>
              </a:ext>
            </a:extLst>
          </p:cNvPr>
          <p:cNvSpPr/>
          <p:nvPr/>
        </p:nvSpPr>
        <p:spPr>
          <a:xfrm>
            <a:off x="4394956" y="5276723"/>
            <a:ext cx="3579501" cy="948684"/>
          </a:xfrm>
          <a:prstGeom prst="wedgeRectCallout">
            <a:avLst>
              <a:gd name="adj1" fmla="val -4117"/>
              <a:gd name="adj2" fmla="val 60659"/>
            </a:avLst>
          </a:prstGeom>
          <a:solidFill>
            <a:schemeClr val="accent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0" rIns="72000" bIns="0" rtlCol="0" anchor="ctr"/>
          <a:lstStyle/>
          <a:p>
            <a:pPr marL="22225" marR="0" lvl="0" indent="0" algn="ctr" defTabSz="914400" rtl="0" eaLnBrk="1" fontAlgn="auto" latinLnBrk="0" hangingPunct="1">
              <a:lnSpc>
                <a:spcPct val="100000"/>
              </a:lnSpc>
              <a:spcBef>
                <a:spcPts val="1800"/>
              </a:spcBef>
              <a:spcAft>
                <a:spcPts val="600"/>
              </a:spcAft>
              <a:buClrTx/>
              <a:buSzTx/>
              <a:buFontTx/>
              <a:buNone/>
              <a:tabLst/>
              <a:defRPr/>
            </a:pPr>
            <a:r>
              <a:rPr kumimoji="0" lang="en-US" sz="1300" i="1" u="none" strike="noStrike" kern="1200" cap="none" spc="0" normalizeH="0" baseline="0" noProof="0">
                <a:ln>
                  <a:noFill/>
                </a:ln>
                <a:solidFill>
                  <a:schemeClr val="tx1"/>
                </a:solidFill>
                <a:effectLst/>
                <a:uLnTx/>
                <a:uFillTx/>
                <a:latin typeface="+mj-lt"/>
                <a:ea typeface="+mn-ea"/>
                <a:cs typeface="+mn-cs"/>
              </a:rPr>
              <a:t>“On the website</a:t>
            </a:r>
            <a:r>
              <a:rPr lang="en-US" sz="1300" i="1">
                <a:solidFill>
                  <a:schemeClr val="tx1"/>
                </a:solidFill>
                <a:latin typeface="+mj-lt"/>
              </a:rPr>
              <a:t> they had various links and bits of information, like little tips. But I had to dig that out myself, they weren’t very forthcoming with the information</a:t>
            </a:r>
            <a:r>
              <a:rPr kumimoji="0" lang="en-US" sz="1300" i="1" u="none" strike="noStrike" kern="1200" cap="none" spc="0" normalizeH="0" baseline="0" noProof="0">
                <a:ln>
                  <a:noFill/>
                </a:ln>
                <a:solidFill>
                  <a:schemeClr val="tx1"/>
                </a:solidFill>
                <a:effectLst/>
                <a:uLnTx/>
                <a:uFillTx/>
                <a:latin typeface="+mj-lt"/>
                <a:ea typeface="+mn-ea"/>
                <a:cs typeface="+mn-cs"/>
              </a:rPr>
              <a:t>.”</a:t>
            </a:r>
          </a:p>
        </p:txBody>
      </p:sp>
      <p:sp>
        <p:nvSpPr>
          <p:cNvPr id="11" name="TextBox 10">
            <a:extLst>
              <a:ext uri="{FF2B5EF4-FFF2-40B4-BE49-F238E27FC236}">
                <a16:creationId xmlns:a16="http://schemas.microsoft.com/office/drawing/2014/main" id="{492AA3E1-48E4-F6CC-FE8F-4062BED2B9A4}"/>
              </a:ext>
            </a:extLst>
          </p:cNvPr>
          <p:cNvSpPr txBox="1"/>
          <p:nvPr/>
        </p:nvSpPr>
        <p:spPr>
          <a:xfrm rot="19649966">
            <a:off x="34412" y="2327428"/>
            <a:ext cx="61301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srgbClr val="494949"/>
                </a:solidFill>
                <a:effectLst/>
                <a:uLnTx/>
                <a:uFillTx/>
                <a:latin typeface="+mj-lt"/>
                <a:ea typeface="+mn-ea"/>
                <a:cs typeface="+mn-cs"/>
              </a:rPr>
              <a:t>Time</a:t>
            </a:r>
          </a:p>
        </p:txBody>
      </p:sp>
      <p:cxnSp>
        <p:nvCxnSpPr>
          <p:cNvPr id="12" name="Straight Arrow Connector 11">
            <a:extLst>
              <a:ext uri="{FF2B5EF4-FFF2-40B4-BE49-F238E27FC236}">
                <a16:creationId xmlns:a16="http://schemas.microsoft.com/office/drawing/2014/main" id="{D7E8BF1E-CB85-A35D-3B32-54912CCE852F}"/>
              </a:ext>
            </a:extLst>
          </p:cNvPr>
          <p:cNvCxnSpPr>
            <a:cxnSpLocks/>
          </p:cNvCxnSpPr>
          <p:nvPr/>
        </p:nvCxnSpPr>
        <p:spPr>
          <a:xfrm flipV="1">
            <a:off x="88346" y="2397512"/>
            <a:ext cx="581362" cy="3474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216512-1FE8-DBD1-BDC7-85AFFF0BF960}"/>
              </a:ext>
            </a:extLst>
          </p:cNvPr>
          <p:cNvSpPr txBox="1"/>
          <p:nvPr/>
        </p:nvSpPr>
        <p:spPr>
          <a:xfrm>
            <a:off x="0" y="6501236"/>
            <a:ext cx="806631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494949"/>
                </a:solidFill>
                <a:effectLst/>
                <a:uLnTx/>
                <a:uFillTx/>
                <a:latin typeface="+mj-lt"/>
                <a:ea typeface="+mn-ea"/>
                <a:cs typeface="+mn-cs"/>
              </a:rPr>
              <a:t>*Names have been changed. </a:t>
            </a:r>
          </a:p>
        </p:txBody>
      </p:sp>
      <p:sp>
        <p:nvSpPr>
          <p:cNvPr id="3" name="Rectangle 2">
            <a:extLst>
              <a:ext uri="{FF2B5EF4-FFF2-40B4-BE49-F238E27FC236}">
                <a16:creationId xmlns:a16="http://schemas.microsoft.com/office/drawing/2014/main" id="{9D66F308-712A-C2FB-0B17-1932251A3D32}"/>
              </a:ext>
            </a:extLst>
          </p:cNvPr>
          <p:cNvSpPr/>
          <p:nvPr/>
        </p:nvSpPr>
        <p:spPr>
          <a:xfrm>
            <a:off x="-22455" y="2733242"/>
            <a:ext cx="3025421" cy="19231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a:solidFill>
                  <a:srgbClr val="494949"/>
                </a:solidFill>
                <a:latin typeface="+mj-lt"/>
              </a:rPr>
              <a:t>Paul first became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a:solidFill>
                  <a:srgbClr val="494949"/>
                </a:solidFill>
                <a:latin typeface="+mj-lt"/>
              </a:rPr>
              <a:t>aware of a problem when</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a:solidFill>
                  <a:srgbClr val="494949"/>
                </a:solidFill>
                <a:latin typeface="+mj-lt"/>
              </a:rPr>
              <a:t> no water came out of the kitchen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a:solidFill>
                  <a:srgbClr val="494949"/>
                </a:solidFill>
                <a:latin typeface="+mj-lt"/>
              </a:rPr>
              <a:t>tap. He did not receive any contact from South East Water to notify him of the problem. During the incident,  he used </a:t>
            </a:r>
            <a:r>
              <a:rPr lang="en-GB" sz="1300" err="1">
                <a:solidFill>
                  <a:srgbClr val="494949"/>
                </a:solidFill>
                <a:latin typeface="+mj-lt"/>
              </a:rPr>
              <a:t>Nextdoor</a:t>
            </a:r>
            <a:r>
              <a:rPr lang="en-GB" sz="1300">
                <a:solidFill>
                  <a:srgbClr val="494949"/>
                </a:solidFill>
                <a:latin typeface="+mj-lt"/>
              </a:rPr>
              <a:t> and local Facebook groups as his main information sources, </a:t>
            </a:r>
            <a:r>
              <a:rPr lang="en-GB" sz="1300">
                <a:solidFill>
                  <a:schemeClr val="tx1"/>
                </a:solidFill>
                <a:latin typeface="+mj-lt"/>
              </a:rPr>
              <a:t>finding them more up-to-date than </a:t>
            </a:r>
            <a:r>
              <a:rPr lang="en-GB" sz="1200">
                <a:solidFill>
                  <a:schemeClr val="tx1"/>
                </a:solidFill>
                <a:cs typeface="Times New Roman" panose="02020603050405020304" pitchFamily="18" charset="0"/>
              </a:rPr>
              <a:t>South East Water’s </a:t>
            </a:r>
            <a:r>
              <a:rPr lang="en-GB" sz="1300">
                <a:solidFill>
                  <a:schemeClr val="tx1"/>
                </a:solidFill>
                <a:latin typeface="+mj-lt"/>
              </a:rPr>
              <a:t>channels</a:t>
            </a:r>
            <a:r>
              <a:rPr lang="en-GB" sz="1300">
                <a:solidFill>
                  <a:srgbClr val="494949"/>
                </a:solidFill>
                <a:latin typeface="+mj-lt"/>
              </a:rPr>
              <a:t>.</a:t>
            </a:r>
          </a:p>
        </p:txBody>
      </p:sp>
      <p:sp>
        <p:nvSpPr>
          <p:cNvPr id="4" name="Rectangle 3">
            <a:extLst>
              <a:ext uri="{FF2B5EF4-FFF2-40B4-BE49-F238E27FC236}">
                <a16:creationId xmlns:a16="http://schemas.microsoft.com/office/drawing/2014/main" id="{424C74F8-801D-4856-796E-B7360255D0C8}"/>
              </a:ext>
            </a:extLst>
          </p:cNvPr>
          <p:cNvSpPr/>
          <p:nvPr/>
        </p:nvSpPr>
        <p:spPr>
          <a:xfrm>
            <a:off x="3565410" y="1734257"/>
            <a:ext cx="2840452"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a:solidFill>
                  <a:srgbClr val="494949"/>
                </a:solidFill>
                <a:latin typeface="+mj-lt"/>
              </a:rPr>
              <a:t>Paul contacted South East Water  several times via telephone during the incident. Each time, he spent a long time waiting to get through. He described himself as very angry. He said that there was some relevant information on South East Water’s website “here and there”, but it was hard to find. </a:t>
            </a:r>
          </a:p>
        </p:txBody>
      </p:sp>
      <p:sp>
        <p:nvSpPr>
          <p:cNvPr id="14" name="Rectangle 13">
            <a:extLst>
              <a:ext uri="{FF2B5EF4-FFF2-40B4-BE49-F238E27FC236}">
                <a16:creationId xmlns:a16="http://schemas.microsoft.com/office/drawing/2014/main" id="{FB0E32D0-D44B-4DF8-9F4F-8ECE8CEE6E56}"/>
              </a:ext>
            </a:extLst>
          </p:cNvPr>
          <p:cNvSpPr/>
          <p:nvPr/>
        </p:nvSpPr>
        <p:spPr>
          <a:xfrm>
            <a:off x="6569518" y="3043599"/>
            <a:ext cx="2948054"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a:ln>
                <a:noFill/>
              </a:ln>
              <a:solidFill>
                <a:srgbClr val="494949"/>
              </a:solidFill>
              <a:effectLst/>
              <a:uLnTx/>
              <a:uFillTx/>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a:solidFill>
                  <a:srgbClr val="494949"/>
                </a:solidFill>
                <a:latin typeface="+mj-lt"/>
              </a:rPr>
              <a:t>Paul knows that an elderly neighbour on the PSR received a water delivery. South East Water told him via telephone he would get a delivery, but he did not receive one. He was disappointed and felt he “slipped through the net”. </a:t>
            </a:r>
            <a:endParaRPr kumimoji="0" lang="en-US" sz="1300" b="0" i="0" u="none" strike="noStrike" kern="1200" cap="none" spc="0" normalizeH="0" baseline="0" noProof="0">
              <a:ln>
                <a:noFill/>
              </a:ln>
              <a:solidFill>
                <a:srgbClr val="494949"/>
              </a:solidFill>
              <a:effectLst/>
              <a:uLnTx/>
              <a:uFillTx/>
              <a:latin typeface="+mj-lt"/>
              <a:ea typeface="+mn-ea"/>
              <a:cs typeface="+mn-cs"/>
            </a:endParaRPr>
          </a:p>
        </p:txBody>
      </p:sp>
      <p:sp>
        <p:nvSpPr>
          <p:cNvPr id="15" name="Rectangle 14">
            <a:extLst>
              <a:ext uri="{FF2B5EF4-FFF2-40B4-BE49-F238E27FC236}">
                <a16:creationId xmlns:a16="http://schemas.microsoft.com/office/drawing/2014/main" id="{30E72F57-9F02-0175-60B2-4FCF17F62DA6}"/>
              </a:ext>
            </a:extLst>
          </p:cNvPr>
          <p:cNvSpPr/>
          <p:nvPr/>
        </p:nvSpPr>
        <p:spPr>
          <a:xfrm>
            <a:off x="8873328" y="1562566"/>
            <a:ext cx="3230326" cy="188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a:solidFill>
                  <a:srgbClr val="494949"/>
                </a:solidFill>
                <a:latin typeface="+mj-lt"/>
              </a:rPr>
              <a:t>When speaking to South East Water  via telephone, he asked for compensation and was told he was not entitled to it. He took them at their word. He was astonished to learn about the GSS during the focus group, and photographed the stimulus material to ensure he had a record of his rights.</a:t>
            </a:r>
          </a:p>
        </p:txBody>
      </p:sp>
      <p:pic>
        <p:nvPicPr>
          <p:cNvPr id="16" name="Graphic 15" descr="Truck with solid fill">
            <a:extLst>
              <a:ext uri="{FF2B5EF4-FFF2-40B4-BE49-F238E27FC236}">
                <a16:creationId xmlns:a16="http://schemas.microsoft.com/office/drawing/2014/main" id="{4854A127-5EE2-4448-088E-3019B3ED836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562475" y="2493702"/>
            <a:ext cx="823964" cy="823964"/>
          </a:xfrm>
          <a:prstGeom prst="rect">
            <a:avLst/>
          </a:prstGeom>
        </p:spPr>
      </p:pic>
      <p:pic>
        <p:nvPicPr>
          <p:cNvPr id="18" name="Graphic 17" descr="Receiver with solid fill">
            <a:extLst>
              <a:ext uri="{FF2B5EF4-FFF2-40B4-BE49-F238E27FC236}">
                <a16:creationId xmlns:a16="http://schemas.microsoft.com/office/drawing/2014/main" id="{963C1590-61BE-1726-A20E-F23518FC031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4569934" y="3866686"/>
            <a:ext cx="700107" cy="700107"/>
          </a:xfrm>
          <a:prstGeom prst="rect">
            <a:avLst/>
          </a:prstGeom>
        </p:spPr>
      </p:pic>
      <p:pic>
        <p:nvPicPr>
          <p:cNvPr id="20" name="Graphic 19" descr="Coins with solid fill">
            <a:extLst>
              <a:ext uri="{FF2B5EF4-FFF2-40B4-BE49-F238E27FC236}">
                <a16:creationId xmlns:a16="http://schemas.microsoft.com/office/drawing/2014/main" id="{C16FFC56-7BE9-182E-5450-84EA6E883D2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0830203" y="3285341"/>
            <a:ext cx="755009" cy="755009"/>
          </a:xfrm>
          <a:prstGeom prst="rect">
            <a:avLst/>
          </a:prstGeom>
        </p:spPr>
      </p:pic>
      <p:pic>
        <p:nvPicPr>
          <p:cNvPr id="22" name="Graphic 21" descr="Internet with solid fill">
            <a:extLst>
              <a:ext uri="{FF2B5EF4-FFF2-40B4-BE49-F238E27FC236}">
                <a16:creationId xmlns:a16="http://schemas.microsoft.com/office/drawing/2014/main" id="{822196DE-5DB6-70D6-03F8-5B30294790E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814397" y="1641396"/>
            <a:ext cx="914400" cy="914400"/>
          </a:xfrm>
          <a:prstGeom prst="rect">
            <a:avLst/>
          </a:prstGeom>
        </p:spPr>
      </p:pic>
      <p:sp>
        <p:nvSpPr>
          <p:cNvPr id="17" name="Slide Number Placeholder 3">
            <a:extLst>
              <a:ext uri="{FF2B5EF4-FFF2-40B4-BE49-F238E27FC236}">
                <a16:creationId xmlns:a16="http://schemas.microsoft.com/office/drawing/2014/main" id="{63B8060D-3528-038C-B0DF-58798A2925AB}"/>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38</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4270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F7A8F-5BDA-86DE-51F1-41C56A6E36A3}"/>
              </a:ext>
            </a:extLst>
          </p:cNvPr>
          <p:cNvSpPr>
            <a:spLocks noGrp="1"/>
          </p:cNvSpPr>
          <p:nvPr>
            <p:ph type="body" sz="quarter" idx="10"/>
          </p:nvPr>
        </p:nvSpPr>
        <p:spPr/>
        <p:txBody>
          <a:bodyPr/>
          <a:lstStyle/>
          <a:p>
            <a:r>
              <a:rPr lang="en-GB"/>
              <a:t>Lessons learnt</a:t>
            </a:r>
          </a:p>
        </p:txBody>
      </p:sp>
    </p:spTree>
    <p:extLst>
      <p:ext uri="{BB962C8B-B14F-4D97-AF65-F5344CB8AC3E}">
        <p14:creationId xmlns:p14="http://schemas.microsoft.com/office/powerpoint/2010/main" val="2692437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C4DFD-03E3-48F1-F46C-29F65DE052B3}"/>
              </a:ext>
            </a:extLst>
          </p:cNvPr>
          <p:cNvSpPr>
            <a:spLocks noGrp="1"/>
          </p:cNvSpPr>
          <p:nvPr>
            <p:ph type="body" sz="quarter" idx="12"/>
          </p:nvPr>
        </p:nvSpPr>
        <p:spPr>
          <a:solidFill>
            <a:schemeClr val="accent5">
              <a:lumMod val="75000"/>
            </a:schemeClr>
          </a:solidFill>
        </p:spPr>
        <p:txBody>
          <a:bodyPr/>
          <a:lstStyle/>
          <a:p>
            <a:r>
              <a:rPr lang="en-GB" sz="1800"/>
              <a:t>Context of wider research programme</a:t>
            </a:r>
          </a:p>
        </p:txBody>
      </p:sp>
      <p:sp>
        <p:nvSpPr>
          <p:cNvPr id="3" name="Content Placeholder 2">
            <a:extLst>
              <a:ext uri="{FF2B5EF4-FFF2-40B4-BE49-F238E27FC236}">
                <a16:creationId xmlns:a16="http://schemas.microsoft.com/office/drawing/2014/main" id="{625C8E06-EEC0-F5F3-9204-8C62041FBED9}"/>
              </a:ext>
            </a:extLst>
          </p:cNvPr>
          <p:cNvSpPr>
            <a:spLocks noGrp="1"/>
          </p:cNvSpPr>
          <p:nvPr>
            <p:ph sz="quarter" idx="4294967295"/>
          </p:nvPr>
        </p:nvSpPr>
        <p:spPr>
          <a:xfrm>
            <a:off x="487680" y="753021"/>
            <a:ext cx="11064240" cy="566393"/>
          </a:xfrm>
        </p:spPr>
        <p:txBody>
          <a:bodyPr lIns="0" tIns="0" rIns="0" bIns="0">
            <a:noAutofit/>
          </a:bodyPr>
          <a:lstStyle/>
          <a:p>
            <a:pPr marL="0" indent="0">
              <a:lnSpc>
                <a:spcPct val="107000"/>
              </a:lnSpc>
              <a:spcBef>
                <a:spcPts val="0"/>
              </a:spcBef>
              <a:spcAft>
                <a:spcPts val="600"/>
              </a:spcAft>
              <a:buNone/>
            </a:pPr>
            <a:r>
              <a:rPr lang="en-GB" sz="1400">
                <a:cs typeface="Calibri" panose="020F0502020204030204" pitchFamily="34" charset="0"/>
              </a:rPr>
              <a:t>Blue Marble was commissioned by Ofwat and CCW to conduct research with household customers to understand their experiences when incidents take place. The research is primarily focused on water or wastewater-related incidents that affect people in their homes or gardens, or going about their daily lives. The programme will generate findings which:</a:t>
            </a:r>
          </a:p>
          <a:p>
            <a:pPr>
              <a:lnSpc>
                <a:spcPct val="107000"/>
              </a:lnSpc>
              <a:spcBef>
                <a:spcPts val="0"/>
              </a:spcBef>
              <a:spcAft>
                <a:spcPts val="600"/>
              </a:spcAft>
            </a:pPr>
            <a:endParaRPr lang="en-GB" sz="1400">
              <a:cs typeface="Calibri" panose="020F0502020204030204" pitchFamily="34" charset="0"/>
            </a:endParaRPr>
          </a:p>
          <a:p>
            <a:pPr>
              <a:lnSpc>
                <a:spcPct val="107000"/>
              </a:lnSpc>
              <a:spcBef>
                <a:spcPts val="0"/>
              </a:spcBef>
              <a:spcAft>
                <a:spcPts val="600"/>
              </a:spcAft>
            </a:pPr>
            <a:endParaRPr lang="en-GB" sz="1400">
              <a:cs typeface="Calibri" panose="020F0502020204030204" pitchFamily="34" charset="0"/>
            </a:endParaRPr>
          </a:p>
          <a:p>
            <a:pPr>
              <a:spcBef>
                <a:spcPts val="0"/>
              </a:spcBef>
              <a:spcAft>
                <a:spcPts val="600"/>
              </a:spcAft>
            </a:pPr>
            <a:endParaRPr lang="en-GB" sz="1600"/>
          </a:p>
        </p:txBody>
      </p:sp>
      <p:sp>
        <p:nvSpPr>
          <p:cNvPr id="4" name="Oval 3">
            <a:extLst>
              <a:ext uri="{FF2B5EF4-FFF2-40B4-BE49-F238E27FC236}">
                <a16:creationId xmlns:a16="http://schemas.microsoft.com/office/drawing/2014/main" id="{7D8E807B-C228-E40F-9CF3-434E9A267770}"/>
              </a:ext>
            </a:extLst>
          </p:cNvPr>
          <p:cNvSpPr>
            <a:spLocks noChangeAspect="1"/>
          </p:cNvSpPr>
          <p:nvPr/>
        </p:nvSpPr>
        <p:spPr>
          <a:xfrm>
            <a:off x="2202321" y="1781449"/>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1</a:t>
            </a:r>
          </a:p>
        </p:txBody>
      </p:sp>
      <p:sp>
        <p:nvSpPr>
          <p:cNvPr id="8" name="Oval 7">
            <a:extLst>
              <a:ext uri="{FF2B5EF4-FFF2-40B4-BE49-F238E27FC236}">
                <a16:creationId xmlns:a16="http://schemas.microsoft.com/office/drawing/2014/main" id="{33435C08-ADC8-5890-737D-8CD0F8C360FE}"/>
              </a:ext>
            </a:extLst>
          </p:cNvPr>
          <p:cNvSpPr>
            <a:spLocks noChangeAspect="1"/>
          </p:cNvSpPr>
          <p:nvPr/>
        </p:nvSpPr>
        <p:spPr>
          <a:xfrm>
            <a:off x="2202321" y="2765516"/>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2</a:t>
            </a:r>
          </a:p>
        </p:txBody>
      </p:sp>
      <p:sp>
        <p:nvSpPr>
          <p:cNvPr id="10" name="Oval 9">
            <a:extLst>
              <a:ext uri="{FF2B5EF4-FFF2-40B4-BE49-F238E27FC236}">
                <a16:creationId xmlns:a16="http://schemas.microsoft.com/office/drawing/2014/main" id="{6DA05903-8EFD-CC73-1361-393C033EC86A}"/>
              </a:ext>
            </a:extLst>
          </p:cNvPr>
          <p:cNvSpPr>
            <a:spLocks noChangeAspect="1"/>
          </p:cNvSpPr>
          <p:nvPr/>
        </p:nvSpPr>
        <p:spPr>
          <a:xfrm>
            <a:off x="2202321" y="3749583"/>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rPr>
              <a:t>3</a:t>
            </a:r>
          </a:p>
        </p:txBody>
      </p:sp>
      <p:sp>
        <p:nvSpPr>
          <p:cNvPr id="13" name="Content Placeholder 2">
            <a:extLst>
              <a:ext uri="{FF2B5EF4-FFF2-40B4-BE49-F238E27FC236}">
                <a16:creationId xmlns:a16="http://schemas.microsoft.com/office/drawing/2014/main" id="{BE62311E-7767-D934-EF05-F69357043F5D}"/>
              </a:ext>
            </a:extLst>
          </p:cNvPr>
          <p:cNvSpPr txBox="1">
            <a:spLocks/>
          </p:cNvSpPr>
          <p:nvPr/>
        </p:nvSpPr>
        <p:spPr>
          <a:xfrm>
            <a:off x="2814321" y="1770186"/>
            <a:ext cx="6776720" cy="576001"/>
          </a:xfrm>
          <a:prstGeom prst="rect">
            <a:avLst/>
          </a:prstGeom>
        </p:spPr>
        <p:txBody>
          <a:bodyPr lIns="0" tIns="0" rIns="0" bIns="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2400"/>
              </a:spcAft>
              <a:buFont typeface="Arial" panose="020B0604020202020204" pitchFamily="34" charset="0"/>
              <a:buNone/>
            </a:pPr>
            <a:r>
              <a:rPr lang="en-GB" sz="1400">
                <a:cs typeface="Calibri" panose="020F0502020204030204" pitchFamily="34" charset="0"/>
              </a:rPr>
              <a:t>Help to better establish what customers’ expectations of companies are when incidents occur and how well these expectations are met</a:t>
            </a:r>
          </a:p>
        </p:txBody>
      </p:sp>
      <p:sp>
        <p:nvSpPr>
          <p:cNvPr id="14" name="Content Placeholder 2">
            <a:extLst>
              <a:ext uri="{FF2B5EF4-FFF2-40B4-BE49-F238E27FC236}">
                <a16:creationId xmlns:a16="http://schemas.microsoft.com/office/drawing/2014/main" id="{0FF8AAFB-1DC7-1C23-2529-8F409C6E6EB7}"/>
              </a:ext>
            </a:extLst>
          </p:cNvPr>
          <p:cNvSpPr txBox="1">
            <a:spLocks/>
          </p:cNvSpPr>
          <p:nvPr/>
        </p:nvSpPr>
        <p:spPr>
          <a:xfrm>
            <a:off x="2814321" y="3778662"/>
            <a:ext cx="6776720" cy="576001"/>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2400"/>
              </a:spcAft>
              <a:buNone/>
            </a:pPr>
            <a:r>
              <a:rPr lang="en-GB" sz="1400">
                <a:cs typeface="Calibri" panose="020F0502020204030204" pitchFamily="34" charset="0"/>
              </a:rPr>
              <a:t>Support Ofwat’s wider regulatory work and inform CCW’s wider work on behalf of consumers</a:t>
            </a:r>
          </a:p>
          <a:p>
            <a:pPr marL="0" indent="0">
              <a:lnSpc>
                <a:spcPct val="107000"/>
              </a:lnSpc>
              <a:spcBef>
                <a:spcPts val="0"/>
              </a:spcBef>
              <a:spcAft>
                <a:spcPts val="2400"/>
              </a:spcAft>
              <a:buFont typeface="Arial" panose="020B0604020202020204" pitchFamily="34" charset="0"/>
              <a:buNone/>
            </a:pPr>
            <a:endParaRPr lang="en-GB" sz="1400">
              <a:cs typeface="Calibri" panose="020F0502020204030204" pitchFamily="34" charset="0"/>
            </a:endParaRPr>
          </a:p>
        </p:txBody>
      </p:sp>
      <p:sp>
        <p:nvSpPr>
          <p:cNvPr id="15" name="Content Placeholder 2">
            <a:extLst>
              <a:ext uri="{FF2B5EF4-FFF2-40B4-BE49-F238E27FC236}">
                <a16:creationId xmlns:a16="http://schemas.microsoft.com/office/drawing/2014/main" id="{C802686D-046D-C3D6-F5ED-562BD1DE98C3}"/>
              </a:ext>
            </a:extLst>
          </p:cNvPr>
          <p:cNvSpPr txBox="1">
            <a:spLocks/>
          </p:cNvSpPr>
          <p:nvPr/>
        </p:nvSpPr>
        <p:spPr>
          <a:xfrm>
            <a:off x="2814321" y="2693515"/>
            <a:ext cx="6776720" cy="576001"/>
          </a:xfrm>
          <a:prstGeom prst="rect">
            <a:avLst/>
          </a:prstGeom>
        </p:spPr>
        <p:txBody>
          <a:bodyPr lIns="0" tIns="0" rIns="0" b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2400"/>
              </a:spcAft>
              <a:buFont typeface="Arial" panose="020B0604020202020204" pitchFamily="34" charset="0"/>
              <a:buNone/>
            </a:pPr>
            <a:r>
              <a:rPr lang="en-GB" sz="1400">
                <a:cs typeface="Calibri" panose="020F0502020204030204" pitchFamily="34" charset="0"/>
              </a:rPr>
              <a:t>Can be used by Ofwat and CCW to improve companies’ responses and management of incidents and people's experiences when incidents take place</a:t>
            </a:r>
          </a:p>
        </p:txBody>
      </p:sp>
      <p:sp>
        <p:nvSpPr>
          <p:cNvPr id="16" name="Rectangle 15">
            <a:extLst>
              <a:ext uri="{FF2B5EF4-FFF2-40B4-BE49-F238E27FC236}">
                <a16:creationId xmlns:a16="http://schemas.microsoft.com/office/drawing/2014/main" id="{18E02160-2B73-0707-79E5-A673C0789045}"/>
              </a:ext>
            </a:extLst>
          </p:cNvPr>
          <p:cNvSpPr/>
          <p:nvPr/>
        </p:nvSpPr>
        <p:spPr>
          <a:xfrm>
            <a:off x="0" y="4989992"/>
            <a:ext cx="12192001" cy="1080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600" b="1">
                <a:effectLst/>
                <a:ea typeface="Calibri" panose="020F0502020204030204" pitchFamily="34" charset="0"/>
                <a:cs typeface="Times New Roman" panose="02020603050405020304" pitchFamily="18" charset="0"/>
              </a:rPr>
              <a:t>This report is the first within that programme of work. </a:t>
            </a:r>
            <a:r>
              <a:rPr lang="en-GB" sz="1600" b="1">
                <a:ea typeface="Calibri" panose="020F0502020204030204" pitchFamily="34" charset="0"/>
                <a:cs typeface="Times New Roman" panose="02020603050405020304" pitchFamily="18" charset="0"/>
              </a:rPr>
              <a:t>More information on the project is available at:</a:t>
            </a:r>
            <a:r>
              <a:rPr lang="en-GB" sz="1600" b="1">
                <a:effectLst/>
                <a:ea typeface="Calibri" panose="020F0502020204030204" pitchFamily="34" charset="0"/>
                <a:cs typeface="Times New Roman" panose="02020603050405020304" pitchFamily="18" charset="0"/>
              </a:rPr>
              <a:t> </a:t>
            </a:r>
            <a:r>
              <a:rPr lang="en-GB" sz="1600" b="1">
                <a:solidFill>
                  <a:schemeClr val="bg1"/>
                </a:solidFill>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xmlns="" val="tx"/>
                    </a:ext>
                  </a:extLst>
                </a:hlinkClick>
              </a:rPr>
              <a:t>https://www.ofwat.gov.uk/customer-insights-when-things-go-wrong/</a:t>
            </a:r>
            <a:r>
              <a:rPr lang="en-GB" sz="1600" b="1">
                <a:solidFill>
                  <a:schemeClr val="bg1"/>
                </a:solidFill>
                <a:effectLst/>
                <a:ea typeface="Calibri" panose="020F0502020204030204" pitchFamily="34" charset="0"/>
                <a:cs typeface="Times New Roman" panose="02020603050405020304" pitchFamily="18" charset="0"/>
              </a:rPr>
              <a:t>.</a:t>
            </a:r>
          </a:p>
        </p:txBody>
      </p:sp>
      <p:sp>
        <p:nvSpPr>
          <p:cNvPr id="5" name="Slide Number Placeholder 3">
            <a:extLst>
              <a:ext uri="{FF2B5EF4-FFF2-40B4-BE49-F238E27FC236}">
                <a16:creationId xmlns:a16="http://schemas.microsoft.com/office/drawing/2014/main" id="{F4776849-85B5-6FAE-28C0-AD9D870E0F78}"/>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4</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763040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CE813F-391A-A352-24DF-420C76CCC4A6}"/>
              </a:ext>
            </a:extLst>
          </p:cNvPr>
          <p:cNvSpPr>
            <a:spLocks noGrp="1"/>
          </p:cNvSpPr>
          <p:nvPr>
            <p:ph type="body" sz="quarter" idx="14"/>
          </p:nvPr>
        </p:nvSpPr>
        <p:spPr>
          <a:xfrm>
            <a:off x="1318206" y="1480450"/>
            <a:ext cx="9555588" cy="3757952"/>
          </a:xfrm>
        </p:spPr>
        <p:txBody>
          <a:bodyPr wrap="square" lIns="0" tIns="0" rIns="0" bIns="0" anchor="ctr">
            <a:spAutoFit/>
          </a:bodyPr>
          <a:lstStyle/>
          <a:p>
            <a:pPr defTabSz="457200">
              <a:spcBef>
                <a:spcPts val="0"/>
              </a:spcBef>
              <a:spcAft>
                <a:spcPts val="600"/>
              </a:spcAft>
            </a:pPr>
            <a:r>
              <a:rPr lang="en-GB" sz="1400" b="1"/>
              <a:t>Communication is key to customers’ experience of an incident, and informs perceptions of their company</a:t>
            </a:r>
            <a:r>
              <a:rPr lang="en-GB" sz="1400"/>
              <a:t> </a:t>
            </a:r>
          </a:p>
          <a:p>
            <a:pPr marL="171450" indent="-171450" defTabSz="457200">
              <a:spcBef>
                <a:spcPts val="0"/>
              </a:spcBef>
              <a:spcAft>
                <a:spcPts val="600"/>
              </a:spcAft>
              <a:buFont typeface="Arial" panose="020B0604020202020204" pitchFamily="34" charset="0"/>
              <a:buChar char="•"/>
            </a:pPr>
            <a:r>
              <a:rPr lang="en-GB" sz="1400"/>
              <a:t>When possible, customers should be pre-warned about a water supply disruption. </a:t>
            </a:r>
          </a:p>
          <a:p>
            <a:pPr marL="171450" indent="-171450" defTabSz="457200">
              <a:spcBef>
                <a:spcPts val="0"/>
              </a:spcBef>
              <a:spcAft>
                <a:spcPts val="600"/>
              </a:spcAft>
              <a:buFont typeface="Arial" panose="020B0604020202020204" pitchFamily="34" charset="0"/>
              <a:buChar char="•"/>
            </a:pPr>
            <a:r>
              <a:rPr lang="en-GB" sz="1400"/>
              <a:t>Companies should be open and honest in their communication. The information they provide must be accurate and timely. For example, when a company has a reasonable indication of the likely length of an incident, they should share this with customers. If they do not have the information to be specific, they should say so, as well as what they are doing to find out and when they will have specifics. Communications must be realistic and not raise expectations of people affected unreasonably. </a:t>
            </a:r>
          </a:p>
          <a:p>
            <a:pPr marL="171450" indent="-171450" defTabSz="457200">
              <a:spcBef>
                <a:spcPts val="0"/>
              </a:spcBef>
              <a:spcAft>
                <a:spcPts val="600"/>
              </a:spcAft>
              <a:buFont typeface="Arial" panose="020B0604020202020204" pitchFamily="34" charset="0"/>
              <a:buChar char="•"/>
            </a:pPr>
            <a:r>
              <a:rPr lang="en-GB" sz="1400"/>
              <a:t>As best practice, companies should enable customers who want to contact them to do so easily through their preferred channel. </a:t>
            </a:r>
          </a:p>
          <a:p>
            <a:pPr marL="171450" indent="-171450" defTabSz="457200">
              <a:spcBef>
                <a:spcPts val="0"/>
              </a:spcBef>
              <a:spcAft>
                <a:spcPts val="600"/>
              </a:spcAft>
              <a:buFont typeface="Arial" panose="020B0604020202020204" pitchFamily="34" charset="0"/>
              <a:buChar char="•"/>
            </a:pPr>
            <a:r>
              <a:rPr lang="en-GB" sz="1400"/>
              <a:t>Communication should be tailored for specific audiences and their needs e.g. informing those customers who will be delivered water.</a:t>
            </a:r>
          </a:p>
          <a:p>
            <a:pPr marL="171450" indent="-171450" defTabSz="457200">
              <a:spcBef>
                <a:spcPts val="0"/>
              </a:spcBef>
              <a:spcAft>
                <a:spcPts val="600"/>
              </a:spcAft>
              <a:buFont typeface="Arial" panose="020B0604020202020204" pitchFamily="34" charset="0"/>
              <a:buChar char="•"/>
            </a:pPr>
            <a:r>
              <a:rPr lang="en-GB" sz="1400"/>
              <a:t>The content and tone of any communications should show empathy and consider that water supply problems are very stressful and difficult for people to manage. </a:t>
            </a:r>
          </a:p>
          <a:p>
            <a:pPr marL="171450" indent="-171450" defTabSz="457200">
              <a:spcBef>
                <a:spcPts val="0"/>
              </a:spcBef>
              <a:spcAft>
                <a:spcPts val="600"/>
              </a:spcAft>
              <a:buFont typeface="Arial" panose="020B0604020202020204" pitchFamily="34" charset="0"/>
              <a:buChar char="•"/>
            </a:pPr>
            <a:r>
              <a:rPr lang="en-GB" sz="1400"/>
              <a:t>For communications to reach those affected by an incident, contact databases must be comprehensive and up-to-date. If records are incomplete, companies need a strategy in place for reaching customers, so that they can be told about the nature of the incident and support available. This will include using a variety of communications media and methods.</a:t>
            </a:r>
          </a:p>
        </p:txBody>
      </p:sp>
      <p:sp>
        <p:nvSpPr>
          <p:cNvPr id="8" name="Text Placeholder 7">
            <a:extLst>
              <a:ext uri="{FF2B5EF4-FFF2-40B4-BE49-F238E27FC236}">
                <a16:creationId xmlns:a16="http://schemas.microsoft.com/office/drawing/2014/main" id="{74138C44-9FC1-8F2D-90B7-FE5661E5ACE9}"/>
              </a:ext>
            </a:extLst>
          </p:cNvPr>
          <p:cNvSpPr>
            <a:spLocks noGrp="1"/>
          </p:cNvSpPr>
          <p:nvPr>
            <p:ph type="body" sz="quarter" idx="19"/>
          </p:nvPr>
        </p:nvSpPr>
        <p:spPr>
          <a:xfrm>
            <a:off x="631714" y="1550024"/>
            <a:ext cx="432000" cy="612000"/>
          </a:xfrm>
          <a:solidFill>
            <a:schemeClr val="accent4"/>
          </a:solidFill>
        </p:spPr>
        <p:txBody>
          <a:bodyPr lIns="0" tIns="0" rIns="0" bIns="0"/>
          <a:lstStyle/>
          <a:p>
            <a:r>
              <a:rPr lang="en-GB">
                <a:solidFill>
                  <a:schemeClr val="bg1"/>
                </a:solidFill>
              </a:rPr>
              <a:t>1</a:t>
            </a:r>
          </a:p>
        </p:txBody>
      </p:sp>
      <p:sp>
        <p:nvSpPr>
          <p:cNvPr id="2" name="Text Placeholder 1">
            <a:extLst>
              <a:ext uri="{FF2B5EF4-FFF2-40B4-BE49-F238E27FC236}">
                <a16:creationId xmlns:a16="http://schemas.microsoft.com/office/drawing/2014/main" id="{D56BFE51-97B8-16AA-9295-8B473B7C7B35}"/>
              </a:ext>
            </a:extLst>
          </p:cNvPr>
          <p:cNvSpPr>
            <a:spLocks noGrp="1"/>
          </p:cNvSpPr>
          <p:nvPr>
            <p:ph type="body" sz="quarter" idx="12"/>
          </p:nvPr>
        </p:nvSpPr>
        <p:spPr>
          <a:solidFill>
            <a:schemeClr val="accent5">
              <a:lumMod val="75000"/>
            </a:schemeClr>
          </a:solidFill>
        </p:spPr>
        <p:txBody>
          <a:bodyPr/>
          <a:lstStyle/>
          <a:p>
            <a:r>
              <a:rPr lang="en-GB" sz="1800"/>
              <a:t>Lessons learnt: how to improve customer experience</a:t>
            </a:r>
          </a:p>
        </p:txBody>
      </p:sp>
      <p:sp>
        <p:nvSpPr>
          <p:cNvPr id="13" name="Slide Number Placeholder 3">
            <a:extLst>
              <a:ext uri="{FF2B5EF4-FFF2-40B4-BE49-F238E27FC236}">
                <a16:creationId xmlns:a16="http://schemas.microsoft.com/office/drawing/2014/main" id="{31DF4A9F-F385-CFDB-F040-C04CA412DB39}"/>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40</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069889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CE813F-391A-A352-24DF-420C76CCC4A6}"/>
              </a:ext>
            </a:extLst>
          </p:cNvPr>
          <p:cNvSpPr>
            <a:spLocks noGrp="1"/>
          </p:cNvSpPr>
          <p:nvPr>
            <p:ph type="body" sz="quarter" idx="14"/>
          </p:nvPr>
        </p:nvSpPr>
        <p:spPr>
          <a:xfrm>
            <a:off x="1406821" y="3199944"/>
            <a:ext cx="9555588" cy="2982355"/>
          </a:xfrm>
        </p:spPr>
        <p:txBody>
          <a:bodyPr wrap="square" lIns="0" tIns="0" rIns="0" bIns="0" anchor="ctr">
            <a:spAutoFit/>
          </a:bodyPr>
          <a:lstStyle/>
          <a:p>
            <a:pPr defTabSz="457200">
              <a:spcBef>
                <a:spcPts val="0"/>
              </a:spcBef>
              <a:spcAft>
                <a:spcPts val="600"/>
              </a:spcAft>
            </a:pPr>
            <a:r>
              <a:rPr lang="en-GB" sz="1400" b="1"/>
              <a:t>Post incident management is necessary for customers currently unaware of compensation arrangements and ongoing support (PSR)</a:t>
            </a:r>
            <a:endParaRPr lang="en-GB" sz="1400"/>
          </a:p>
          <a:p>
            <a:pPr marL="171450" indent="-171450" defTabSz="457200">
              <a:spcBef>
                <a:spcPts val="0"/>
              </a:spcBef>
              <a:spcAft>
                <a:spcPts val="600"/>
              </a:spcAft>
              <a:buFont typeface="Arial" panose="020B0604020202020204" pitchFamily="34" charset="0"/>
              <a:buChar char="•"/>
            </a:pPr>
            <a:r>
              <a:rPr lang="en-GB" sz="1400"/>
              <a:t>Companies should explain to customers what they are doing to prevent any recurrence of the incident. They should offer a genuine apology for the disruption experienced, even if the cause was felt to be out of the company’s control.</a:t>
            </a:r>
          </a:p>
          <a:p>
            <a:pPr marL="171450" indent="-171450" defTabSz="457200">
              <a:spcBef>
                <a:spcPts val="0"/>
              </a:spcBef>
              <a:spcAft>
                <a:spcPts val="600"/>
              </a:spcAft>
              <a:buFont typeface="Arial" panose="020B0604020202020204" pitchFamily="34" charset="0"/>
              <a:buChar char="•"/>
            </a:pPr>
            <a:r>
              <a:rPr lang="en-GB" sz="1400"/>
              <a:t>Companies should ensure their customers understand the process for compensation and what they are entitled to as part of the Guaranteed Standards Scheme (GSS). </a:t>
            </a:r>
          </a:p>
          <a:p>
            <a:pPr marL="171450" indent="-171450" defTabSz="457200">
              <a:spcBef>
                <a:spcPts val="0"/>
              </a:spcBef>
              <a:spcAft>
                <a:spcPts val="600"/>
              </a:spcAft>
              <a:buFont typeface="Arial" panose="020B0604020202020204" pitchFamily="34" charset="0"/>
              <a:buChar char="•"/>
            </a:pPr>
            <a:r>
              <a:rPr lang="en-GB" sz="1400"/>
              <a:t>Companies should ensure that all affected customers receive the appropriate compensation in a reasonable timescale.</a:t>
            </a:r>
          </a:p>
          <a:p>
            <a:pPr marL="171450" indent="-171450" defTabSz="457200">
              <a:spcBef>
                <a:spcPts val="0"/>
              </a:spcBef>
              <a:spcAft>
                <a:spcPts val="600"/>
              </a:spcAft>
              <a:buFont typeface="Arial" panose="020B0604020202020204" pitchFamily="34" charset="0"/>
              <a:buChar char="•"/>
            </a:pPr>
            <a:r>
              <a:rPr lang="en-GB" sz="1400"/>
              <a:t>Companies should provide clear information about GSS on their website and other communications. </a:t>
            </a:r>
          </a:p>
          <a:p>
            <a:pPr marL="171450" indent="-171450" defTabSz="457200">
              <a:spcBef>
                <a:spcPts val="0"/>
              </a:spcBef>
              <a:spcAft>
                <a:spcPts val="600"/>
              </a:spcAft>
              <a:buFont typeface="Arial" panose="020B0604020202020204" pitchFamily="34" charset="0"/>
              <a:buChar char="•"/>
            </a:pPr>
            <a:r>
              <a:rPr lang="en-GB" sz="1400"/>
              <a:t>Companies should take the opportunity in post-incident communications to raise awareness of their PSR and the additional practical assistance they can give to people in vulnerable circumstances. </a:t>
            </a:r>
          </a:p>
          <a:p>
            <a:pPr>
              <a:spcBef>
                <a:spcPts val="0"/>
              </a:spcBef>
              <a:spcAft>
                <a:spcPts val="600"/>
              </a:spcAft>
            </a:pPr>
            <a:endParaRPr lang="en-GB" sz="1400"/>
          </a:p>
        </p:txBody>
      </p:sp>
      <p:sp>
        <p:nvSpPr>
          <p:cNvPr id="8" name="Text Placeholder 7">
            <a:extLst>
              <a:ext uri="{FF2B5EF4-FFF2-40B4-BE49-F238E27FC236}">
                <a16:creationId xmlns:a16="http://schemas.microsoft.com/office/drawing/2014/main" id="{74138C44-9FC1-8F2D-90B7-FE5661E5ACE9}"/>
              </a:ext>
            </a:extLst>
          </p:cNvPr>
          <p:cNvSpPr>
            <a:spLocks noGrp="1"/>
          </p:cNvSpPr>
          <p:nvPr>
            <p:ph type="body" sz="quarter" idx="19"/>
          </p:nvPr>
        </p:nvSpPr>
        <p:spPr>
          <a:xfrm>
            <a:off x="579997" y="3199944"/>
            <a:ext cx="432000" cy="612000"/>
          </a:xfrm>
          <a:solidFill>
            <a:schemeClr val="accent4"/>
          </a:solidFill>
        </p:spPr>
        <p:txBody>
          <a:bodyPr lIns="0" tIns="0" rIns="0" bIns="0"/>
          <a:lstStyle/>
          <a:p>
            <a:r>
              <a:rPr lang="en-GB">
                <a:solidFill>
                  <a:schemeClr val="bg1"/>
                </a:solidFill>
              </a:rPr>
              <a:t>3</a:t>
            </a:r>
          </a:p>
        </p:txBody>
      </p:sp>
      <p:sp>
        <p:nvSpPr>
          <p:cNvPr id="2" name="Text Placeholder 1">
            <a:extLst>
              <a:ext uri="{FF2B5EF4-FFF2-40B4-BE49-F238E27FC236}">
                <a16:creationId xmlns:a16="http://schemas.microsoft.com/office/drawing/2014/main" id="{D56BFE51-97B8-16AA-9295-8B473B7C7B35}"/>
              </a:ext>
            </a:extLst>
          </p:cNvPr>
          <p:cNvSpPr>
            <a:spLocks noGrp="1"/>
          </p:cNvSpPr>
          <p:nvPr>
            <p:ph type="body" sz="quarter" idx="12"/>
          </p:nvPr>
        </p:nvSpPr>
        <p:spPr/>
        <p:txBody>
          <a:bodyPr/>
          <a:lstStyle/>
          <a:p>
            <a:r>
              <a:rPr lang="en-GB" sz="1800"/>
              <a:t>Lessons learnt: how to improve customer experience</a:t>
            </a:r>
          </a:p>
        </p:txBody>
      </p:sp>
      <p:sp>
        <p:nvSpPr>
          <p:cNvPr id="13" name="Slide Number Placeholder 3">
            <a:extLst>
              <a:ext uri="{FF2B5EF4-FFF2-40B4-BE49-F238E27FC236}">
                <a16:creationId xmlns:a16="http://schemas.microsoft.com/office/drawing/2014/main" id="{31DF4A9F-F385-CFDB-F040-C04CA412DB39}"/>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41</a:t>
            </a:fld>
            <a:endParaRPr lang="en-GB" b="1">
              <a:solidFill>
                <a:schemeClr val="bg1"/>
              </a:solidFill>
              <a:latin typeface="Century Gothic" panose="020B0502020202020204" pitchFamily="34" charset="0"/>
            </a:endParaRPr>
          </a:p>
        </p:txBody>
      </p:sp>
      <p:sp>
        <p:nvSpPr>
          <p:cNvPr id="4" name="Text Placeholder 2">
            <a:extLst>
              <a:ext uri="{FF2B5EF4-FFF2-40B4-BE49-F238E27FC236}">
                <a16:creationId xmlns:a16="http://schemas.microsoft.com/office/drawing/2014/main" id="{86001485-21D9-1C16-EEAC-D86AE94CB891}"/>
              </a:ext>
            </a:extLst>
          </p:cNvPr>
          <p:cNvSpPr txBox="1">
            <a:spLocks/>
          </p:cNvSpPr>
          <p:nvPr/>
        </p:nvSpPr>
        <p:spPr>
          <a:xfrm>
            <a:off x="1406821" y="959573"/>
            <a:ext cx="9555588" cy="1975926"/>
          </a:xfrm>
          <a:prstGeom prst="rect">
            <a:avLst/>
          </a:prstGeom>
        </p:spPr>
        <p:txBody>
          <a:bodyPr vert="horz" wrap="square" lIns="0" tIns="0" rIns="0" bIns="0" rtlCol="0" anchor="ctr">
            <a:sp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457200">
              <a:spcBef>
                <a:spcPts val="0"/>
              </a:spcBef>
              <a:spcAft>
                <a:spcPts val="600"/>
              </a:spcAft>
            </a:pPr>
            <a:r>
              <a:rPr lang="en-GB" sz="1400" b="1"/>
              <a:t>During an incident, companies should deliver high quality and consistent levels of support to customers</a:t>
            </a:r>
          </a:p>
          <a:p>
            <a:pPr marL="171450" indent="-171450" defTabSz="457200">
              <a:spcBef>
                <a:spcPts val="0"/>
              </a:spcBef>
              <a:spcAft>
                <a:spcPts val="600"/>
              </a:spcAft>
              <a:buFont typeface="Arial" panose="020B0604020202020204" pitchFamily="34" charset="0"/>
              <a:buChar char="•"/>
            </a:pPr>
            <a:r>
              <a:rPr lang="en-GB" sz="1400"/>
              <a:t>People need to be provided with an adequate, accessible alternative supply of water. Companies should consider the requirements for minimum daily water (10 litres per person, per day) and, in particular, how they provide this to customers when problems continue for several days, and coping becomes increasingly difficult. </a:t>
            </a:r>
          </a:p>
          <a:p>
            <a:pPr marL="171450" indent="-171450" defTabSz="457200">
              <a:spcBef>
                <a:spcPts val="0"/>
              </a:spcBef>
              <a:spcAft>
                <a:spcPts val="600"/>
              </a:spcAft>
              <a:buFont typeface="Arial" panose="020B0604020202020204" pitchFamily="34" charset="0"/>
              <a:buChar char="•"/>
            </a:pPr>
            <a:r>
              <a:rPr lang="en-GB" sz="1400"/>
              <a:t>Companies should ensure customers on the Priority Services Register are aware of the services they will receive. Vulnerable customers – who may not be on the Register – should be able to request a water delivery if they need it.</a:t>
            </a:r>
          </a:p>
          <a:p>
            <a:pPr>
              <a:spcBef>
                <a:spcPts val="0"/>
              </a:spcBef>
              <a:spcAft>
                <a:spcPts val="600"/>
              </a:spcAft>
            </a:pPr>
            <a:endParaRPr lang="en-GB" sz="1400"/>
          </a:p>
        </p:txBody>
      </p:sp>
      <p:sp>
        <p:nvSpPr>
          <p:cNvPr id="5" name="Text Placeholder 8">
            <a:extLst>
              <a:ext uri="{FF2B5EF4-FFF2-40B4-BE49-F238E27FC236}">
                <a16:creationId xmlns:a16="http://schemas.microsoft.com/office/drawing/2014/main" id="{0AD166E3-6464-AA8B-AC19-4AF9FCD51492}"/>
              </a:ext>
            </a:extLst>
          </p:cNvPr>
          <p:cNvSpPr txBox="1">
            <a:spLocks/>
          </p:cNvSpPr>
          <p:nvPr/>
        </p:nvSpPr>
        <p:spPr>
          <a:xfrm>
            <a:off x="579997" y="959573"/>
            <a:ext cx="432000" cy="612000"/>
          </a:xfrm>
          <a:prstGeom prst="rect">
            <a:avLst/>
          </a:prstGeom>
          <a:solidFill>
            <a:schemeClr val="accent4"/>
          </a:solidFill>
        </p:spPr>
        <p:txBody>
          <a:bodyPr vert="horz"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2</a:t>
            </a:r>
          </a:p>
        </p:txBody>
      </p:sp>
    </p:spTree>
    <p:extLst>
      <p:ext uri="{BB962C8B-B14F-4D97-AF65-F5344CB8AC3E}">
        <p14:creationId xmlns:p14="http://schemas.microsoft.com/office/powerpoint/2010/main" val="1160830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FF7A8F-5BDA-86DE-51F1-41C56A6E36A3}"/>
              </a:ext>
            </a:extLst>
          </p:cNvPr>
          <p:cNvSpPr>
            <a:spLocks noGrp="1"/>
          </p:cNvSpPr>
          <p:nvPr>
            <p:ph type="body" sz="quarter" idx="10"/>
          </p:nvPr>
        </p:nvSpPr>
        <p:spPr/>
        <p:txBody>
          <a:bodyPr/>
          <a:lstStyle/>
          <a:p>
            <a:r>
              <a:rPr lang="en-GB"/>
              <a:t>Appendix</a:t>
            </a:r>
          </a:p>
        </p:txBody>
      </p:sp>
    </p:spTree>
    <p:extLst>
      <p:ext uri="{BB962C8B-B14F-4D97-AF65-F5344CB8AC3E}">
        <p14:creationId xmlns:p14="http://schemas.microsoft.com/office/powerpoint/2010/main" val="1612649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A19D37B1-4008-FB3A-331E-3C9726D7135C}"/>
              </a:ext>
            </a:extLst>
          </p:cNvPr>
          <p:cNvCxnSpPr>
            <a:cxnSpLocks/>
            <a:stCxn id="169" idx="2"/>
            <a:endCxn id="167" idx="0"/>
          </p:cNvCxnSpPr>
          <p:nvPr/>
        </p:nvCxnSpPr>
        <p:spPr>
          <a:xfrm>
            <a:off x="7775284" y="2379686"/>
            <a:ext cx="1400" cy="2253255"/>
          </a:xfrm>
          <a:prstGeom prst="line">
            <a:avLst/>
          </a:prstGeom>
          <a:ln w="28575">
            <a:solidFill>
              <a:schemeClr val="tx2"/>
            </a:solidFill>
            <a:prstDash val="solid"/>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34D86B53-AFFB-5A6F-371C-99073D3E2A47}"/>
              </a:ext>
            </a:extLst>
          </p:cNvPr>
          <p:cNvCxnSpPr>
            <a:cxnSpLocks/>
            <a:stCxn id="173" idx="2"/>
            <a:endCxn id="171" idx="0"/>
          </p:cNvCxnSpPr>
          <p:nvPr/>
        </p:nvCxnSpPr>
        <p:spPr>
          <a:xfrm>
            <a:off x="10255741" y="2926408"/>
            <a:ext cx="1023" cy="1968639"/>
          </a:xfrm>
          <a:prstGeom prst="line">
            <a:avLst/>
          </a:prstGeom>
          <a:ln w="28575">
            <a:solidFill>
              <a:schemeClr val="tx2"/>
            </a:solidFill>
            <a:prstDash val="solid"/>
          </a:ln>
        </p:spPr>
        <p:style>
          <a:lnRef idx="1">
            <a:schemeClr val="dk1"/>
          </a:lnRef>
          <a:fillRef idx="0">
            <a:schemeClr val="dk1"/>
          </a:fillRef>
          <a:effectRef idx="0">
            <a:schemeClr val="dk1"/>
          </a:effectRef>
          <a:fontRef idx="minor">
            <a:schemeClr val="tx1"/>
          </a:fontRef>
        </p:style>
      </p:cxnSp>
      <p:sp>
        <p:nvSpPr>
          <p:cNvPr id="2" name="Text Placeholder 1">
            <a:extLst>
              <a:ext uri="{FF2B5EF4-FFF2-40B4-BE49-F238E27FC236}">
                <a16:creationId xmlns:a16="http://schemas.microsoft.com/office/drawing/2014/main" id="{F18C1E77-2372-B108-E519-BF2858E79867}"/>
              </a:ext>
            </a:extLst>
          </p:cNvPr>
          <p:cNvSpPr>
            <a:spLocks noGrp="1"/>
          </p:cNvSpPr>
          <p:nvPr>
            <p:ph type="body" sz="quarter" idx="13"/>
          </p:nvPr>
        </p:nvSpPr>
        <p:spPr>
          <a:xfrm>
            <a:off x="-1" y="-102"/>
            <a:ext cx="12192000" cy="458646"/>
          </a:xfrm>
          <a:solidFill>
            <a:srgbClr val="31859C"/>
          </a:solidFill>
        </p:spPr>
        <p:txBody>
          <a:bodyPr/>
          <a:lstStyle/>
          <a:p>
            <a:r>
              <a:rPr lang="en-GB" sz="1800">
                <a:latin typeface="Century Gothic"/>
              </a:rPr>
              <a:t>    Timeline: South East Water's assessment of the incident as it was taking place |1</a:t>
            </a:r>
            <a:endParaRPr lang="en-GB" sz="1800"/>
          </a:p>
        </p:txBody>
      </p:sp>
      <p:sp>
        <p:nvSpPr>
          <p:cNvPr id="17" name="Freeform 12">
            <a:extLst>
              <a:ext uri="{FF2B5EF4-FFF2-40B4-BE49-F238E27FC236}">
                <a16:creationId xmlns:a16="http://schemas.microsoft.com/office/drawing/2014/main" id="{768465B0-8A04-2258-B43E-44F412ACA562}"/>
              </a:ext>
            </a:extLst>
          </p:cNvPr>
          <p:cNvSpPr/>
          <p:nvPr/>
        </p:nvSpPr>
        <p:spPr>
          <a:xfrm>
            <a:off x="77902" y="2718180"/>
            <a:ext cx="12114098" cy="1959164"/>
          </a:xfrm>
          <a:custGeom>
            <a:avLst/>
            <a:gdLst>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0401300 w 12323602"/>
              <a:gd name="connsiteY7" fmla="*/ 1447035 h 2463904"/>
              <a:gd name="connsiteX8" fmla="*/ 12030075 w 12323602"/>
              <a:gd name="connsiteY8" fmla="*/ 204023 h 2463904"/>
              <a:gd name="connsiteX9" fmla="*/ 12030075 w 12323602"/>
              <a:gd name="connsiteY9" fmla="*/ 204023 h 2463904"/>
              <a:gd name="connsiteX10" fmla="*/ 12287250 w 12323602"/>
              <a:gd name="connsiteY10" fmla="*/ 3998 h 2463904"/>
              <a:gd name="connsiteX11" fmla="*/ 12315825 w 12323602"/>
              <a:gd name="connsiteY11"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030075 w 12323602"/>
              <a:gd name="connsiteY8" fmla="*/ 204023 h 2463904"/>
              <a:gd name="connsiteX9" fmla="*/ 12287250 w 12323602"/>
              <a:gd name="connsiteY9" fmla="*/ 3998 h 2463904"/>
              <a:gd name="connsiteX10" fmla="*/ 12315825 w 12323602"/>
              <a:gd name="connsiteY10"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287250 w 12323602"/>
              <a:gd name="connsiteY8" fmla="*/ 3998 h 2463904"/>
              <a:gd name="connsiteX9" fmla="*/ 12315825 w 12323602"/>
              <a:gd name="connsiteY9" fmla="*/ 89723 h 2463904"/>
              <a:gd name="connsiteX0" fmla="*/ 0 w 12315825"/>
              <a:gd name="connsiteY0" fmla="*/ 771525 h 2374181"/>
              <a:gd name="connsiteX1" fmla="*/ 1285875 w 12315825"/>
              <a:gd name="connsiteY1" fmla="*/ 185737 h 2374181"/>
              <a:gd name="connsiteX2" fmla="*/ 2857500 w 12315825"/>
              <a:gd name="connsiteY2" fmla="*/ 1457325 h 2374181"/>
              <a:gd name="connsiteX3" fmla="*/ 4229100 w 12315825"/>
              <a:gd name="connsiteY3" fmla="*/ 2357437 h 2374181"/>
              <a:gd name="connsiteX4" fmla="*/ 6257925 w 12315825"/>
              <a:gd name="connsiteY4" fmla="*/ 671512 h 2374181"/>
              <a:gd name="connsiteX5" fmla="*/ 8272463 w 12315825"/>
              <a:gd name="connsiteY5" fmla="*/ 1485900 h 2374181"/>
              <a:gd name="connsiteX6" fmla="*/ 9429750 w 12315825"/>
              <a:gd name="connsiteY6" fmla="*/ 1771650 h 2374181"/>
              <a:gd name="connsiteX7" fmla="*/ 12030075 w 12315825"/>
              <a:gd name="connsiteY7" fmla="*/ 114300 h 2374181"/>
              <a:gd name="connsiteX8" fmla="*/ 12315825 w 12315825"/>
              <a:gd name="connsiteY8" fmla="*/ 0 h 2374181"/>
              <a:gd name="connsiteX0" fmla="*/ 0 w 12030075"/>
              <a:gd name="connsiteY0" fmla="*/ 657225 h 2259881"/>
              <a:gd name="connsiteX1" fmla="*/ 1285875 w 12030075"/>
              <a:gd name="connsiteY1" fmla="*/ 71437 h 2259881"/>
              <a:gd name="connsiteX2" fmla="*/ 2857500 w 12030075"/>
              <a:gd name="connsiteY2" fmla="*/ 1343025 h 2259881"/>
              <a:gd name="connsiteX3" fmla="*/ 4229100 w 12030075"/>
              <a:gd name="connsiteY3" fmla="*/ 2243137 h 2259881"/>
              <a:gd name="connsiteX4" fmla="*/ 6257925 w 12030075"/>
              <a:gd name="connsiteY4" fmla="*/ 557212 h 2259881"/>
              <a:gd name="connsiteX5" fmla="*/ 8272463 w 12030075"/>
              <a:gd name="connsiteY5" fmla="*/ 1371600 h 2259881"/>
              <a:gd name="connsiteX6" fmla="*/ 9429750 w 12030075"/>
              <a:gd name="connsiteY6" fmla="*/ 1657350 h 2259881"/>
              <a:gd name="connsiteX7" fmla="*/ 12030075 w 12030075"/>
              <a:gd name="connsiteY7" fmla="*/ 0 h 2259881"/>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2331" h="2210503">
                <a:moveTo>
                  <a:pt x="0" y="607847"/>
                </a:moveTo>
                <a:cubicBezTo>
                  <a:pt x="404812" y="257803"/>
                  <a:pt x="809625" y="-92241"/>
                  <a:pt x="1285875" y="22059"/>
                </a:cubicBezTo>
                <a:cubicBezTo>
                  <a:pt x="1762125" y="136359"/>
                  <a:pt x="2366963" y="931697"/>
                  <a:pt x="2857500" y="1293647"/>
                </a:cubicBezTo>
                <a:cubicBezTo>
                  <a:pt x="3348037" y="1655597"/>
                  <a:pt x="3662363" y="2324728"/>
                  <a:pt x="4229100" y="2193759"/>
                </a:cubicBezTo>
                <a:cubicBezTo>
                  <a:pt x="4795837" y="2062790"/>
                  <a:pt x="5584031" y="653090"/>
                  <a:pt x="6257925" y="507834"/>
                </a:cubicBezTo>
                <a:cubicBezTo>
                  <a:pt x="6931819" y="362578"/>
                  <a:pt x="7743826" y="1138866"/>
                  <a:pt x="8272463" y="1322222"/>
                </a:cubicBezTo>
                <a:cubicBezTo>
                  <a:pt x="8801100" y="1505578"/>
                  <a:pt x="9148105" y="1602236"/>
                  <a:pt x="9429750" y="1607972"/>
                </a:cubicBezTo>
                <a:cubicBezTo>
                  <a:pt x="9711395" y="1613708"/>
                  <a:pt x="9528944" y="1632860"/>
                  <a:pt x="9962331" y="1356635"/>
                </a:cubicBezTo>
              </a:path>
            </a:pathLst>
          </a:custGeom>
          <a:ln w="28575">
            <a:solidFill>
              <a:srgbClr val="314364"/>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949"/>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75A18DF6-A647-1F3D-B9F0-8213006555B4}"/>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43</a:t>
            </a:fld>
            <a:endParaRPr lang="en-GB" b="1">
              <a:solidFill>
                <a:schemeClr val="bg1"/>
              </a:solidFill>
              <a:latin typeface="Century Gothic" panose="020B0502020202020204" pitchFamily="34" charset="0"/>
            </a:endParaRPr>
          </a:p>
        </p:txBody>
      </p:sp>
      <p:sp>
        <p:nvSpPr>
          <p:cNvPr id="147" name="TextBox 146">
            <a:extLst>
              <a:ext uri="{FF2B5EF4-FFF2-40B4-BE49-F238E27FC236}">
                <a16:creationId xmlns:a16="http://schemas.microsoft.com/office/drawing/2014/main" id="{E99671CC-0B5B-5101-773B-4A6B05957B4C}"/>
              </a:ext>
            </a:extLst>
          </p:cNvPr>
          <p:cNvSpPr txBox="1"/>
          <p:nvPr/>
        </p:nvSpPr>
        <p:spPr>
          <a:xfrm rot="19869499">
            <a:off x="24113" y="2612032"/>
            <a:ext cx="7952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4"/>
                </a:solidFill>
                <a:latin typeface="Century Gothic" panose="020F0302020204030204"/>
              </a:rPr>
              <a:t>Kent</a:t>
            </a:r>
            <a:endParaRPr kumimoji="0" lang="en-US" sz="1200" b="1" u="none" strike="noStrike" kern="1200" cap="none" spc="0" normalizeH="0" baseline="0" noProof="0">
              <a:ln>
                <a:noFill/>
              </a:ln>
              <a:solidFill>
                <a:schemeClr val="accent4"/>
              </a:solidFill>
              <a:effectLst/>
              <a:uLnTx/>
              <a:uFillTx/>
              <a:latin typeface="Century Gothic" panose="020F0302020204030204"/>
              <a:ea typeface="+mn-ea"/>
              <a:cs typeface="+mn-cs"/>
            </a:endParaRPr>
          </a:p>
        </p:txBody>
      </p:sp>
      <p:sp>
        <p:nvSpPr>
          <p:cNvPr id="157" name="TextBox 156">
            <a:extLst>
              <a:ext uri="{FF2B5EF4-FFF2-40B4-BE49-F238E27FC236}">
                <a16:creationId xmlns:a16="http://schemas.microsoft.com/office/drawing/2014/main" id="{EA9CCDCE-C597-4C66-C2C2-9F41E8C37795}"/>
              </a:ext>
            </a:extLst>
          </p:cNvPr>
          <p:cNvSpPr txBox="1"/>
          <p:nvPr/>
        </p:nvSpPr>
        <p:spPr>
          <a:xfrm>
            <a:off x="729461" y="2547150"/>
            <a:ext cx="818452" cy="430887"/>
          </a:xfrm>
          <a:prstGeom prst="rect">
            <a:avLst/>
          </a:prstGeom>
          <a:solidFill>
            <a:srgbClr val="BDE1DD"/>
          </a:solidFill>
        </p:spPr>
        <p:txBody>
          <a:bodyPr wrap="square" lIns="91440" tIns="45720" rIns="91440" bIns="45720" rtlCol="0" anchor="t">
            <a:spAutoFit/>
          </a:bodyPr>
          <a:lstStyle/>
          <a:p>
            <a:pPr algn="ctr" defTabSz="914400">
              <a:defRPr/>
            </a:pPr>
            <a:r>
              <a:rPr lang="en-GB" sz="1100" b="1" i="0">
                <a:effectLst/>
                <a:latin typeface="Century Gothic"/>
              </a:rPr>
              <a:t>Thurs </a:t>
            </a:r>
            <a:r>
              <a:rPr lang="en-GB" sz="1100" b="1">
                <a:latin typeface="Century Gothic"/>
              </a:rPr>
              <a:t>8 – Fri</a:t>
            </a:r>
            <a:r>
              <a:rPr lang="en-GB" sz="1100" b="1" i="0">
                <a:effectLst/>
                <a:latin typeface="Century Gothic"/>
              </a:rPr>
              <a:t> 9 June</a:t>
            </a:r>
          </a:p>
        </p:txBody>
      </p:sp>
      <p:sp>
        <p:nvSpPr>
          <p:cNvPr id="161" name="TextBox 160">
            <a:extLst>
              <a:ext uri="{FF2B5EF4-FFF2-40B4-BE49-F238E27FC236}">
                <a16:creationId xmlns:a16="http://schemas.microsoft.com/office/drawing/2014/main" id="{9BD099B8-EC2B-CE0E-A751-B38639E95C4B}"/>
              </a:ext>
            </a:extLst>
          </p:cNvPr>
          <p:cNvSpPr txBox="1"/>
          <p:nvPr/>
        </p:nvSpPr>
        <p:spPr>
          <a:xfrm>
            <a:off x="1809955" y="4607485"/>
            <a:ext cx="2432715" cy="830997"/>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GB" sz="1000">
                <a:latin typeface="Century Gothic" panose="020B0502020202020204" pitchFamily="34" charset="0"/>
              </a:rPr>
              <a:t>Up to 2000 properties with low pressure/loss of supply in </a:t>
            </a:r>
            <a:r>
              <a:rPr lang="en-GB" sz="1000" err="1">
                <a:latin typeface="Century Gothic" panose="020B0502020202020204" pitchFamily="34" charset="0"/>
              </a:rPr>
              <a:t>Wadhurst</a:t>
            </a:r>
            <a:r>
              <a:rPr lang="en-GB" sz="1000">
                <a:latin typeface="Century Gothic" panose="020B0502020202020204" pitchFamily="34" charset="0"/>
              </a:rPr>
              <a:t>, Mayfield and Rotherfield.</a:t>
            </a:r>
            <a:endParaRPr lang="en-GB" sz="1000" i="1">
              <a:effectLst/>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a:ln>
                <a:noFill/>
              </a:ln>
              <a:effectLst/>
              <a:uLnTx/>
              <a:uFillTx/>
              <a:latin typeface="Century Gothic" panose="020F0302020204030204"/>
              <a:ea typeface="+mn-ea"/>
              <a:cs typeface="+mn-cs"/>
            </a:endParaRPr>
          </a:p>
        </p:txBody>
      </p:sp>
      <p:sp>
        <p:nvSpPr>
          <p:cNvPr id="163" name="TextBox 162">
            <a:extLst>
              <a:ext uri="{FF2B5EF4-FFF2-40B4-BE49-F238E27FC236}">
                <a16:creationId xmlns:a16="http://schemas.microsoft.com/office/drawing/2014/main" id="{838BD94D-DD1F-E295-93C8-9F1C59F046EF}"/>
              </a:ext>
            </a:extLst>
          </p:cNvPr>
          <p:cNvSpPr txBox="1"/>
          <p:nvPr/>
        </p:nvSpPr>
        <p:spPr>
          <a:xfrm>
            <a:off x="4674482" y="4501245"/>
            <a:ext cx="1046426" cy="261610"/>
          </a:xfrm>
          <a:prstGeom prst="rect">
            <a:avLst/>
          </a:prstGeom>
          <a:solidFill>
            <a:srgbClr val="BDE1DD"/>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latin typeface="Century Gothic"/>
              </a:rPr>
              <a:t>Mon 12</a:t>
            </a:r>
            <a:r>
              <a:rPr lang="en-GB" sz="1100" b="1" i="0">
                <a:effectLst/>
                <a:latin typeface="Century Gothic"/>
              </a:rPr>
              <a:t> June</a:t>
            </a:r>
          </a:p>
        </p:txBody>
      </p:sp>
      <p:sp>
        <p:nvSpPr>
          <p:cNvPr id="165" name="TextBox 164">
            <a:extLst>
              <a:ext uri="{FF2B5EF4-FFF2-40B4-BE49-F238E27FC236}">
                <a16:creationId xmlns:a16="http://schemas.microsoft.com/office/drawing/2014/main" id="{9F97E977-16E3-FB31-709D-FC57AF6D983C}"/>
              </a:ext>
            </a:extLst>
          </p:cNvPr>
          <p:cNvSpPr txBox="1"/>
          <p:nvPr/>
        </p:nvSpPr>
        <p:spPr>
          <a:xfrm>
            <a:off x="4020419" y="2659344"/>
            <a:ext cx="2360957" cy="707886"/>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GB" sz="1000">
                <a:latin typeface="Century Gothic" panose="020B0502020202020204" pitchFamily="34" charset="0"/>
              </a:rPr>
              <a:t>Up to 2000 properties impacted by supply issues (largely between 6-9pm) in </a:t>
            </a:r>
            <a:r>
              <a:rPr lang="en-GB" sz="1000" err="1">
                <a:latin typeface="Century Gothic" panose="020B0502020202020204" pitchFamily="34" charset="0"/>
              </a:rPr>
              <a:t>Biddenden</a:t>
            </a:r>
            <a:r>
              <a:rPr lang="en-GB" sz="1000">
                <a:latin typeface="Century Gothic" panose="020B0502020202020204" pitchFamily="34" charset="0"/>
              </a:rPr>
              <a:t>, </a:t>
            </a:r>
            <a:r>
              <a:rPr lang="en-GB" sz="1000" err="1">
                <a:latin typeface="Century Gothic" panose="020B0502020202020204" pitchFamily="34" charset="0"/>
              </a:rPr>
              <a:t>Coxheath</a:t>
            </a:r>
            <a:r>
              <a:rPr lang="en-GB" sz="1000">
                <a:latin typeface="Century Gothic" panose="020B0502020202020204" pitchFamily="34" charset="0"/>
              </a:rPr>
              <a:t>, </a:t>
            </a:r>
            <a:r>
              <a:rPr lang="en-GB" sz="1000" err="1">
                <a:latin typeface="Century Gothic" panose="020B0502020202020204" pitchFamily="34" charset="0"/>
              </a:rPr>
              <a:t>Headcorn</a:t>
            </a:r>
            <a:r>
              <a:rPr lang="en-GB" sz="1000">
                <a:latin typeface="Century Gothic" panose="020B0502020202020204" pitchFamily="34" charset="0"/>
              </a:rPr>
              <a:t> and </a:t>
            </a:r>
            <a:r>
              <a:rPr lang="en-GB" sz="1000" err="1">
                <a:latin typeface="Century Gothic" panose="020B0502020202020204" pitchFamily="34" charset="0"/>
              </a:rPr>
              <a:t>Tenterden</a:t>
            </a:r>
            <a:r>
              <a:rPr lang="en-GB" sz="1000">
                <a:latin typeface="Century Gothic" panose="020B0502020202020204" pitchFamily="34" charset="0"/>
              </a:rPr>
              <a:t>. </a:t>
            </a:r>
            <a:endParaRPr lang="en-GB" sz="1000" i="1">
              <a:effectLst/>
              <a:latin typeface="Century Gothic" panose="020B0502020202020204" pitchFamily="34" charset="0"/>
            </a:endParaRPr>
          </a:p>
        </p:txBody>
      </p:sp>
      <p:sp>
        <p:nvSpPr>
          <p:cNvPr id="167" name="TextBox 166">
            <a:extLst>
              <a:ext uri="{FF2B5EF4-FFF2-40B4-BE49-F238E27FC236}">
                <a16:creationId xmlns:a16="http://schemas.microsoft.com/office/drawing/2014/main" id="{71C03B1F-E98B-8732-1E1B-A9F266216148}"/>
              </a:ext>
            </a:extLst>
          </p:cNvPr>
          <p:cNvSpPr txBox="1"/>
          <p:nvPr/>
        </p:nvSpPr>
        <p:spPr>
          <a:xfrm>
            <a:off x="6596203" y="4632941"/>
            <a:ext cx="2360961" cy="1113125"/>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Bottled water stations set up in Rotherfield and Mayfield.</a:t>
            </a:r>
            <a:endParaRPr lang="en-US"/>
          </a:p>
          <a:p>
            <a:pPr algn="ctr" defTabSz="914400">
              <a:spcAft>
                <a:spcPts val="500"/>
              </a:spcAft>
              <a:defRPr/>
            </a:pPr>
            <a:r>
              <a:rPr lang="en-GB" sz="1000">
                <a:latin typeface="Century Gothic" panose="020B0502020202020204" pitchFamily="34" charset="0"/>
              </a:rPr>
              <a:t>Bottled water delivered to tier 1 vulnerable customers.</a:t>
            </a:r>
            <a:endParaRPr lang="en-GB" sz="1000">
              <a:effectLst/>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a:ln>
                <a:noFill/>
              </a:ln>
              <a:effectLst/>
              <a:uLnTx/>
              <a:uFillTx/>
              <a:latin typeface="Century Gothic" panose="020F0302020204030204"/>
              <a:ea typeface="+mn-ea"/>
              <a:cs typeface="+mn-cs"/>
            </a:endParaRPr>
          </a:p>
        </p:txBody>
      </p:sp>
      <p:sp>
        <p:nvSpPr>
          <p:cNvPr id="169" name="TextBox 168">
            <a:extLst>
              <a:ext uri="{FF2B5EF4-FFF2-40B4-BE49-F238E27FC236}">
                <a16:creationId xmlns:a16="http://schemas.microsoft.com/office/drawing/2014/main" id="{1DB076DA-8685-027E-65A2-632CB38B8D01}"/>
              </a:ext>
            </a:extLst>
          </p:cNvPr>
          <p:cNvSpPr txBox="1"/>
          <p:nvPr/>
        </p:nvSpPr>
        <p:spPr>
          <a:xfrm>
            <a:off x="6594803" y="1633328"/>
            <a:ext cx="2360961" cy="74635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300"/>
              </a:spcAft>
              <a:buClrTx/>
              <a:buSzTx/>
              <a:tabLst/>
              <a:defRPr/>
            </a:pPr>
            <a:r>
              <a:rPr lang="en-GB" sz="1000">
                <a:latin typeface="Century Gothic" panose="020B0502020202020204" pitchFamily="34" charset="0"/>
              </a:rPr>
              <a:t>Burst mains in Tunbridge Wells (1000 properties impacted).</a:t>
            </a:r>
          </a:p>
          <a:p>
            <a:pPr algn="ctr" defTabSz="914400">
              <a:spcAft>
                <a:spcPts val="300"/>
              </a:spcAft>
              <a:defRPr/>
            </a:pPr>
            <a:r>
              <a:rPr lang="en-GB" sz="1000">
                <a:latin typeface="Century Gothic" panose="020B0502020202020204" pitchFamily="34" charset="0"/>
              </a:rPr>
              <a:t>Bottled water delivered to tier 1 vulnerable customers.</a:t>
            </a:r>
            <a:endParaRPr lang="en-GB" sz="1000">
              <a:effectLst/>
              <a:latin typeface="Century Gothic" panose="020B0502020202020204" pitchFamily="34" charset="0"/>
            </a:endParaRPr>
          </a:p>
        </p:txBody>
      </p:sp>
      <p:sp>
        <p:nvSpPr>
          <p:cNvPr id="171" name="TextBox 170">
            <a:extLst>
              <a:ext uri="{FF2B5EF4-FFF2-40B4-BE49-F238E27FC236}">
                <a16:creationId xmlns:a16="http://schemas.microsoft.com/office/drawing/2014/main" id="{37262385-88C3-C8E2-5289-DF273D2074B4}"/>
              </a:ext>
            </a:extLst>
          </p:cNvPr>
          <p:cNvSpPr txBox="1"/>
          <p:nvPr/>
        </p:nvSpPr>
        <p:spPr>
          <a:xfrm>
            <a:off x="9041428" y="4895047"/>
            <a:ext cx="2430671" cy="959237"/>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Disruption expected to continue into the weekend.</a:t>
            </a:r>
            <a:endParaRPr lang="en-US"/>
          </a:p>
          <a:p>
            <a:pPr algn="ctr" defTabSz="914400">
              <a:spcAft>
                <a:spcPts val="500"/>
              </a:spcAft>
              <a:defRPr/>
            </a:pPr>
            <a:r>
              <a:rPr lang="en-GB" sz="1000">
                <a:latin typeface="Century Gothic"/>
              </a:rPr>
              <a:t>Bottled water station set up in </a:t>
            </a:r>
            <a:r>
              <a:rPr lang="en-GB" sz="1000" err="1">
                <a:latin typeface="Century Gothic"/>
              </a:rPr>
              <a:t>Wadhurst</a:t>
            </a:r>
            <a:r>
              <a:rPr lang="en-GB" sz="1000">
                <a:latin typeface="Century Gothic"/>
              </a:rPr>
              <a:t>.</a:t>
            </a:r>
            <a:endParaRPr lang="en-GB" sz="1000" b="0" i="1" u="none" strike="noStrike" kern="1200" cap="none" spc="0" normalizeH="0" baseline="0" noProof="0">
              <a:ln>
                <a:noFill/>
              </a:ln>
              <a:uLnTx/>
              <a:uFillTx/>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a:ln>
                <a:noFill/>
              </a:ln>
              <a:effectLst/>
              <a:uLnTx/>
              <a:uFillTx/>
              <a:latin typeface="Century Gothic" panose="020F0302020204030204"/>
              <a:ea typeface="+mn-ea"/>
              <a:cs typeface="+mn-cs"/>
            </a:endParaRPr>
          </a:p>
        </p:txBody>
      </p:sp>
      <p:sp>
        <p:nvSpPr>
          <p:cNvPr id="173" name="TextBox 172">
            <a:extLst>
              <a:ext uri="{FF2B5EF4-FFF2-40B4-BE49-F238E27FC236}">
                <a16:creationId xmlns:a16="http://schemas.microsoft.com/office/drawing/2014/main" id="{57A94E6C-D06C-F8EC-AD6C-163A490C28CD}"/>
              </a:ext>
            </a:extLst>
          </p:cNvPr>
          <p:cNvSpPr txBox="1"/>
          <p:nvPr/>
        </p:nvSpPr>
        <p:spPr>
          <a:xfrm>
            <a:off x="9039382" y="1038712"/>
            <a:ext cx="2432717" cy="1887696"/>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Supply issues also affect Staplehurst, and are expected to continue into the weekend.</a:t>
            </a:r>
            <a:endParaRPr lang="en-US"/>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a:rPr>
              <a:t>Supply restored to </a:t>
            </a:r>
            <a:r>
              <a:rPr lang="en-GB" sz="1000" err="1">
                <a:latin typeface="Century Gothic"/>
              </a:rPr>
              <a:t>Coxheath</a:t>
            </a:r>
            <a:r>
              <a:rPr lang="en-GB" sz="1000">
                <a:latin typeface="Century Gothic"/>
              </a:rPr>
              <a:t>.</a:t>
            </a:r>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Burst in Tunbridge Wells fixed.</a:t>
            </a:r>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a:rPr>
              <a:t>Bottled water station set up at </a:t>
            </a:r>
            <a:r>
              <a:rPr lang="en-GB" sz="1000" err="1">
                <a:latin typeface="Century Gothic"/>
              </a:rPr>
              <a:t>Headcorn</a:t>
            </a:r>
            <a:r>
              <a:rPr lang="en-GB" sz="1000">
                <a:latin typeface="Century Gothic"/>
              </a:rPr>
              <a:t> Aerodrome – low foot fall reported.</a:t>
            </a:r>
          </a:p>
          <a:p>
            <a:pPr marR="0" lvl="0" algn="ctr" defTabSz="914400" rtl="0" eaLnBrk="1" fontAlgn="auto" latinLnBrk="0" hangingPunct="1">
              <a:lnSpc>
                <a:spcPct val="100000"/>
              </a:lnSpc>
              <a:spcBef>
                <a:spcPts val="0"/>
              </a:spcBef>
              <a:spcAft>
                <a:spcPts val="500"/>
              </a:spcAft>
              <a:buClrTx/>
              <a:buSzTx/>
              <a:tabLst/>
              <a:defRPr/>
            </a:pPr>
            <a:r>
              <a:rPr kumimoji="0" lang="en-GB" sz="1000" b="0" u="none" strike="noStrike" kern="1200" cap="none" spc="0" normalizeH="0" baseline="0" noProof="0">
                <a:ln>
                  <a:noFill/>
                </a:ln>
                <a:uLnTx/>
                <a:uFillTx/>
                <a:latin typeface="Century Gothic" panose="020B0502020202020204" pitchFamily="34" charset="0"/>
                <a:ea typeface="+mn-ea"/>
                <a:cs typeface="+mn-cs"/>
              </a:rPr>
              <a:t>Interruption of supply in the evening in Ashford and Faversham.</a:t>
            </a:r>
            <a:endParaRPr lang="en-GB" sz="1000" b="0" u="none" strike="noStrike" kern="1200" cap="none" spc="0" normalizeH="0" baseline="0" noProof="0">
              <a:ln>
                <a:noFill/>
              </a:ln>
              <a:uLnTx/>
              <a:uFillTx/>
              <a:latin typeface="Century Gothic" panose="020B0502020202020204" pitchFamily="34" charset="0"/>
            </a:endParaRPr>
          </a:p>
        </p:txBody>
      </p:sp>
      <p:sp>
        <p:nvSpPr>
          <p:cNvPr id="175" name="TextBox 174">
            <a:extLst>
              <a:ext uri="{FF2B5EF4-FFF2-40B4-BE49-F238E27FC236}">
                <a16:creationId xmlns:a16="http://schemas.microsoft.com/office/drawing/2014/main" id="{E3C58D52-06FE-1370-2FE6-7E52F5DFAC3D}"/>
              </a:ext>
            </a:extLst>
          </p:cNvPr>
          <p:cNvSpPr txBox="1"/>
          <p:nvPr/>
        </p:nvSpPr>
        <p:spPr>
          <a:xfrm rot="19869499">
            <a:off x="157825" y="3038091"/>
            <a:ext cx="84848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a:ln>
                  <a:noFill/>
                </a:ln>
                <a:solidFill>
                  <a:schemeClr val="accent4"/>
                </a:solidFill>
                <a:effectLst/>
                <a:uLnTx/>
                <a:uFillTx/>
                <a:latin typeface="Century Gothic" panose="020F0302020204030204"/>
                <a:ea typeface="+mn-ea"/>
                <a:cs typeface="+mn-cs"/>
              </a:rPr>
              <a:t>Sussex</a:t>
            </a:r>
          </a:p>
        </p:txBody>
      </p:sp>
      <p:sp>
        <p:nvSpPr>
          <p:cNvPr id="177" name="TextBox 176">
            <a:extLst>
              <a:ext uri="{FF2B5EF4-FFF2-40B4-BE49-F238E27FC236}">
                <a16:creationId xmlns:a16="http://schemas.microsoft.com/office/drawing/2014/main" id="{414C05A6-3F46-209F-128F-52CCC0E173BB}"/>
              </a:ext>
            </a:extLst>
          </p:cNvPr>
          <p:cNvSpPr txBox="1"/>
          <p:nvPr/>
        </p:nvSpPr>
        <p:spPr>
          <a:xfrm>
            <a:off x="2235289" y="3313549"/>
            <a:ext cx="1585840" cy="415498"/>
          </a:xfrm>
          <a:prstGeom prst="rect">
            <a:avLst/>
          </a:prstGeom>
          <a:solidFill>
            <a:srgbClr val="BDE1DD"/>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Sat 10</a:t>
            </a:r>
            <a:r>
              <a:rPr lang="en-GB" sz="1100" b="1" i="0">
                <a:effectLst/>
                <a:latin typeface="Century Gothic" panose="020B0502020202020204" pitchFamily="34" charset="0"/>
              </a:rPr>
              <a:t> June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i="1">
                <a:solidFill>
                  <a:schemeClr val="bg2">
                    <a:lumMod val="75000"/>
                  </a:schemeClr>
                </a:solidFill>
                <a:effectLst/>
                <a:latin typeface="Century Gothic"/>
              </a:rPr>
              <a:t>Near record demand.</a:t>
            </a:r>
          </a:p>
        </p:txBody>
      </p:sp>
      <p:sp>
        <p:nvSpPr>
          <p:cNvPr id="179" name="TextBox 178">
            <a:extLst>
              <a:ext uri="{FF2B5EF4-FFF2-40B4-BE49-F238E27FC236}">
                <a16:creationId xmlns:a16="http://schemas.microsoft.com/office/drawing/2014/main" id="{B7A97C7A-DD0B-7ADD-8DAF-5A2A752D74DF}"/>
              </a:ext>
            </a:extLst>
          </p:cNvPr>
          <p:cNvSpPr txBox="1"/>
          <p:nvPr/>
        </p:nvSpPr>
        <p:spPr>
          <a:xfrm>
            <a:off x="6594803" y="2787549"/>
            <a:ext cx="2432717" cy="1287532"/>
          </a:xfrm>
          <a:prstGeom prst="rect">
            <a:avLst/>
          </a:prstGeom>
          <a:solidFill>
            <a:srgbClr val="BDE1DD"/>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300"/>
              </a:spcAft>
              <a:buClrTx/>
              <a:buSzTx/>
              <a:buFontTx/>
              <a:buNone/>
              <a:tabLst/>
              <a:defRPr/>
            </a:pPr>
            <a:r>
              <a:rPr lang="en-GB" sz="1100" b="1">
                <a:latin typeface="Century Gothic" panose="020B0502020202020204" pitchFamily="34" charset="0"/>
              </a:rPr>
              <a:t>Tues 13</a:t>
            </a:r>
            <a:r>
              <a:rPr lang="en-GB" sz="1100" b="1" i="0">
                <a:effectLst/>
                <a:latin typeface="Century Gothic" panose="020B0502020202020204" pitchFamily="34" charset="0"/>
              </a:rPr>
              <a:t> June</a:t>
            </a:r>
          </a:p>
          <a:p>
            <a:pPr marL="0" marR="0" lvl="0" indent="0" algn="ctr" defTabSz="914400" rtl="0" eaLnBrk="1" fontAlgn="auto" latinLnBrk="0" hangingPunct="1">
              <a:lnSpc>
                <a:spcPct val="100000"/>
              </a:lnSpc>
              <a:spcBef>
                <a:spcPts val="0"/>
              </a:spcBef>
              <a:spcAft>
                <a:spcPts val="500"/>
              </a:spcAft>
              <a:buClrTx/>
              <a:buSzTx/>
              <a:buFontTx/>
              <a:buNone/>
              <a:tabLst/>
              <a:defRPr/>
            </a:pPr>
            <a:r>
              <a:rPr lang="en-GB" sz="1000" i="1">
                <a:solidFill>
                  <a:schemeClr val="bg2">
                    <a:lumMod val="75000"/>
                  </a:schemeClr>
                </a:solidFill>
                <a:effectLst/>
                <a:latin typeface="Century Gothic" panose="020B0502020202020204" pitchFamily="34" charset="0"/>
              </a:rPr>
              <a:t>South East Water </a:t>
            </a:r>
            <a:r>
              <a:rPr lang="en-GB" sz="1000" i="1">
                <a:solidFill>
                  <a:schemeClr val="bg2">
                    <a:lumMod val="75000"/>
                  </a:schemeClr>
                </a:solidFill>
                <a:latin typeface="Century Gothic" panose="020B0502020202020204" pitchFamily="34" charset="0"/>
              </a:rPr>
              <a:t>predi</a:t>
            </a:r>
            <a:r>
              <a:rPr lang="en-GB" sz="1000" i="1">
                <a:solidFill>
                  <a:schemeClr val="bg2">
                    <a:lumMod val="75000"/>
                  </a:schemeClr>
                </a:solidFill>
                <a:effectLst/>
                <a:latin typeface="Century Gothic" panose="020B0502020202020204" pitchFamily="34" charset="0"/>
              </a:rPr>
              <a:t>ct treated water storage to remain low until end of hot weather (expected 19th June).</a:t>
            </a: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GB" sz="1000" b="0" i="1" u="none" strike="noStrike" kern="1200" cap="none" spc="0" normalizeH="0" baseline="0" noProof="0">
                <a:ln>
                  <a:noFill/>
                </a:ln>
                <a:solidFill>
                  <a:schemeClr val="bg2">
                    <a:lumMod val="75000"/>
                  </a:schemeClr>
                </a:solidFill>
                <a:uLnTx/>
                <a:uFillTx/>
                <a:latin typeface="Century Gothic" panose="020B0502020202020204" pitchFamily="34" charset="0"/>
              </a:rPr>
              <a:t>Outreach to 300,000 customers on lowering demand</a:t>
            </a:r>
            <a:r>
              <a:rPr kumimoji="0" lang="en-GB" sz="1000" b="0" i="1" u="none" strike="noStrike" kern="1200" cap="none" spc="0" normalizeH="0" baseline="0" noProof="0">
                <a:ln>
                  <a:noFill/>
                </a:ln>
                <a:solidFill>
                  <a:schemeClr val="bg2">
                    <a:lumMod val="75000"/>
                  </a:schemeClr>
                </a:solidFill>
                <a:uLnTx/>
                <a:uFillTx/>
                <a:latin typeface="Century Gothic" panose="020B0502020202020204" pitchFamily="34" charset="0"/>
                <a:ea typeface="+mn-ea"/>
                <a:cs typeface="+mn-cs"/>
              </a:rPr>
              <a:t>.</a:t>
            </a:r>
            <a:endParaRPr lang="en-GB" sz="1000" b="0" i="1" u="none" strike="noStrike" kern="1200" cap="none" spc="0" normalizeH="0" baseline="0" noProof="0">
              <a:ln>
                <a:noFill/>
              </a:ln>
              <a:solidFill>
                <a:schemeClr val="bg2">
                  <a:lumMod val="75000"/>
                </a:schemeClr>
              </a:solidFill>
              <a:uLnTx/>
              <a:uFillTx/>
              <a:latin typeface="Century Gothic" panose="020B0502020202020204" pitchFamily="34" charset="0"/>
            </a:endParaRPr>
          </a:p>
        </p:txBody>
      </p:sp>
      <p:sp>
        <p:nvSpPr>
          <p:cNvPr id="181" name="TextBox 180">
            <a:extLst>
              <a:ext uri="{FF2B5EF4-FFF2-40B4-BE49-F238E27FC236}">
                <a16:creationId xmlns:a16="http://schemas.microsoft.com/office/drawing/2014/main" id="{1052EE6A-6B70-03CD-905C-DCCDB2539D1C}"/>
              </a:ext>
            </a:extLst>
          </p:cNvPr>
          <p:cNvSpPr txBox="1"/>
          <p:nvPr/>
        </p:nvSpPr>
        <p:spPr>
          <a:xfrm>
            <a:off x="9632802" y="3574798"/>
            <a:ext cx="1235683" cy="569387"/>
          </a:xfrm>
          <a:prstGeom prst="rect">
            <a:avLst/>
          </a:prstGeom>
          <a:solidFill>
            <a:srgbClr val="BDE1DD"/>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Wed 14</a:t>
            </a:r>
            <a:r>
              <a:rPr lang="en-GB" sz="1100" b="1" i="0">
                <a:effectLst/>
                <a:latin typeface="Century Gothic" panose="020B0502020202020204" pitchFamily="34" charset="0"/>
              </a:rPr>
              <a:t> June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i="1">
                <a:solidFill>
                  <a:schemeClr val="bg2">
                    <a:lumMod val="75000"/>
                  </a:schemeClr>
                </a:solidFill>
                <a:effectLst/>
                <a:latin typeface="Century Gothic" panose="020B0502020202020204" pitchFamily="34" charset="0"/>
              </a:rPr>
              <a:t>Mutual aid from Southern Water.</a:t>
            </a:r>
            <a:endParaRPr lang="en-US" sz="800" i="1">
              <a:solidFill>
                <a:schemeClr val="bg2">
                  <a:lumMod val="75000"/>
                </a:schemeClr>
              </a:solidFill>
              <a:latin typeface="Century Gothic" panose="020F0302020204030204"/>
            </a:endParaRPr>
          </a:p>
        </p:txBody>
      </p:sp>
      <p:sp>
        <p:nvSpPr>
          <p:cNvPr id="183" name="TextBox 182">
            <a:extLst>
              <a:ext uri="{FF2B5EF4-FFF2-40B4-BE49-F238E27FC236}">
                <a16:creationId xmlns:a16="http://schemas.microsoft.com/office/drawing/2014/main" id="{C32EC4B8-17A0-DA41-9FCB-E36C0B72F869}"/>
              </a:ext>
            </a:extLst>
          </p:cNvPr>
          <p:cNvSpPr txBox="1"/>
          <p:nvPr/>
        </p:nvSpPr>
        <p:spPr>
          <a:xfrm>
            <a:off x="276429" y="4064560"/>
            <a:ext cx="1670715" cy="677108"/>
          </a:xfrm>
          <a:prstGeom prst="rect">
            <a:avLst/>
          </a:prstGeom>
          <a:noFill/>
        </p:spPr>
        <p:txBody>
          <a:bodyPr wrap="square" lIns="91440" tIns="45720" rIns="91440" bIns="45720" rtlCol="0" anchor="t">
            <a:spAutoFit/>
          </a:bodyPr>
          <a:lstStyle/>
          <a:p>
            <a:pPr algn="ctr" defTabSz="914400">
              <a:defRPr/>
            </a:pPr>
            <a:r>
              <a:rPr lang="en-GB" sz="1000">
                <a:latin typeface="Century Gothic"/>
              </a:rPr>
              <a:t>Burst mains in Peacehaven.</a:t>
            </a:r>
            <a:endParaRPr lang="en-GB" sz="1000" i="1">
              <a:effectLst/>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a:ln>
                <a:noFill/>
              </a:ln>
              <a:effectLst/>
              <a:uLnTx/>
              <a:uFillTx/>
              <a:latin typeface="Century Gothic" panose="020F0302020204030204"/>
              <a:ea typeface="+mn-ea"/>
              <a:cs typeface="+mn-cs"/>
            </a:endParaRPr>
          </a:p>
        </p:txBody>
      </p:sp>
      <p:cxnSp>
        <p:nvCxnSpPr>
          <p:cNvPr id="3" name="Straight Connector 2">
            <a:extLst>
              <a:ext uri="{FF2B5EF4-FFF2-40B4-BE49-F238E27FC236}">
                <a16:creationId xmlns:a16="http://schemas.microsoft.com/office/drawing/2014/main" id="{D4C447D5-5608-BF18-3100-2862EB93B880}"/>
              </a:ext>
            </a:extLst>
          </p:cNvPr>
          <p:cNvCxnSpPr>
            <a:cxnSpLocks/>
            <a:stCxn id="157" idx="2"/>
            <a:endCxn id="183" idx="0"/>
          </p:cNvCxnSpPr>
          <p:nvPr/>
        </p:nvCxnSpPr>
        <p:spPr>
          <a:xfrm flipH="1">
            <a:off x="1111787" y="2978037"/>
            <a:ext cx="26900" cy="1086523"/>
          </a:xfrm>
          <a:prstGeom prst="line">
            <a:avLst/>
          </a:prstGeom>
          <a:ln w="28575">
            <a:solidFill>
              <a:schemeClr val="tx2"/>
            </a:solidFill>
            <a:prstDash val="solid"/>
          </a:ln>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DE699124-8BDC-8F5C-0796-60A051C95790}"/>
              </a:ext>
            </a:extLst>
          </p:cNvPr>
          <p:cNvCxnSpPr>
            <a:cxnSpLocks/>
            <a:stCxn id="177" idx="2"/>
            <a:endCxn id="161" idx="0"/>
          </p:cNvCxnSpPr>
          <p:nvPr/>
        </p:nvCxnSpPr>
        <p:spPr>
          <a:xfrm flipH="1">
            <a:off x="3026313" y="3729047"/>
            <a:ext cx="1896" cy="878438"/>
          </a:xfrm>
          <a:prstGeom prst="line">
            <a:avLst/>
          </a:prstGeom>
          <a:ln w="28575">
            <a:solidFill>
              <a:schemeClr val="tx2"/>
            </a:solidFill>
            <a:prstDash val="solid"/>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02A4A7F-6E5D-2E95-A52C-882C1470D21F}"/>
              </a:ext>
            </a:extLst>
          </p:cNvPr>
          <p:cNvCxnSpPr>
            <a:cxnSpLocks/>
            <a:stCxn id="165" idx="2"/>
          </p:cNvCxnSpPr>
          <p:nvPr/>
        </p:nvCxnSpPr>
        <p:spPr>
          <a:xfrm flipH="1">
            <a:off x="5197695" y="3367230"/>
            <a:ext cx="3203" cy="1103352"/>
          </a:xfrm>
          <a:prstGeom prst="line">
            <a:avLst/>
          </a:prstGeom>
          <a:ln w="28575">
            <a:solidFill>
              <a:schemeClr val="tx2"/>
            </a:solidFill>
            <a:prstDash val="soli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57207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BC2B51FE-A37D-0783-3277-8E66AFB5C306}"/>
              </a:ext>
            </a:extLst>
          </p:cNvPr>
          <p:cNvCxnSpPr>
            <a:cxnSpLocks/>
          </p:cNvCxnSpPr>
          <p:nvPr/>
        </p:nvCxnSpPr>
        <p:spPr>
          <a:xfrm flipH="1">
            <a:off x="3691014" y="3458208"/>
            <a:ext cx="26161" cy="1549740"/>
          </a:xfrm>
          <a:prstGeom prst="line">
            <a:avLst/>
          </a:prstGeom>
          <a:ln w="28575">
            <a:solidFill>
              <a:schemeClr val="tx2"/>
            </a:solidFill>
            <a:prstDash val="solid"/>
          </a:ln>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587F65D6-82EE-04F8-C193-0A51FCDD417C}"/>
              </a:ext>
            </a:extLst>
          </p:cNvPr>
          <p:cNvCxnSpPr>
            <a:cxnSpLocks/>
            <a:stCxn id="49" idx="2"/>
            <a:endCxn id="12" idx="0"/>
          </p:cNvCxnSpPr>
          <p:nvPr/>
        </p:nvCxnSpPr>
        <p:spPr>
          <a:xfrm>
            <a:off x="6356598" y="2662482"/>
            <a:ext cx="1352" cy="1980792"/>
          </a:xfrm>
          <a:prstGeom prst="line">
            <a:avLst/>
          </a:prstGeom>
          <a:ln w="28575">
            <a:solidFill>
              <a:schemeClr val="tx2"/>
            </a:solidFill>
            <a:prstDash val="solid"/>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56549F5-F9C6-85F3-C430-40C598B312DA}"/>
              </a:ext>
            </a:extLst>
          </p:cNvPr>
          <p:cNvCxnSpPr>
            <a:cxnSpLocks/>
            <a:stCxn id="52" idx="2"/>
            <a:endCxn id="14" idx="0"/>
          </p:cNvCxnSpPr>
          <p:nvPr/>
        </p:nvCxnSpPr>
        <p:spPr>
          <a:xfrm>
            <a:off x="8974399" y="2386082"/>
            <a:ext cx="2368" cy="2064772"/>
          </a:xfrm>
          <a:prstGeom prst="line">
            <a:avLst/>
          </a:prstGeom>
          <a:ln w="28575">
            <a:solidFill>
              <a:schemeClr val="tx2"/>
            </a:solidFill>
            <a:prstDash val="solid"/>
          </a:ln>
        </p:spPr>
        <p:style>
          <a:lnRef idx="1">
            <a:schemeClr val="dk1"/>
          </a:lnRef>
          <a:fillRef idx="0">
            <a:schemeClr val="dk1"/>
          </a:fillRef>
          <a:effectRef idx="0">
            <a:schemeClr val="dk1"/>
          </a:effectRef>
          <a:fontRef idx="minor">
            <a:schemeClr val="tx1"/>
          </a:fontRef>
        </p:style>
      </p:cxnSp>
      <p:cxnSp>
        <p:nvCxnSpPr>
          <p:cNvPr id="3" name="Straight Connector 2">
            <a:extLst>
              <a:ext uri="{FF2B5EF4-FFF2-40B4-BE49-F238E27FC236}">
                <a16:creationId xmlns:a16="http://schemas.microsoft.com/office/drawing/2014/main" id="{9FF70F3B-CAAC-382A-5EF0-007C09EA876A}"/>
              </a:ext>
            </a:extLst>
          </p:cNvPr>
          <p:cNvCxnSpPr>
            <a:cxnSpLocks/>
            <a:stCxn id="6" idx="2"/>
            <a:endCxn id="5" idx="0"/>
          </p:cNvCxnSpPr>
          <p:nvPr/>
        </p:nvCxnSpPr>
        <p:spPr>
          <a:xfrm>
            <a:off x="1744469" y="2099308"/>
            <a:ext cx="3384" cy="2290181"/>
          </a:xfrm>
          <a:prstGeom prst="line">
            <a:avLst/>
          </a:prstGeom>
          <a:ln w="28575">
            <a:solidFill>
              <a:schemeClr val="tx2"/>
            </a:solidFill>
            <a:prstDash val="solid"/>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CA99C36F-341F-7220-6E16-94344E0F79E9}"/>
              </a:ext>
            </a:extLst>
          </p:cNvPr>
          <p:cNvSpPr txBox="1"/>
          <p:nvPr/>
        </p:nvSpPr>
        <p:spPr>
          <a:xfrm>
            <a:off x="528110" y="1019525"/>
            <a:ext cx="2432717" cy="1079783"/>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Supply issue impact reduced to approx. 100 properties.</a:t>
            </a:r>
            <a:endParaRPr lang="en-US"/>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a:rPr>
              <a:t>Evening – supply issue in </a:t>
            </a:r>
            <a:r>
              <a:rPr lang="en-GB" sz="1000" err="1">
                <a:latin typeface="Century Gothic"/>
              </a:rPr>
              <a:t>Biddenden</a:t>
            </a:r>
            <a:r>
              <a:rPr lang="en-GB" sz="1000">
                <a:latin typeface="Century Gothic"/>
              </a:rPr>
              <a:t> – 100 properties off-supply and a further 60 experiencing loss in the peak evening period (6-9pm).</a:t>
            </a:r>
          </a:p>
        </p:txBody>
      </p:sp>
      <p:sp>
        <p:nvSpPr>
          <p:cNvPr id="2" name="Text Placeholder 1">
            <a:extLst>
              <a:ext uri="{FF2B5EF4-FFF2-40B4-BE49-F238E27FC236}">
                <a16:creationId xmlns:a16="http://schemas.microsoft.com/office/drawing/2014/main" id="{F18C1E77-2372-B108-E519-BF2858E79867}"/>
              </a:ext>
            </a:extLst>
          </p:cNvPr>
          <p:cNvSpPr>
            <a:spLocks noGrp="1"/>
          </p:cNvSpPr>
          <p:nvPr>
            <p:ph type="body" sz="quarter" idx="12"/>
          </p:nvPr>
        </p:nvSpPr>
        <p:spPr>
          <a:solidFill>
            <a:srgbClr val="31859C"/>
          </a:solidFill>
        </p:spPr>
        <p:txBody>
          <a:bodyPr/>
          <a:lstStyle/>
          <a:p>
            <a:r>
              <a:rPr lang="en-GB" sz="1800">
                <a:latin typeface="Century Gothic"/>
              </a:rPr>
              <a:t>Timeline: South East Water's assessment of the incident as it was taking place |2</a:t>
            </a:r>
            <a:endParaRPr lang="en-GB" sz="1800"/>
          </a:p>
        </p:txBody>
      </p:sp>
      <p:sp>
        <p:nvSpPr>
          <p:cNvPr id="11" name="TextBox 10">
            <a:extLst>
              <a:ext uri="{FF2B5EF4-FFF2-40B4-BE49-F238E27FC236}">
                <a16:creationId xmlns:a16="http://schemas.microsoft.com/office/drawing/2014/main" id="{492AA3E1-48E4-F6CC-FE8F-4062BED2B9A4}"/>
              </a:ext>
            </a:extLst>
          </p:cNvPr>
          <p:cNvSpPr txBox="1"/>
          <p:nvPr/>
        </p:nvSpPr>
        <p:spPr>
          <a:xfrm rot="19869499">
            <a:off x="-31641" y="2675821"/>
            <a:ext cx="70557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solidFill>
                  <a:schemeClr val="accent4"/>
                </a:solidFill>
                <a:latin typeface="Century Gothic" panose="020F0302020204030204"/>
              </a:rPr>
              <a:t>Kent</a:t>
            </a:r>
            <a:endParaRPr kumimoji="0" lang="en-US" sz="1200" b="1" u="none" strike="noStrike" kern="1200" cap="none" spc="0" normalizeH="0" baseline="0" noProof="0">
              <a:ln>
                <a:noFill/>
              </a:ln>
              <a:solidFill>
                <a:schemeClr val="accent4"/>
              </a:solidFill>
              <a:effectLst/>
              <a:uLnTx/>
              <a:uFillTx/>
              <a:latin typeface="Century Gothic" panose="020F0302020204030204"/>
              <a:ea typeface="+mn-ea"/>
              <a:cs typeface="+mn-cs"/>
            </a:endParaRPr>
          </a:p>
        </p:txBody>
      </p:sp>
      <p:sp>
        <p:nvSpPr>
          <p:cNvPr id="22" name="Rectangle 21">
            <a:extLst>
              <a:ext uri="{FF2B5EF4-FFF2-40B4-BE49-F238E27FC236}">
                <a16:creationId xmlns:a16="http://schemas.microsoft.com/office/drawing/2014/main" id="{C4B5FFBF-A4CB-AD22-057E-CC55010D5997}"/>
              </a:ext>
            </a:extLst>
          </p:cNvPr>
          <p:cNvSpPr/>
          <p:nvPr/>
        </p:nvSpPr>
        <p:spPr>
          <a:xfrm>
            <a:off x="6594877" y="3364091"/>
            <a:ext cx="2974128" cy="19317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srgbClr val="494949"/>
              </a:solidFill>
              <a:effectLst/>
              <a:uLnTx/>
              <a:uFillTx/>
              <a:latin typeface="Century Gothic" panose="020F0302020204030204"/>
              <a:ea typeface="+mn-ea"/>
              <a:cs typeface="+mn-cs"/>
            </a:endParaRPr>
          </a:p>
        </p:txBody>
      </p:sp>
      <p:sp>
        <p:nvSpPr>
          <p:cNvPr id="17" name="Freeform 12">
            <a:extLst>
              <a:ext uri="{FF2B5EF4-FFF2-40B4-BE49-F238E27FC236}">
                <a16:creationId xmlns:a16="http://schemas.microsoft.com/office/drawing/2014/main" id="{768465B0-8A04-2258-B43E-44F412ACA562}"/>
              </a:ext>
            </a:extLst>
          </p:cNvPr>
          <p:cNvSpPr/>
          <p:nvPr/>
        </p:nvSpPr>
        <p:spPr>
          <a:xfrm>
            <a:off x="0" y="2718180"/>
            <a:ext cx="11346123" cy="1959164"/>
          </a:xfrm>
          <a:custGeom>
            <a:avLst/>
            <a:gdLst>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0401300 w 12323602"/>
              <a:gd name="connsiteY7" fmla="*/ 1447035 h 2463904"/>
              <a:gd name="connsiteX8" fmla="*/ 12030075 w 12323602"/>
              <a:gd name="connsiteY8" fmla="*/ 204023 h 2463904"/>
              <a:gd name="connsiteX9" fmla="*/ 12030075 w 12323602"/>
              <a:gd name="connsiteY9" fmla="*/ 204023 h 2463904"/>
              <a:gd name="connsiteX10" fmla="*/ 12287250 w 12323602"/>
              <a:gd name="connsiteY10" fmla="*/ 3998 h 2463904"/>
              <a:gd name="connsiteX11" fmla="*/ 12315825 w 12323602"/>
              <a:gd name="connsiteY11"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030075 w 12323602"/>
              <a:gd name="connsiteY8" fmla="*/ 204023 h 2463904"/>
              <a:gd name="connsiteX9" fmla="*/ 12287250 w 12323602"/>
              <a:gd name="connsiteY9" fmla="*/ 3998 h 2463904"/>
              <a:gd name="connsiteX10" fmla="*/ 12315825 w 12323602"/>
              <a:gd name="connsiteY10" fmla="*/ 89723 h 2463904"/>
              <a:gd name="connsiteX0" fmla="*/ 0 w 12323602"/>
              <a:gd name="connsiteY0" fmla="*/ 861248 h 2463904"/>
              <a:gd name="connsiteX1" fmla="*/ 1285875 w 12323602"/>
              <a:gd name="connsiteY1" fmla="*/ 275460 h 2463904"/>
              <a:gd name="connsiteX2" fmla="*/ 2857500 w 12323602"/>
              <a:gd name="connsiteY2" fmla="*/ 1547048 h 2463904"/>
              <a:gd name="connsiteX3" fmla="*/ 4229100 w 12323602"/>
              <a:gd name="connsiteY3" fmla="*/ 2447160 h 2463904"/>
              <a:gd name="connsiteX4" fmla="*/ 6257925 w 12323602"/>
              <a:gd name="connsiteY4" fmla="*/ 761235 h 2463904"/>
              <a:gd name="connsiteX5" fmla="*/ 8272463 w 12323602"/>
              <a:gd name="connsiteY5" fmla="*/ 1575623 h 2463904"/>
              <a:gd name="connsiteX6" fmla="*/ 9429750 w 12323602"/>
              <a:gd name="connsiteY6" fmla="*/ 1861373 h 2463904"/>
              <a:gd name="connsiteX7" fmla="*/ 12030075 w 12323602"/>
              <a:gd name="connsiteY7" fmla="*/ 204023 h 2463904"/>
              <a:gd name="connsiteX8" fmla="*/ 12287250 w 12323602"/>
              <a:gd name="connsiteY8" fmla="*/ 3998 h 2463904"/>
              <a:gd name="connsiteX9" fmla="*/ 12315825 w 12323602"/>
              <a:gd name="connsiteY9" fmla="*/ 89723 h 2463904"/>
              <a:gd name="connsiteX0" fmla="*/ 0 w 12315825"/>
              <a:gd name="connsiteY0" fmla="*/ 771525 h 2374181"/>
              <a:gd name="connsiteX1" fmla="*/ 1285875 w 12315825"/>
              <a:gd name="connsiteY1" fmla="*/ 185737 h 2374181"/>
              <a:gd name="connsiteX2" fmla="*/ 2857500 w 12315825"/>
              <a:gd name="connsiteY2" fmla="*/ 1457325 h 2374181"/>
              <a:gd name="connsiteX3" fmla="*/ 4229100 w 12315825"/>
              <a:gd name="connsiteY3" fmla="*/ 2357437 h 2374181"/>
              <a:gd name="connsiteX4" fmla="*/ 6257925 w 12315825"/>
              <a:gd name="connsiteY4" fmla="*/ 671512 h 2374181"/>
              <a:gd name="connsiteX5" fmla="*/ 8272463 w 12315825"/>
              <a:gd name="connsiteY5" fmla="*/ 1485900 h 2374181"/>
              <a:gd name="connsiteX6" fmla="*/ 9429750 w 12315825"/>
              <a:gd name="connsiteY6" fmla="*/ 1771650 h 2374181"/>
              <a:gd name="connsiteX7" fmla="*/ 12030075 w 12315825"/>
              <a:gd name="connsiteY7" fmla="*/ 114300 h 2374181"/>
              <a:gd name="connsiteX8" fmla="*/ 12315825 w 12315825"/>
              <a:gd name="connsiteY8" fmla="*/ 0 h 2374181"/>
              <a:gd name="connsiteX0" fmla="*/ 0 w 12030075"/>
              <a:gd name="connsiteY0" fmla="*/ 657225 h 2259881"/>
              <a:gd name="connsiteX1" fmla="*/ 1285875 w 12030075"/>
              <a:gd name="connsiteY1" fmla="*/ 71437 h 2259881"/>
              <a:gd name="connsiteX2" fmla="*/ 2857500 w 12030075"/>
              <a:gd name="connsiteY2" fmla="*/ 1343025 h 2259881"/>
              <a:gd name="connsiteX3" fmla="*/ 4229100 w 12030075"/>
              <a:gd name="connsiteY3" fmla="*/ 2243137 h 2259881"/>
              <a:gd name="connsiteX4" fmla="*/ 6257925 w 12030075"/>
              <a:gd name="connsiteY4" fmla="*/ 557212 h 2259881"/>
              <a:gd name="connsiteX5" fmla="*/ 8272463 w 12030075"/>
              <a:gd name="connsiteY5" fmla="*/ 1371600 h 2259881"/>
              <a:gd name="connsiteX6" fmla="*/ 9429750 w 12030075"/>
              <a:gd name="connsiteY6" fmla="*/ 1657350 h 2259881"/>
              <a:gd name="connsiteX7" fmla="*/ 12030075 w 12030075"/>
              <a:gd name="connsiteY7" fmla="*/ 0 h 2259881"/>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 name="connsiteX0" fmla="*/ 0 w 9962331"/>
              <a:gd name="connsiteY0" fmla="*/ 607847 h 2210503"/>
              <a:gd name="connsiteX1" fmla="*/ 1285875 w 9962331"/>
              <a:gd name="connsiteY1" fmla="*/ 22059 h 2210503"/>
              <a:gd name="connsiteX2" fmla="*/ 2857500 w 9962331"/>
              <a:gd name="connsiteY2" fmla="*/ 1293647 h 2210503"/>
              <a:gd name="connsiteX3" fmla="*/ 4229100 w 9962331"/>
              <a:gd name="connsiteY3" fmla="*/ 2193759 h 2210503"/>
              <a:gd name="connsiteX4" fmla="*/ 6257925 w 9962331"/>
              <a:gd name="connsiteY4" fmla="*/ 507834 h 2210503"/>
              <a:gd name="connsiteX5" fmla="*/ 8272463 w 9962331"/>
              <a:gd name="connsiteY5" fmla="*/ 1322222 h 2210503"/>
              <a:gd name="connsiteX6" fmla="*/ 9429750 w 9962331"/>
              <a:gd name="connsiteY6" fmla="*/ 1607972 h 2210503"/>
              <a:gd name="connsiteX7" fmla="*/ 9962331 w 9962331"/>
              <a:gd name="connsiteY7" fmla="*/ 1356635 h 221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62331" h="2210503">
                <a:moveTo>
                  <a:pt x="0" y="607847"/>
                </a:moveTo>
                <a:cubicBezTo>
                  <a:pt x="404812" y="257803"/>
                  <a:pt x="809625" y="-92241"/>
                  <a:pt x="1285875" y="22059"/>
                </a:cubicBezTo>
                <a:cubicBezTo>
                  <a:pt x="1762125" y="136359"/>
                  <a:pt x="2366963" y="931697"/>
                  <a:pt x="2857500" y="1293647"/>
                </a:cubicBezTo>
                <a:cubicBezTo>
                  <a:pt x="3348037" y="1655597"/>
                  <a:pt x="3662363" y="2324728"/>
                  <a:pt x="4229100" y="2193759"/>
                </a:cubicBezTo>
                <a:cubicBezTo>
                  <a:pt x="4795837" y="2062790"/>
                  <a:pt x="5584031" y="653090"/>
                  <a:pt x="6257925" y="507834"/>
                </a:cubicBezTo>
                <a:cubicBezTo>
                  <a:pt x="6931819" y="362578"/>
                  <a:pt x="7743826" y="1138866"/>
                  <a:pt x="8272463" y="1322222"/>
                </a:cubicBezTo>
                <a:cubicBezTo>
                  <a:pt x="8801100" y="1505578"/>
                  <a:pt x="9148105" y="1602236"/>
                  <a:pt x="9429750" y="1607972"/>
                </a:cubicBezTo>
                <a:cubicBezTo>
                  <a:pt x="9711395" y="1613708"/>
                  <a:pt x="9528944" y="1632860"/>
                  <a:pt x="9962331" y="1356635"/>
                </a:cubicBezTo>
              </a:path>
            </a:pathLst>
          </a:custGeom>
          <a:ln w="28575">
            <a:solidFill>
              <a:srgbClr val="314364"/>
            </a:solidFill>
            <a:prstDash val="dash"/>
          </a:ln>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94949"/>
              </a:solidFill>
              <a:effectLst/>
              <a:uLnTx/>
              <a:uFillTx/>
              <a:latin typeface="Arial" panose="020B0604020202020204"/>
              <a:ea typeface="+mn-ea"/>
              <a:cs typeface="+mn-cs"/>
            </a:endParaRPr>
          </a:p>
        </p:txBody>
      </p:sp>
      <p:sp>
        <p:nvSpPr>
          <p:cNvPr id="4" name="Slide Number Placeholder 3">
            <a:extLst>
              <a:ext uri="{FF2B5EF4-FFF2-40B4-BE49-F238E27FC236}">
                <a16:creationId xmlns:a16="http://schemas.microsoft.com/office/drawing/2014/main" id="{75A18DF6-A647-1F3D-B9F0-8213006555B4}"/>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44</a:t>
            </a:fld>
            <a:endParaRPr lang="en-GB" b="1">
              <a:solidFill>
                <a:schemeClr val="bg1"/>
              </a:solidFill>
              <a:latin typeface="Century Gothic" panose="020B0502020202020204" pitchFamily="34" charset="0"/>
            </a:endParaRPr>
          </a:p>
        </p:txBody>
      </p:sp>
      <p:sp>
        <p:nvSpPr>
          <p:cNvPr id="43" name="TextBox 42">
            <a:extLst>
              <a:ext uri="{FF2B5EF4-FFF2-40B4-BE49-F238E27FC236}">
                <a16:creationId xmlns:a16="http://schemas.microsoft.com/office/drawing/2014/main" id="{8C395A73-D1E6-5FA7-86AC-4F352CE9C331}"/>
              </a:ext>
            </a:extLst>
          </p:cNvPr>
          <p:cNvSpPr txBox="1"/>
          <p:nvPr/>
        </p:nvSpPr>
        <p:spPr>
          <a:xfrm>
            <a:off x="2591202" y="5009442"/>
            <a:ext cx="2337443" cy="2100575"/>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a:rPr>
              <a:t>Approx. 2000 properties with low pressure/loss of supply in </a:t>
            </a:r>
            <a:r>
              <a:rPr lang="en-GB" sz="1000" err="1">
                <a:latin typeface="Century Gothic"/>
              </a:rPr>
              <a:t>Wadhurst</a:t>
            </a:r>
            <a:r>
              <a:rPr lang="en-GB" sz="1000">
                <a:latin typeface="Century Gothic"/>
              </a:rPr>
              <a:t>. 2000 with intermittent supply/low pressure in Mayfield and Rotherfield.</a:t>
            </a:r>
            <a:endParaRPr lang="en-US">
              <a:latin typeface="Century Gothic"/>
            </a:endParaRPr>
          </a:p>
          <a:p>
            <a:pPr marR="0" lvl="0" algn="ctr" defTabSz="914400" rtl="0" eaLnBrk="1" fontAlgn="auto" latinLnBrk="0" hangingPunct="1">
              <a:lnSpc>
                <a:spcPct val="100000"/>
              </a:lnSpc>
              <a:spcBef>
                <a:spcPts val="0"/>
              </a:spcBef>
              <a:spcAft>
                <a:spcPts val="500"/>
              </a:spcAft>
              <a:buClrTx/>
              <a:buSzTx/>
              <a:tabLst/>
              <a:defRPr/>
            </a:pPr>
            <a:r>
              <a:rPr lang="en-GB" sz="1000">
                <a:effectLst/>
                <a:latin typeface="Century Gothic" panose="020B0502020202020204" pitchFamily="34" charset="0"/>
              </a:rPr>
              <a:t>5 impacted schools provided </a:t>
            </a:r>
            <a:r>
              <a:rPr lang="en-GB" sz="1000">
                <a:latin typeface="Century Gothic" panose="020B0502020202020204" pitchFamily="34" charset="0"/>
              </a:rPr>
              <a:t>with bottled water and static tanks.</a:t>
            </a:r>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250-450 daily deliveries of bottled water to tier 1 vulnerable customers.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a:ln>
                <a:noFill/>
              </a:ln>
              <a:effectLst/>
              <a:uLnTx/>
              <a:uFillTx/>
              <a:latin typeface="Century Gothic" panose="020F0302020204030204"/>
              <a:ea typeface="+mn-ea"/>
              <a:cs typeface="+mn-cs"/>
            </a:endParaRPr>
          </a:p>
        </p:txBody>
      </p:sp>
      <p:sp>
        <p:nvSpPr>
          <p:cNvPr id="49" name="TextBox 48">
            <a:extLst>
              <a:ext uri="{FF2B5EF4-FFF2-40B4-BE49-F238E27FC236}">
                <a16:creationId xmlns:a16="http://schemas.microsoft.com/office/drawing/2014/main" id="{2FFD1BE6-254F-45F2-7C31-14B7B6C7E3EB}"/>
              </a:ext>
            </a:extLst>
          </p:cNvPr>
          <p:cNvSpPr txBox="1"/>
          <p:nvPr/>
        </p:nvSpPr>
        <p:spPr>
          <a:xfrm>
            <a:off x="5227013" y="1146682"/>
            <a:ext cx="2259170" cy="1515800"/>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00000"/>
              </a:lnSpc>
              <a:spcBef>
                <a:spcPts val="0"/>
              </a:spcBef>
              <a:spcAft>
                <a:spcPts val="500"/>
              </a:spcAft>
              <a:buClrTx/>
              <a:buSzTx/>
              <a:tabLst/>
              <a:defRPr/>
            </a:pPr>
            <a:r>
              <a:rPr lang="en-GB" sz="1000" err="1">
                <a:latin typeface="Century Gothic"/>
              </a:rPr>
              <a:t>Tankering</a:t>
            </a:r>
            <a:r>
              <a:rPr lang="en-GB" sz="1000">
                <a:latin typeface="Century Gothic"/>
              </a:rPr>
              <a:t> support provided to 1 farm and 7 bowers available for collection if required.</a:t>
            </a:r>
            <a:endParaRPr lang="en-US">
              <a:latin typeface="Century Gothic"/>
            </a:endParaRPr>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2 ‘community drop sites’ established.</a:t>
            </a:r>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All properties back on supply.</a:t>
            </a:r>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Bottled water deliveries move to a reactive footing.</a:t>
            </a:r>
          </a:p>
        </p:txBody>
      </p:sp>
      <p:sp>
        <p:nvSpPr>
          <p:cNvPr id="52" name="TextBox 51">
            <a:extLst>
              <a:ext uri="{FF2B5EF4-FFF2-40B4-BE49-F238E27FC236}">
                <a16:creationId xmlns:a16="http://schemas.microsoft.com/office/drawing/2014/main" id="{D1855193-C6DB-888B-2387-26624F992620}"/>
              </a:ext>
            </a:extLst>
          </p:cNvPr>
          <p:cNvSpPr txBox="1"/>
          <p:nvPr/>
        </p:nvSpPr>
        <p:spPr>
          <a:xfrm>
            <a:off x="8099793" y="1396067"/>
            <a:ext cx="1749211" cy="990015"/>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No further issues. </a:t>
            </a:r>
            <a:endParaRPr lang="en-US"/>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Bottled water station closed at noon.</a:t>
            </a:r>
          </a:p>
          <a:p>
            <a:pPr marR="0" lvl="0" algn="ctr" defTabSz="914400" rtl="0" eaLnBrk="1" fontAlgn="auto" latinLnBrk="0" hangingPunct="1">
              <a:lnSpc>
                <a:spcPct val="100000"/>
              </a:lnSpc>
              <a:spcBef>
                <a:spcPts val="0"/>
              </a:spcBef>
              <a:spcAft>
                <a:spcPts val="500"/>
              </a:spcAft>
              <a:buClrTx/>
              <a:buSzTx/>
              <a:tabLst/>
              <a:defRPr/>
            </a:pPr>
            <a:r>
              <a:rPr kumimoji="0" lang="en-GB" sz="1000" b="0" u="none" strike="noStrike" kern="1200" cap="none" spc="0" normalizeH="0" baseline="0" noProof="0">
                <a:ln>
                  <a:noFill/>
                </a:ln>
                <a:uLnTx/>
                <a:uFillTx/>
                <a:latin typeface="Century Gothic" panose="020B0502020202020204" pitchFamily="34" charset="0"/>
                <a:ea typeface="+mn-ea"/>
                <a:cs typeface="+mn-cs"/>
              </a:rPr>
              <a:t>No bottled water requests.</a:t>
            </a:r>
            <a:endParaRPr lang="en-GB" sz="1000" b="0" u="none" strike="noStrike" kern="1200" cap="none" spc="0" normalizeH="0" baseline="0" noProof="0">
              <a:ln>
                <a:noFill/>
              </a:ln>
              <a:uLnTx/>
              <a:uFillTx/>
              <a:latin typeface="Century Gothic" panose="020B0502020202020204" pitchFamily="34" charset="0"/>
            </a:endParaRPr>
          </a:p>
        </p:txBody>
      </p:sp>
      <p:sp>
        <p:nvSpPr>
          <p:cNvPr id="58" name="TextBox 57">
            <a:extLst>
              <a:ext uri="{FF2B5EF4-FFF2-40B4-BE49-F238E27FC236}">
                <a16:creationId xmlns:a16="http://schemas.microsoft.com/office/drawing/2014/main" id="{D2EEA7AF-1075-D2D7-E9D1-E7E1E31B3DBB}"/>
              </a:ext>
            </a:extLst>
          </p:cNvPr>
          <p:cNvSpPr txBox="1"/>
          <p:nvPr/>
        </p:nvSpPr>
        <p:spPr>
          <a:xfrm rot="19869499">
            <a:off x="102443" y="3103328"/>
            <a:ext cx="75277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a:ln>
                  <a:noFill/>
                </a:ln>
                <a:solidFill>
                  <a:schemeClr val="accent4"/>
                </a:solidFill>
                <a:effectLst/>
                <a:uLnTx/>
                <a:uFillTx/>
                <a:latin typeface="Century Gothic" panose="020F0302020204030204"/>
                <a:ea typeface="+mn-ea"/>
                <a:cs typeface="+mn-cs"/>
              </a:rPr>
              <a:t>Sussex</a:t>
            </a:r>
          </a:p>
        </p:txBody>
      </p:sp>
      <p:sp>
        <p:nvSpPr>
          <p:cNvPr id="5" name="TextBox 4">
            <a:extLst>
              <a:ext uri="{FF2B5EF4-FFF2-40B4-BE49-F238E27FC236}">
                <a16:creationId xmlns:a16="http://schemas.microsoft.com/office/drawing/2014/main" id="{918A2928-54B2-319A-2B2B-DAB47E530A8B}"/>
              </a:ext>
            </a:extLst>
          </p:cNvPr>
          <p:cNvSpPr txBox="1"/>
          <p:nvPr/>
        </p:nvSpPr>
        <p:spPr>
          <a:xfrm>
            <a:off x="760095" y="4389489"/>
            <a:ext cx="1975515" cy="67710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GB" sz="1000">
                <a:effectLst/>
                <a:latin typeface="Century Gothic" panose="020B0502020202020204" pitchFamily="34" charset="0"/>
              </a:rPr>
              <a:t>2700 properties impacted and 5 schools closed.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00" b="0" i="1" u="none" strike="noStrike" kern="1200" cap="none" spc="0" normalizeH="0" baseline="0" noProof="0">
              <a:ln>
                <a:noFill/>
              </a:ln>
              <a:uLnTx/>
              <a:uFillTx/>
              <a:latin typeface="Century Gothic" panose="020B0502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a:ln>
                <a:noFill/>
              </a:ln>
              <a:effectLst/>
              <a:uLnTx/>
              <a:uFillTx/>
              <a:latin typeface="Century Gothic" panose="020F0302020204030204"/>
              <a:ea typeface="+mn-ea"/>
              <a:cs typeface="+mn-cs"/>
            </a:endParaRPr>
          </a:p>
        </p:txBody>
      </p:sp>
      <p:sp>
        <p:nvSpPr>
          <p:cNvPr id="9" name="TextBox 8">
            <a:extLst>
              <a:ext uri="{FF2B5EF4-FFF2-40B4-BE49-F238E27FC236}">
                <a16:creationId xmlns:a16="http://schemas.microsoft.com/office/drawing/2014/main" id="{2662E68E-4824-4E47-6BC2-4109ED29210A}"/>
              </a:ext>
            </a:extLst>
          </p:cNvPr>
          <p:cNvSpPr txBox="1"/>
          <p:nvPr/>
        </p:nvSpPr>
        <p:spPr>
          <a:xfrm>
            <a:off x="2753851" y="2576314"/>
            <a:ext cx="2069694" cy="925894"/>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a:rPr>
              <a:t>Supply restored to </a:t>
            </a:r>
            <a:r>
              <a:rPr lang="en-GB" sz="1000" err="1">
                <a:latin typeface="Century Gothic"/>
              </a:rPr>
              <a:t>Coxheath</a:t>
            </a:r>
            <a:r>
              <a:rPr lang="en-GB" sz="1000">
                <a:latin typeface="Century Gothic"/>
              </a:rPr>
              <a:t>, </a:t>
            </a:r>
            <a:r>
              <a:rPr lang="en-GB" sz="1000" err="1">
                <a:latin typeface="Century Gothic"/>
              </a:rPr>
              <a:t>Headcorn</a:t>
            </a:r>
            <a:r>
              <a:rPr lang="en-GB" sz="1000">
                <a:latin typeface="Century Gothic"/>
              </a:rPr>
              <a:t> and Staplehurst.</a:t>
            </a:r>
            <a:endParaRPr lang="en-US">
              <a:latin typeface="Century Gothic"/>
            </a:endParaRPr>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250-450 daily deliveries of bottled water to tier 1 vulnerable customers.</a:t>
            </a:r>
          </a:p>
        </p:txBody>
      </p:sp>
      <p:sp>
        <p:nvSpPr>
          <p:cNvPr id="12" name="TextBox 11">
            <a:extLst>
              <a:ext uri="{FF2B5EF4-FFF2-40B4-BE49-F238E27FC236}">
                <a16:creationId xmlns:a16="http://schemas.microsoft.com/office/drawing/2014/main" id="{7A6C7A5F-971C-5882-2AA3-A8B445F2E493}"/>
              </a:ext>
            </a:extLst>
          </p:cNvPr>
          <p:cNvSpPr txBox="1"/>
          <p:nvPr/>
        </p:nvSpPr>
        <p:spPr>
          <a:xfrm>
            <a:off x="5186625" y="4643274"/>
            <a:ext cx="2342650" cy="1605568"/>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‘Community drop site’ established.</a:t>
            </a:r>
            <a:endParaRPr lang="en-US"/>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a:rPr>
              <a:t>All properties back on supply - risk of intermittent supply for 2000 properties in Mayfield and Rotherfield in the morning and 2000 properties in </a:t>
            </a:r>
            <a:r>
              <a:rPr lang="en-GB" sz="1000" err="1">
                <a:latin typeface="Century Gothic"/>
              </a:rPr>
              <a:t>Wadhurst</a:t>
            </a:r>
            <a:r>
              <a:rPr lang="en-GB" sz="1000">
                <a:latin typeface="Century Gothic"/>
              </a:rPr>
              <a:t> in the evening.</a:t>
            </a:r>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Bottled water deliveries move to a reactive footing.</a:t>
            </a:r>
            <a:endParaRPr kumimoji="0" lang="en-GB" sz="1000" b="0" i="1" u="none" strike="noStrike" kern="1200" cap="none" spc="0" normalizeH="0" baseline="0" noProof="0">
              <a:ln>
                <a:noFill/>
              </a:ln>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30F4BE1D-EC10-0FDA-26A1-5433612FEAFB}"/>
              </a:ext>
            </a:extLst>
          </p:cNvPr>
          <p:cNvSpPr txBox="1"/>
          <p:nvPr/>
        </p:nvSpPr>
        <p:spPr>
          <a:xfrm>
            <a:off x="7696037" y="4450854"/>
            <a:ext cx="2561460" cy="1485022"/>
          </a:xfrm>
          <a:prstGeom prst="rect">
            <a:avLst/>
          </a:prstGeom>
          <a:noFill/>
        </p:spPr>
        <p:txBody>
          <a:bodyPr wrap="square" lIns="91440" tIns="45720" rIns="91440" bIns="45720" rtlCol="0" anchor="t">
            <a:spAutoFit/>
          </a:bodyPr>
          <a:lstStyle/>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500 properties taken off supply overnight to increase refill rate – properties returned to supply at midday.</a:t>
            </a:r>
            <a:endParaRPr lang="en-US"/>
          </a:p>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One bottled water station closed at noon.</a:t>
            </a:r>
          </a:p>
          <a:p>
            <a:pPr marR="0" lvl="0" algn="ctr" defTabSz="914400" rtl="0" eaLnBrk="1" fontAlgn="auto" latinLnBrk="0" hangingPunct="1">
              <a:lnSpc>
                <a:spcPct val="100000"/>
              </a:lnSpc>
              <a:spcBef>
                <a:spcPts val="0"/>
              </a:spcBef>
              <a:spcAft>
                <a:spcPts val="500"/>
              </a:spcAft>
              <a:buClrTx/>
              <a:buSzTx/>
              <a:tabLst/>
              <a:defRPr/>
            </a:pPr>
            <a:r>
              <a:rPr kumimoji="0" lang="en-GB" sz="1000" b="0" u="none" strike="noStrike" kern="1200" cap="none" spc="0" normalizeH="0" baseline="0" noProof="0">
                <a:ln>
                  <a:noFill/>
                </a:ln>
                <a:uLnTx/>
                <a:uFillTx/>
                <a:latin typeface="Century Gothic" panose="020B0502020202020204" pitchFamily="34" charset="0"/>
                <a:ea typeface="+mn-ea"/>
                <a:cs typeface="+mn-cs"/>
              </a:rPr>
              <a:t>No bottled water requests.</a:t>
            </a:r>
            <a:endParaRPr lang="en-GB" sz="1000" b="0" u="none" strike="noStrike" kern="1200" cap="none" spc="0" normalizeH="0" baseline="0" noProof="0">
              <a:ln>
                <a:noFill/>
              </a:ln>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a:ln>
                <a:noFill/>
              </a:ln>
              <a:effectLst/>
              <a:uLnTx/>
              <a:uFillTx/>
              <a:latin typeface="Century Gothic" panose="020F0302020204030204"/>
              <a:ea typeface="+mn-ea"/>
              <a:cs typeface="+mn-cs"/>
            </a:endParaRPr>
          </a:p>
        </p:txBody>
      </p:sp>
      <p:sp>
        <p:nvSpPr>
          <p:cNvPr id="16" name="TextBox 15">
            <a:extLst>
              <a:ext uri="{FF2B5EF4-FFF2-40B4-BE49-F238E27FC236}">
                <a16:creationId xmlns:a16="http://schemas.microsoft.com/office/drawing/2014/main" id="{8678CD20-F19B-A263-0D08-8D963A43FCD2}"/>
              </a:ext>
            </a:extLst>
          </p:cNvPr>
          <p:cNvSpPr txBox="1"/>
          <p:nvPr/>
        </p:nvSpPr>
        <p:spPr>
          <a:xfrm>
            <a:off x="1139119" y="2511730"/>
            <a:ext cx="1328990" cy="877163"/>
          </a:xfrm>
          <a:prstGeom prst="rect">
            <a:avLst/>
          </a:prstGeom>
          <a:solidFill>
            <a:srgbClr val="BDE1D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Thurs 15</a:t>
            </a:r>
            <a:r>
              <a:rPr lang="en-GB" sz="1100" b="1" i="0">
                <a:effectLst/>
                <a:latin typeface="Century Gothic" panose="020B0502020202020204" pitchFamily="34" charset="0"/>
              </a:rPr>
              <a:t> June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i="1">
                <a:solidFill>
                  <a:schemeClr val="bg2">
                    <a:lumMod val="75000"/>
                  </a:schemeClr>
                </a:solidFill>
                <a:effectLst/>
                <a:latin typeface="Century Gothic" panose="020B0502020202020204" pitchFamily="34" charset="0"/>
              </a:rPr>
              <a:t>Every water treatment site running at full output.</a:t>
            </a:r>
            <a:endParaRPr kumimoji="0" lang="en-US" sz="800" b="0" i="1" u="none" strike="noStrike" kern="1200" cap="none" spc="0" normalizeH="0" baseline="0" noProof="0">
              <a:ln>
                <a:noFill/>
              </a:ln>
              <a:solidFill>
                <a:schemeClr val="bg2">
                  <a:lumMod val="75000"/>
                </a:schemeClr>
              </a:solidFill>
              <a:effectLst/>
              <a:uLnTx/>
              <a:uFillTx/>
              <a:latin typeface="Century Gothic" panose="020F0302020204030204"/>
              <a:ea typeface="+mn-ea"/>
              <a:cs typeface="+mn-cs"/>
            </a:endParaRPr>
          </a:p>
        </p:txBody>
      </p:sp>
      <p:sp>
        <p:nvSpPr>
          <p:cNvPr id="18" name="TextBox 17">
            <a:extLst>
              <a:ext uri="{FF2B5EF4-FFF2-40B4-BE49-F238E27FC236}">
                <a16:creationId xmlns:a16="http://schemas.microsoft.com/office/drawing/2014/main" id="{907636CC-5C48-2F91-186A-43A8ECC46A36}"/>
              </a:ext>
            </a:extLst>
          </p:cNvPr>
          <p:cNvSpPr txBox="1"/>
          <p:nvPr/>
        </p:nvSpPr>
        <p:spPr>
          <a:xfrm>
            <a:off x="3047988" y="3772431"/>
            <a:ext cx="1394529" cy="1031051"/>
          </a:xfrm>
          <a:prstGeom prst="rect">
            <a:avLst/>
          </a:prstGeom>
          <a:solidFill>
            <a:srgbClr val="BDE1DD"/>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Fri 16</a:t>
            </a:r>
            <a:r>
              <a:rPr lang="en-GB" sz="1100" b="1" i="0">
                <a:effectLst/>
                <a:latin typeface="Century Gothic" panose="020B0502020202020204" pitchFamily="34" charset="0"/>
              </a:rPr>
              <a:t> June</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1000" i="1">
                <a:solidFill>
                  <a:schemeClr val="bg2">
                    <a:lumMod val="75000"/>
                  </a:schemeClr>
                </a:solidFill>
                <a:effectLst/>
                <a:latin typeface="Century Gothic"/>
              </a:rPr>
              <a:t>Temporary Use Ban (hosepipe ban) announced. Enforceable from 26 June,</a:t>
            </a:r>
            <a:endParaRPr lang="en-GB" sz="1000" b="0" i="1" u="none" strike="noStrike" kern="1200" cap="none" spc="0" normalizeH="0" baseline="0" noProof="0">
              <a:ln>
                <a:noFill/>
              </a:ln>
              <a:solidFill>
                <a:schemeClr val="bg2">
                  <a:lumMod val="75000"/>
                </a:schemeClr>
              </a:solidFill>
              <a:uLnTx/>
              <a:uFillTx/>
              <a:latin typeface="Century Gothic"/>
            </a:endParaRPr>
          </a:p>
        </p:txBody>
      </p:sp>
      <p:sp>
        <p:nvSpPr>
          <p:cNvPr id="19" name="TextBox 18">
            <a:extLst>
              <a:ext uri="{FF2B5EF4-FFF2-40B4-BE49-F238E27FC236}">
                <a16:creationId xmlns:a16="http://schemas.microsoft.com/office/drawing/2014/main" id="{B8D45E7A-E4DC-3D98-715E-580789EB60F6}"/>
              </a:ext>
            </a:extLst>
          </p:cNvPr>
          <p:cNvSpPr txBox="1"/>
          <p:nvPr/>
        </p:nvSpPr>
        <p:spPr>
          <a:xfrm>
            <a:off x="5372253" y="3303298"/>
            <a:ext cx="1968690" cy="1095172"/>
          </a:xfrm>
          <a:prstGeom prst="rect">
            <a:avLst/>
          </a:prstGeom>
          <a:solidFill>
            <a:srgbClr val="BDE1DD"/>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Sat 17</a:t>
            </a:r>
            <a:r>
              <a:rPr lang="en-GB" sz="1100" b="1" i="0">
                <a:effectLst/>
                <a:latin typeface="Century Gothic" panose="020B0502020202020204" pitchFamily="34" charset="0"/>
              </a:rPr>
              <a:t> June</a:t>
            </a:r>
          </a:p>
          <a:p>
            <a:pPr marL="0" marR="0" lvl="0" indent="0" algn="ctr" defTabSz="914400" rtl="0" eaLnBrk="1" fontAlgn="auto" latinLnBrk="0" hangingPunct="1">
              <a:lnSpc>
                <a:spcPct val="100000"/>
              </a:lnSpc>
              <a:spcBef>
                <a:spcPts val="0"/>
              </a:spcBef>
              <a:spcAft>
                <a:spcPts val="500"/>
              </a:spcAft>
              <a:buClrTx/>
              <a:buSzTx/>
              <a:buFontTx/>
              <a:buNone/>
              <a:tabLst/>
              <a:defRPr/>
            </a:pPr>
            <a:r>
              <a:rPr lang="en-GB" sz="1000" i="1">
                <a:solidFill>
                  <a:schemeClr val="bg2">
                    <a:lumMod val="75000"/>
                  </a:schemeClr>
                </a:solidFill>
                <a:latin typeface="Century Gothic" panose="020B0502020202020204" pitchFamily="34" charset="0"/>
              </a:rPr>
              <a:t>Reported 3% reduction in demand.</a:t>
            </a:r>
          </a:p>
          <a:p>
            <a:pPr marL="0" marR="0" lvl="0" indent="0" algn="ctr" defTabSz="914400" rtl="0" eaLnBrk="1" fontAlgn="auto" latinLnBrk="0" hangingPunct="1">
              <a:lnSpc>
                <a:spcPct val="100000"/>
              </a:lnSpc>
              <a:spcBef>
                <a:spcPts val="0"/>
              </a:spcBef>
              <a:spcAft>
                <a:spcPts val="500"/>
              </a:spcAft>
              <a:buClrTx/>
              <a:buSzTx/>
              <a:buFontTx/>
              <a:buNone/>
              <a:tabLst/>
              <a:defRPr/>
            </a:pPr>
            <a:r>
              <a:rPr lang="en-GB" sz="1000" i="1">
                <a:solidFill>
                  <a:schemeClr val="bg2">
                    <a:lumMod val="75000"/>
                  </a:schemeClr>
                </a:solidFill>
                <a:latin typeface="Century Gothic" panose="020F0302020204030204"/>
              </a:rPr>
              <a:t>South East Water expect disruption to end from morning of 18th onwards.</a:t>
            </a:r>
          </a:p>
        </p:txBody>
      </p:sp>
      <p:sp>
        <p:nvSpPr>
          <p:cNvPr id="20" name="TextBox 19">
            <a:extLst>
              <a:ext uri="{FF2B5EF4-FFF2-40B4-BE49-F238E27FC236}">
                <a16:creationId xmlns:a16="http://schemas.microsoft.com/office/drawing/2014/main" id="{5FAEB300-C934-E5DE-4A8E-D54D64BD333B}"/>
              </a:ext>
            </a:extLst>
          </p:cNvPr>
          <p:cNvSpPr txBox="1"/>
          <p:nvPr/>
        </p:nvSpPr>
        <p:spPr>
          <a:xfrm>
            <a:off x="8215320" y="2989867"/>
            <a:ext cx="1518159" cy="1031051"/>
          </a:xfrm>
          <a:prstGeom prst="rect">
            <a:avLst/>
          </a:prstGeom>
          <a:solidFill>
            <a:srgbClr val="BDE1D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Sun 18</a:t>
            </a:r>
            <a:r>
              <a:rPr lang="en-GB" sz="1100" b="1" i="0">
                <a:effectLst/>
                <a:latin typeface="Century Gothic" panose="020B0502020202020204" pitchFamily="34" charset="0"/>
              </a:rPr>
              <a:t> June</a:t>
            </a:r>
          </a:p>
          <a:p>
            <a:pPr marL="0" marR="0" lvl="0" indent="0" algn="ctr" defTabSz="914400" rtl="0" eaLnBrk="1" fontAlgn="auto" latinLnBrk="0" hangingPunct="1">
              <a:lnSpc>
                <a:spcPct val="100000"/>
              </a:lnSpc>
              <a:spcBef>
                <a:spcPts val="0"/>
              </a:spcBef>
              <a:spcAft>
                <a:spcPts val="300"/>
              </a:spcAft>
              <a:buClrTx/>
              <a:buSzTx/>
              <a:buFontTx/>
              <a:buNone/>
              <a:tabLst/>
              <a:defRPr/>
            </a:pPr>
            <a:r>
              <a:rPr lang="en-GB" sz="1000" i="1">
                <a:solidFill>
                  <a:schemeClr val="bg2">
                    <a:lumMod val="75000"/>
                  </a:schemeClr>
                </a:solidFill>
                <a:latin typeface="Century Gothic" panose="020B0502020202020204" pitchFamily="34" charset="0"/>
              </a:rPr>
              <a:t>3-6% reduction in demand across the region – 5-10% reduction in impacted areas.</a:t>
            </a:r>
          </a:p>
        </p:txBody>
      </p:sp>
      <p:sp>
        <p:nvSpPr>
          <p:cNvPr id="28" name="TextBox 170">
            <a:extLst>
              <a:ext uri="{FF2B5EF4-FFF2-40B4-BE49-F238E27FC236}">
                <a16:creationId xmlns:a16="http://schemas.microsoft.com/office/drawing/2014/main" id="{37262385-88C3-C8E2-5289-DF273D2074B4}"/>
              </a:ext>
            </a:extLst>
          </p:cNvPr>
          <p:cNvSpPr txBox="1"/>
          <p:nvPr/>
        </p:nvSpPr>
        <p:spPr>
          <a:xfrm>
            <a:off x="10345469" y="5230530"/>
            <a:ext cx="1509439" cy="959237"/>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All properties on supply.</a:t>
            </a:r>
            <a:endParaRPr lang="en-US"/>
          </a:p>
          <a:p>
            <a:pPr algn="ctr" defTabSz="914400">
              <a:spcAft>
                <a:spcPts val="500"/>
              </a:spcAft>
              <a:defRPr/>
            </a:pPr>
            <a:r>
              <a:rPr lang="en-GB" sz="1000">
                <a:latin typeface="Century Gothic"/>
              </a:rPr>
              <a:t>All bottled water stations closed.</a:t>
            </a:r>
            <a:endParaRPr lang="en-GB" sz="1000" b="0" i="1" u="none" strike="noStrike" kern="1200" cap="none" spc="0" normalizeH="0" baseline="0" noProof="0">
              <a:ln>
                <a:noFill/>
              </a:ln>
              <a:uLnTx/>
              <a:uFillTx/>
              <a:latin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a:ln>
                <a:noFill/>
              </a:ln>
              <a:effectLst/>
              <a:uLnTx/>
              <a:uFillTx/>
              <a:latin typeface="Century Gothic" panose="020F0302020204030204"/>
              <a:ea typeface="+mn-ea"/>
              <a:cs typeface="+mn-cs"/>
            </a:endParaRPr>
          </a:p>
        </p:txBody>
      </p:sp>
      <p:sp>
        <p:nvSpPr>
          <p:cNvPr id="29" name="TextBox 172">
            <a:extLst>
              <a:ext uri="{FF2B5EF4-FFF2-40B4-BE49-F238E27FC236}">
                <a16:creationId xmlns:a16="http://schemas.microsoft.com/office/drawing/2014/main" id="{57A94E6C-D06C-F8EC-AD6C-163A490C28CD}"/>
              </a:ext>
            </a:extLst>
          </p:cNvPr>
          <p:cNvSpPr txBox="1"/>
          <p:nvPr/>
        </p:nvSpPr>
        <p:spPr>
          <a:xfrm>
            <a:off x="10377903" y="2522819"/>
            <a:ext cx="1444573" cy="587340"/>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R="0" lvl="0" algn="ctr" defTabSz="914400" rtl="0" eaLnBrk="1" fontAlgn="auto" latinLnBrk="0" hangingPunct="1">
              <a:lnSpc>
                <a:spcPct val="100000"/>
              </a:lnSpc>
              <a:spcBef>
                <a:spcPts val="0"/>
              </a:spcBef>
              <a:spcAft>
                <a:spcPts val="500"/>
              </a:spcAft>
              <a:buClrTx/>
              <a:buSzTx/>
              <a:tabLst/>
              <a:defRPr/>
            </a:pPr>
            <a:r>
              <a:rPr lang="en-GB" sz="1000">
                <a:latin typeface="Century Gothic" panose="020B0502020202020204" pitchFamily="34" charset="0"/>
              </a:rPr>
              <a:t>All properties on supply</a:t>
            </a:r>
            <a:r>
              <a:rPr kumimoji="0" lang="en-GB" sz="1000" b="0" u="none" strike="noStrike" kern="1200" cap="none" spc="0" normalizeH="0" baseline="0" noProof="0">
                <a:ln>
                  <a:noFill/>
                </a:ln>
                <a:uLnTx/>
                <a:uFillTx/>
                <a:latin typeface="Century Gothic" panose="020B0502020202020204" pitchFamily="34" charset="0"/>
                <a:ea typeface="+mn-ea"/>
                <a:cs typeface="+mn-cs"/>
              </a:rPr>
              <a:t>.</a:t>
            </a:r>
            <a:endParaRPr lang="en-GB" sz="1000" b="0" u="none" strike="noStrike" kern="1200" cap="none" spc="0" normalizeH="0" baseline="0" noProof="0">
              <a:ln>
                <a:noFill/>
              </a:ln>
              <a:uLnTx/>
              <a:uFillTx/>
              <a:latin typeface="Century Gothic" panose="020B0502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1" u="none" strike="noStrike" kern="1200" cap="none" spc="0" normalizeH="0" baseline="0" noProof="0">
              <a:ln>
                <a:noFill/>
              </a:ln>
              <a:effectLst/>
              <a:uLnTx/>
              <a:uFillTx/>
              <a:latin typeface="Century Gothic" panose="020F0302020204030204"/>
              <a:ea typeface="+mn-ea"/>
              <a:cs typeface="+mn-cs"/>
            </a:endParaRPr>
          </a:p>
        </p:txBody>
      </p:sp>
      <p:cxnSp>
        <p:nvCxnSpPr>
          <p:cNvPr id="31" name="Straight Connector 30">
            <a:extLst>
              <a:ext uri="{FF2B5EF4-FFF2-40B4-BE49-F238E27FC236}">
                <a16:creationId xmlns:a16="http://schemas.microsoft.com/office/drawing/2014/main" id="{F795A595-080C-8CEF-F086-15EAD64F8CBB}"/>
              </a:ext>
            </a:extLst>
          </p:cNvPr>
          <p:cNvCxnSpPr>
            <a:cxnSpLocks/>
          </p:cNvCxnSpPr>
          <p:nvPr/>
        </p:nvCxnSpPr>
        <p:spPr>
          <a:xfrm>
            <a:off x="11088232" y="2993276"/>
            <a:ext cx="2366" cy="2170717"/>
          </a:xfrm>
          <a:prstGeom prst="line">
            <a:avLst/>
          </a:prstGeom>
          <a:ln w="28575">
            <a:solidFill>
              <a:schemeClr val="tx2"/>
            </a:solidFill>
            <a:prstDash val="solid"/>
          </a:ln>
        </p:spPr>
        <p:style>
          <a:lnRef idx="1">
            <a:schemeClr val="dk1"/>
          </a:lnRef>
          <a:fillRef idx="0">
            <a:schemeClr val="dk1"/>
          </a:fillRef>
          <a:effectRef idx="0">
            <a:schemeClr val="dk1"/>
          </a:effectRef>
          <a:fontRef idx="minor">
            <a:schemeClr val="tx1"/>
          </a:fontRef>
        </p:style>
      </p:cxnSp>
      <p:sp>
        <p:nvSpPr>
          <p:cNvPr id="30" name="TextBox 180">
            <a:extLst>
              <a:ext uri="{FF2B5EF4-FFF2-40B4-BE49-F238E27FC236}">
                <a16:creationId xmlns:a16="http://schemas.microsoft.com/office/drawing/2014/main" id="{1052EE6A-6B70-03CD-905C-DCCDB2539D1C}"/>
              </a:ext>
            </a:extLst>
          </p:cNvPr>
          <p:cNvSpPr txBox="1"/>
          <p:nvPr/>
        </p:nvSpPr>
        <p:spPr>
          <a:xfrm>
            <a:off x="10187155" y="3663459"/>
            <a:ext cx="1783877" cy="787395"/>
          </a:xfrm>
          <a:prstGeom prst="rect">
            <a:avLst/>
          </a:prstGeom>
          <a:solidFill>
            <a:srgbClr val="BDE1DD"/>
          </a:solid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a:latin typeface="Century Gothic" panose="020B0502020202020204" pitchFamily="34" charset="0"/>
              </a:rPr>
              <a:t>Mon 19</a:t>
            </a:r>
            <a:r>
              <a:rPr lang="en-GB" sz="1100" b="1" i="0">
                <a:effectLst/>
                <a:latin typeface="Century Gothic" panose="020B0502020202020204" pitchFamily="34" charset="0"/>
              </a:rPr>
              <a:t> June</a:t>
            </a:r>
          </a:p>
          <a:p>
            <a:pPr marL="0" marR="0" lvl="0" indent="0" algn="ctr" defTabSz="914400" rtl="0" eaLnBrk="1" fontAlgn="auto" latinLnBrk="0" hangingPunct="1">
              <a:lnSpc>
                <a:spcPct val="100000"/>
              </a:lnSpc>
              <a:spcBef>
                <a:spcPts val="0"/>
              </a:spcBef>
              <a:spcAft>
                <a:spcPts val="500"/>
              </a:spcAft>
              <a:buClrTx/>
              <a:buSzTx/>
              <a:buFontTx/>
              <a:buNone/>
              <a:tabLst/>
              <a:defRPr/>
            </a:pPr>
            <a:r>
              <a:rPr lang="en-GB" sz="1000" i="1">
                <a:solidFill>
                  <a:schemeClr val="bg2">
                    <a:lumMod val="75000"/>
                  </a:schemeClr>
                </a:solidFill>
                <a:effectLst/>
                <a:latin typeface="Century Gothic" panose="020B0502020202020204" pitchFamily="34" charset="0"/>
              </a:rPr>
              <a:t>Supply situation stabilised.</a:t>
            </a:r>
          </a:p>
          <a:p>
            <a:pPr marL="0" marR="0" lvl="0" indent="0" algn="ctr" defTabSz="914400" rtl="0" eaLnBrk="1" fontAlgn="auto" latinLnBrk="0" hangingPunct="1">
              <a:lnSpc>
                <a:spcPct val="100000"/>
              </a:lnSpc>
              <a:spcBef>
                <a:spcPts val="0"/>
              </a:spcBef>
              <a:spcAft>
                <a:spcPts val="500"/>
              </a:spcAft>
              <a:buClrTx/>
              <a:buSzTx/>
              <a:buFontTx/>
              <a:buNone/>
              <a:tabLst/>
              <a:defRPr/>
            </a:pPr>
            <a:r>
              <a:rPr lang="en-GB" sz="1000" i="1">
                <a:solidFill>
                  <a:schemeClr val="bg2">
                    <a:lumMod val="75000"/>
                  </a:schemeClr>
                </a:solidFill>
                <a:effectLst/>
                <a:latin typeface="Century Gothic" panose="020B0502020202020204" pitchFamily="34" charset="0"/>
              </a:rPr>
              <a:t>Reported 15% reduction in demand.</a:t>
            </a:r>
          </a:p>
        </p:txBody>
      </p:sp>
    </p:spTree>
    <p:extLst>
      <p:ext uri="{BB962C8B-B14F-4D97-AF65-F5344CB8AC3E}">
        <p14:creationId xmlns:p14="http://schemas.microsoft.com/office/powerpoint/2010/main" val="4190164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062A94E-1235-8C0E-0029-059BD44A591C}"/>
              </a:ext>
            </a:extLst>
          </p:cNvPr>
          <p:cNvSpPr/>
          <p:nvPr/>
        </p:nvSpPr>
        <p:spPr>
          <a:xfrm>
            <a:off x="4536661" y="2127634"/>
            <a:ext cx="3402505" cy="15415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GB" sz="1100">
                <a:solidFill>
                  <a:schemeClr val="tx1"/>
                </a:solidFill>
              </a:rPr>
              <a:t>5 x complainants</a:t>
            </a:r>
          </a:p>
          <a:p>
            <a:pPr marL="285750" indent="-285750">
              <a:spcAft>
                <a:spcPts val="600"/>
              </a:spcAft>
              <a:buFont typeface="Arial" panose="020B0604020202020204" pitchFamily="34" charset="0"/>
              <a:buChar char="•"/>
            </a:pPr>
            <a:r>
              <a:rPr lang="en-GB" sz="1100">
                <a:solidFill>
                  <a:schemeClr val="tx1"/>
                </a:solidFill>
              </a:rPr>
              <a:t>3 x digitally excluded</a:t>
            </a:r>
          </a:p>
          <a:p>
            <a:pPr marL="285750" indent="-285750">
              <a:spcAft>
                <a:spcPts val="600"/>
              </a:spcAft>
              <a:buFont typeface="Arial" panose="020B0604020202020204" pitchFamily="34" charset="0"/>
              <a:buChar char="•"/>
            </a:pPr>
            <a:r>
              <a:rPr lang="en-GB" sz="1100">
                <a:solidFill>
                  <a:schemeClr val="tx1"/>
                </a:solidFill>
              </a:rPr>
              <a:t>4 x customers in vulnerable circumstances</a:t>
            </a:r>
          </a:p>
        </p:txBody>
      </p:sp>
      <p:sp>
        <p:nvSpPr>
          <p:cNvPr id="16" name="Rectangle 15">
            <a:extLst>
              <a:ext uri="{FF2B5EF4-FFF2-40B4-BE49-F238E27FC236}">
                <a16:creationId xmlns:a16="http://schemas.microsoft.com/office/drawing/2014/main" id="{01EFBE12-9C2D-0867-28A3-1E5BD96E82D5}"/>
              </a:ext>
            </a:extLst>
          </p:cNvPr>
          <p:cNvSpPr/>
          <p:nvPr/>
        </p:nvSpPr>
        <p:spPr>
          <a:xfrm>
            <a:off x="788975" y="2127634"/>
            <a:ext cx="3402505" cy="154158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GB" sz="1100">
                <a:solidFill>
                  <a:schemeClr val="tx1"/>
                </a:solidFill>
              </a:rPr>
              <a:t>6 x child free households in financially vulnerable circumstances </a:t>
            </a:r>
          </a:p>
          <a:p>
            <a:pPr marL="285750" indent="-285750">
              <a:spcAft>
                <a:spcPts val="600"/>
              </a:spcAft>
              <a:buFont typeface="Arial" panose="020B0604020202020204" pitchFamily="34" charset="0"/>
              <a:buChar char="•"/>
            </a:pPr>
            <a:r>
              <a:rPr lang="en-GB" sz="1100">
                <a:solidFill>
                  <a:schemeClr val="tx1"/>
                </a:solidFill>
              </a:rPr>
              <a:t>6 x financially stable, child-free households</a:t>
            </a:r>
          </a:p>
          <a:p>
            <a:pPr marL="285750" indent="-285750">
              <a:spcAft>
                <a:spcPts val="600"/>
              </a:spcAft>
              <a:buFont typeface="Arial" panose="020B0604020202020204" pitchFamily="34" charset="0"/>
              <a:buChar char="•"/>
            </a:pPr>
            <a:r>
              <a:rPr lang="en-GB" sz="1100">
                <a:solidFill>
                  <a:schemeClr val="tx1"/>
                </a:solidFill>
              </a:rPr>
              <a:t>6 x households with children under 7 years</a:t>
            </a:r>
          </a:p>
          <a:p>
            <a:pPr marL="285750" indent="-285750">
              <a:spcAft>
                <a:spcPts val="600"/>
              </a:spcAft>
              <a:buFont typeface="Arial" panose="020B0604020202020204" pitchFamily="34" charset="0"/>
              <a:buChar char="•"/>
            </a:pPr>
            <a:r>
              <a:rPr lang="en-GB" sz="1100">
                <a:solidFill>
                  <a:schemeClr val="tx1"/>
                </a:solidFill>
              </a:rPr>
              <a:t>6 x households with dependent children 7+ years</a:t>
            </a:r>
          </a:p>
          <a:p>
            <a:pPr marL="285750" indent="-285750">
              <a:spcAft>
                <a:spcPts val="600"/>
              </a:spcAft>
              <a:buFont typeface="Arial" panose="020B0604020202020204" pitchFamily="34" charset="0"/>
              <a:buChar char="•"/>
            </a:pPr>
            <a:r>
              <a:rPr lang="en-GB" sz="1100">
                <a:solidFill>
                  <a:schemeClr val="tx1"/>
                </a:solidFill>
              </a:rPr>
              <a:t>7 x households in vulnerable circumstances</a:t>
            </a:r>
          </a:p>
        </p:txBody>
      </p:sp>
      <p:sp>
        <p:nvSpPr>
          <p:cNvPr id="4" name="Text Placeholder 3">
            <a:extLst>
              <a:ext uri="{FF2B5EF4-FFF2-40B4-BE49-F238E27FC236}">
                <a16:creationId xmlns:a16="http://schemas.microsoft.com/office/drawing/2014/main" id="{A988CFCB-6C54-1BDE-8113-83FCFC52C4E4}"/>
              </a:ext>
            </a:extLst>
          </p:cNvPr>
          <p:cNvSpPr>
            <a:spLocks noGrp="1"/>
          </p:cNvSpPr>
          <p:nvPr>
            <p:ph type="body" sz="quarter" idx="14"/>
          </p:nvPr>
        </p:nvSpPr>
        <p:spPr>
          <a:xfrm>
            <a:off x="0" y="468000"/>
            <a:ext cx="12192000" cy="783772"/>
          </a:xfrm>
          <a:solidFill>
            <a:schemeClr val="accent1">
              <a:lumMod val="40000"/>
              <a:lumOff val="60000"/>
            </a:schemeClr>
          </a:solidFill>
        </p:spPr>
        <p:txBody>
          <a:bodyPr/>
          <a:lstStyle/>
          <a:p>
            <a:pPr marL="285750" indent="-285750">
              <a:lnSpc>
                <a:spcPct val="100000"/>
              </a:lnSpc>
              <a:buFont typeface="Arial" panose="020B0604020202020204" pitchFamily="34" charset="0"/>
              <a:buChar char="•"/>
            </a:pPr>
            <a:r>
              <a:rPr lang="en-GB" sz="1400"/>
              <a:t>Sample comprised 43 respondents aged between 23 and 87. </a:t>
            </a:r>
          </a:p>
          <a:p>
            <a:pPr marL="285750" indent="-285750">
              <a:lnSpc>
                <a:spcPct val="100000"/>
              </a:lnSpc>
              <a:buFont typeface="Arial" panose="020B0604020202020204" pitchFamily="34" charset="0"/>
              <a:buChar char="•"/>
            </a:pPr>
            <a:r>
              <a:rPr lang="en-GB" sz="1400"/>
              <a:t>All were customers of South East Water in the East Sussex/Kent region affected by interruption to their supply in w/c 11th June.</a:t>
            </a:r>
          </a:p>
        </p:txBody>
      </p:sp>
      <p:sp>
        <p:nvSpPr>
          <p:cNvPr id="2" name="Text Placeholder 1">
            <a:extLst>
              <a:ext uri="{FF2B5EF4-FFF2-40B4-BE49-F238E27FC236}">
                <a16:creationId xmlns:a16="http://schemas.microsoft.com/office/drawing/2014/main" id="{D6DC4DFD-03E3-48F1-F46C-29F65DE052B3}"/>
              </a:ext>
            </a:extLst>
          </p:cNvPr>
          <p:cNvSpPr>
            <a:spLocks noGrp="1"/>
          </p:cNvSpPr>
          <p:nvPr>
            <p:ph type="body" sz="quarter" idx="15"/>
          </p:nvPr>
        </p:nvSpPr>
        <p:spPr>
          <a:solidFill>
            <a:schemeClr val="accent5">
              <a:lumMod val="75000"/>
            </a:schemeClr>
          </a:solidFill>
        </p:spPr>
        <p:txBody>
          <a:bodyPr/>
          <a:lstStyle/>
          <a:p>
            <a:r>
              <a:rPr lang="en-GB" sz="1800"/>
              <a:t>Methodology: additional detail</a:t>
            </a:r>
          </a:p>
        </p:txBody>
      </p:sp>
      <p:sp>
        <p:nvSpPr>
          <p:cNvPr id="14" name="Rectangle 13">
            <a:extLst>
              <a:ext uri="{FF2B5EF4-FFF2-40B4-BE49-F238E27FC236}">
                <a16:creationId xmlns:a16="http://schemas.microsoft.com/office/drawing/2014/main" id="{8C5A46F3-42AF-8BC0-51C3-A6E94254E1CE}"/>
              </a:ext>
            </a:extLst>
          </p:cNvPr>
          <p:cNvSpPr/>
          <p:nvPr/>
        </p:nvSpPr>
        <p:spPr>
          <a:xfrm>
            <a:off x="788974" y="1719772"/>
            <a:ext cx="3402505" cy="407861"/>
          </a:xfrm>
          <a:prstGeom prst="rect">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5 x 90-min focus groups</a:t>
            </a:r>
          </a:p>
        </p:txBody>
      </p:sp>
      <p:sp>
        <p:nvSpPr>
          <p:cNvPr id="15" name="Rectangle 14">
            <a:extLst>
              <a:ext uri="{FF2B5EF4-FFF2-40B4-BE49-F238E27FC236}">
                <a16:creationId xmlns:a16="http://schemas.microsoft.com/office/drawing/2014/main" id="{BB4C9F21-66A1-7E86-D1CA-5B34685302C4}"/>
              </a:ext>
            </a:extLst>
          </p:cNvPr>
          <p:cNvSpPr/>
          <p:nvPr/>
        </p:nvSpPr>
        <p:spPr>
          <a:xfrm>
            <a:off x="4536661" y="1719772"/>
            <a:ext cx="3402505" cy="407861"/>
          </a:xfrm>
          <a:prstGeom prst="rect">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12 x 1-hr depth interviews</a:t>
            </a:r>
          </a:p>
        </p:txBody>
      </p:sp>
      <p:sp>
        <p:nvSpPr>
          <p:cNvPr id="22" name="Rectangle 21">
            <a:extLst>
              <a:ext uri="{FF2B5EF4-FFF2-40B4-BE49-F238E27FC236}">
                <a16:creationId xmlns:a16="http://schemas.microsoft.com/office/drawing/2014/main" id="{FED9F763-E590-A0B0-7FFF-4973C679961B}"/>
              </a:ext>
            </a:extLst>
          </p:cNvPr>
          <p:cNvSpPr/>
          <p:nvPr/>
        </p:nvSpPr>
        <p:spPr>
          <a:xfrm>
            <a:off x="8346583" y="2719297"/>
            <a:ext cx="3402505" cy="20844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Recruitment methods: </a:t>
            </a: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mixed approach used reflecting the small geographical area:</a:t>
            </a:r>
          </a:p>
          <a:p>
            <a:pPr marL="171450" indent="-171450">
              <a:spcAft>
                <a:spcPts val="600"/>
              </a:spcAft>
              <a:buFont typeface="Arial" panose="020B0604020202020204" pitchFamily="34" charset="0"/>
              <a:buChar char="•"/>
            </a:pPr>
            <a:r>
              <a:rPr lang="en-GB" sz="1200">
                <a:solidFill>
                  <a:schemeClr val="tx1"/>
                </a:solidFill>
                <a:latin typeface="Century Gothic" panose="020B0502020202020204" pitchFamily="34" charset="0"/>
                <a:ea typeface="Calibri" panose="020F0502020204030204" pitchFamily="34" charset="0"/>
                <a:cs typeface="Times New Roman" panose="02020603050405020304" pitchFamily="18" charset="0"/>
              </a:rPr>
              <a:t>In field recruitment: on street and visiting local community amenities (shops, community halls etc)</a:t>
            </a:r>
          </a:p>
          <a:p>
            <a:pPr marL="171450" indent="-171450">
              <a:spcAft>
                <a:spcPts val="600"/>
              </a:spcAft>
              <a:buFont typeface="Arial" panose="020B0604020202020204" pitchFamily="34" charset="0"/>
              <a:buChar char="•"/>
            </a:pP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Via recruitment agency panel (email/phone follow up)</a:t>
            </a:r>
          </a:p>
          <a:p>
            <a:pPr marL="171450" indent="-171450">
              <a:spcAft>
                <a:spcPts val="600"/>
              </a:spcAft>
              <a:buFont typeface="Arial" panose="020B0604020202020204" pitchFamily="34" charset="0"/>
              <a:buChar char="•"/>
            </a:pP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Via social media: Blue Marble and field agency posting invitations to the research on local FB sites</a:t>
            </a:r>
          </a:p>
          <a:p>
            <a:pPr marL="171450" indent="-171450">
              <a:spcAft>
                <a:spcPts val="600"/>
              </a:spcAft>
              <a:buFont typeface="Arial" panose="020B0604020202020204" pitchFamily="34" charset="0"/>
              <a:buChar char="•"/>
            </a:pPr>
            <a:r>
              <a:rPr lang="en-GB" sz="1200">
                <a:solidFill>
                  <a:schemeClr val="tx1"/>
                </a:solidFill>
                <a:latin typeface="Century Gothic" panose="020B0502020202020204" pitchFamily="34" charset="0"/>
                <a:ea typeface="Calibri" panose="020F0502020204030204" pitchFamily="34" charset="0"/>
                <a:cs typeface="Times New Roman" panose="02020603050405020304" pitchFamily="18" charset="0"/>
              </a:rPr>
              <a:t>Complainant list (provided by Ofwat/CCW)</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p>
            <a:pPr>
              <a:spcAft>
                <a:spcPts val="600"/>
              </a:spcAft>
            </a:pPr>
            <a:r>
              <a:rPr lang="en-GB"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Locations: </a:t>
            </a: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Recruited from locations including </a:t>
            </a:r>
            <a:r>
              <a:rPr lang="en-GB" sz="1200" err="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Wadhurst</a:t>
            </a: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Peacehaven and Crowborough. </a:t>
            </a:r>
          </a:p>
          <a:p>
            <a:pPr>
              <a:spcAft>
                <a:spcPts val="600"/>
              </a:spcAft>
            </a:pPr>
            <a:r>
              <a:rPr lang="en-GB" sz="1200" b="1">
                <a:solidFill>
                  <a:schemeClr val="tx1"/>
                </a:solidFill>
                <a:latin typeface="Century Gothic" panose="020B0502020202020204" pitchFamily="34" charset="0"/>
                <a:ea typeface="Calibri" panose="020F0502020204030204" pitchFamily="34" charset="0"/>
                <a:cs typeface="Times New Roman" panose="02020603050405020304" pitchFamily="18" charset="0"/>
              </a:rPr>
              <a:t>Fieldwork dates:</a:t>
            </a:r>
            <a:r>
              <a:rPr lang="en-GB" sz="1200">
                <a:solidFill>
                  <a:schemeClr val="tx1"/>
                </a:solidFill>
                <a:latin typeface="Century Gothic" panose="020B0502020202020204" pitchFamily="34" charset="0"/>
                <a:ea typeface="Calibri" panose="020F0502020204030204" pitchFamily="34" charset="0"/>
                <a:cs typeface="Times New Roman" panose="02020603050405020304" pitchFamily="18" charset="0"/>
              </a:rPr>
              <a:t> We conducted all fieldwork between 27</a:t>
            </a:r>
            <a:r>
              <a:rPr lang="en-GB" sz="1200" baseline="30000">
                <a:solidFill>
                  <a:schemeClr val="tx1"/>
                </a:solidFill>
                <a:latin typeface="Century Gothic" panose="020B0502020202020204" pitchFamily="34" charset="0"/>
                <a:ea typeface="Calibri" panose="020F0502020204030204" pitchFamily="34" charset="0"/>
                <a:cs typeface="Times New Roman" panose="02020603050405020304" pitchFamily="18" charset="0"/>
              </a:rPr>
              <a:t>th</a:t>
            </a:r>
            <a:r>
              <a:rPr lang="en-GB" sz="1200">
                <a:solidFill>
                  <a:schemeClr val="tx1"/>
                </a:solidFill>
                <a:latin typeface="Century Gothic" panose="020B0502020202020204" pitchFamily="34" charset="0"/>
                <a:ea typeface="Calibri" panose="020F0502020204030204" pitchFamily="34" charset="0"/>
                <a:cs typeface="Times New Roman" panose="02020603050405020304" pitchFamily="18" charset="0"/>
              </a:rPr>
              <a:t> July – 11</a:t>
            </a:r>
            <a:r>
              <a:rPr lang="en-GB" sz="1200" baseline="30000">
                <a:solidFill>
                  <a:schemeClr val="tx1"/>
                </a:solidFill>
                <a:latin typeface="Century Gothic" panose="020B0502020202020204" pitchFamily="34" charset="0"/>
                <a:ea typeface="Calibri" panose="020F0502020204030204" pitchFamily="34" charset="0"/>
                <a:cs typeface="Times New Roman" panose="02020603050405020304" pitchFamily="18" charset="0"/>
              </a:rPr>
              <a:t>th</a:t>
            </a:r>
            <a:r>
              <a:rPr lang="en-GB" sz="1200">
                <a:solidFill>
                  <a:schemeClr val="tx1"/>
                </a:solidFill>
                <a:latin typeface="Century Gothic" panose="020B0502020202020204" pitchFamily="34" charset="0"/>
                <a:ea typeface="Calibri" panose="020F0502020204030204" pitchFamily="34" charset="0"/>
                <a:cs typeface="Times New Roman" panose="02020603050405020304" pitchFamily="18" charset="0"/>
              </a:rPr>
              <a:t> August 2023.</a:t>
            </a:r>
            <a:endPar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1906599F-A87C-42F2-838E-ADE3A6E7C9CA}"/>
              </a:ext>
            </a:extLst>
          </p:cNvPr>
          <p:cNvSpPr/>
          <p:nvPr/>
        </p:nvSpPr>
        <p:spPr>
          <a:xfrm>
            <a:off x="788974" y="3847169"/>
            <a:ext cx="7161874" cy="2084416"/>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Aft>
                <a:spcPts val="600"/>
              </a:spcAft>
            </a:pPr>
            <a:r>
              <a:rPr lang="en-GB" sz="1200" b="1">
                <a:solidFill>
                  <a:schemeClr val="tx1"/>
                </a:solidFill>
                <a:latin typeface="Century Gothic" panose="020B0502020202020204" pitchFamily="34" charset="0"/>
                <a:ea typeface="Calibri" panose="020F0502020204030204" pitchFamily="34" charset="0"/>
                <a:cs typeface="Times New Roman" panose="02020603050405020304" pitchFamily="18" charset="0"/>
              </a:rPr>
              <a:t>Customers in vulnerable circumstances </a:t>
            </a: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included those who (at th</a:t>
            </a:r>
            <a:r>
              <a:rPr lang="en-GB" sz="1200">
                <a:solidFill>
                  <a:schemeClr val="tx1"/>
                </a:solidFill>
                <a:latin typeface="Century Gothic" panose="020B0502020202020204" pitchFamily="34" charset="0"/>
                <a:ea typeface="Calibri" panose="020F0502020204030204" pitchFamily="34" charset="0"/>
                <a:cs typeface="Times New Roman" panose="02020603050405020304" pitchFamily="18" charset="0"/>
              </a:rPr>
              <a:t>e time of the incident)</a:t>
            </a: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t>
            </a:r>
          </a:p>
          <a:p>
            <a:pPr marL="285750" indent="-285750">
              <a:spcAft>
                <a:spcPts val="600"/>
              </a:spcAft>
              <a:buFont typeface="Arial" panose="020B0604020202020204" pitchFamily="34" charset="0"/>
              <a:buChar char="•"/>
            </a:pP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Are digital excluded</a:t>
            </a:r>
          </a:p>
          <a:p>
            <a:pPr marL="285750" indent="-285750">
              <a:spcAft>
                <a:spcPts val="600"/>
              </a:spcAft>
              <a:buFont typeface="Arial" panose="020B0604020202020204" pitchFamily="34" charset="0"/>
              <a:buChar char="•"/>
            </a:pP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Have limited mobility</a:t>
            </a:r>
          </a:p>
          <a:p>
            <a:pPr marL="285750" indent="-285750">
              <a:spcAft>
                <a:spcPts val="600"/>
              </a:spcAft>
              <a:buFont typeface="Arial" panose="020B0604020202020204" pitchFamily="34" charset="0"/>
              <a:buChar char="•"/>
            </a:pP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Have physical &amp; mental health issues</a:t>
            </a:r>
          </a:p>
          <a:p>
            <a:pPr marL="285750" indent="-285750">
              <a:spcAft>
                <a:spcPts val="600"/>
              </a:spcAft>
              <a:buFont typeface="Arial" panose="020B0604020202020204" pitchFamily="34" charset="0"/>
              <a:buChar char="•"/>
            </a:pP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Have a newborn baby at home</a:t>
            </a:r>
          </a:p>
          <a:p>
            <a:pPr>
              <a:spcAft>
                <a:spcPts val="600"/>
              </a:spcAft>
            </a:pPr>
            <a:r>
              <a:rPr lang="en-GB"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Complainants </a:t>
            </a:r>
            <a:r>
              <a:rPr lang="en-GB" sz="1200" b="0">
                <a:solidFill>
                  <a:schemeClr val="tx1"/>
                </a:solidFill>
              </a:rPr>
              <a:t>included customers who complained on social media or submitted a complaint to Ofwat, CCW or South East Water.</a:t>
            </a:r>
          </a:p>
          <a:p>
            <a:pPr>
              <a:spcAft>
                <a:spcPts val="600"/>
              </a:spcAft>
            </a:pPr>
            <a:r>
              <a:rPr lang="en-GB" sz="120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A total of 9 participants </a:t>
            </a:r>
            <a:r>
              <a:rPr lang="en-GB" sz="1200">
                <a:solidFill>
                  <a:schemeClr val="tx1"/>
                </a:solidFill>
                <a:latin typeface="Century Gothic" panose="020B0502020202020204" pitchFamily="34" charset="0"/>
                <a:ea typeface="Calibri" panose="020F0502020204030204" pitchFamily="34" charset="0"/>
                <a:cs typeface="Times New Roman" panose="02020603050405020304" pitchFamily="18" charset="0"/>
              </a:rPr>
              <a:t>reported that they were on the </a:t>
            </a:r>
            <a:r>
              <a:rPr lang="en-GB" sz="1200" b="1">
                <a:solidFill>
                  <a:schemeClr val="tx1"/>
                </a:solidFill>
                <a:latin typeface="Century Gothic" panose="020B0502020202020204" pitchFamily="34" charset="0"/>
                <a:ea typeface="Calibri" panose="020F0502020204030204" pitchFamily="34" charset="0"/>
                <a:cs typeface="Times New Roman" panose="02020603050405020304" pitchFamily="18" charset="0"/>
              </a:rPr>
              <a:t>Priority Services Register.</a:t>
            </a:r>
            <a:endParaRPr lang="en-GB" sz="12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Slide Number Placeholder 3">
            <a:extLst>
              <a:ext uri="{FF2B5EF4-FFF2-40B4-BE49-F238E27FC236}">
                <a16:creationId xmlns:a16="http://schemas.microsoft.com/office/drawing/2014/main" id="{E2122A66-1A00-3B10-4C80-857549E8D64E}"/>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45</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555882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C4DFD-03E3-48F1-F46C-29F65DE052B3}"/>
              </a:ext>
            </a:extLst>
          </p:cNvPr>
          <p:cNvSpPr>
            <a:spLocks noGrp="1"/>
          </p:cNvSpPr>
          <p:nvPr>
            <p:ph type="body" sz="quarter" idx="12"/>
          </p:nvPr>
        </p:nvSpPr>
        <p:spPr>
          <a:solidFill>
            <a:schemeClr val="accent5">
              <a:lumMod val="75000"/>
            </a:schemeClr>
          </a:solidFill>
        </p:spPr>
        <p:txBody>
          <a:bodyPr/>
          <a:lstStyle/>
          <a:p>
            <a:r>
              <a:rPr lang="en-GB" sz="1800"/>
              <a:t>Stimulus: </a:t>
            </a:r>
            <a:r>
              <a:rPr lang="en-GB" sz="1800">
                <a:cs typeface="Times New Roman" panose="02020603050405020304" pitchFamily="18" charset="0"/>
              </a:rPr>
              <a:t>Guaranteed Standards Scheme</a:t>
            </a:r>
            <a:r>
              <a:rPr lang="en-GB" sz="1800"/>
              <a:t> </a:t>
            </a:r>
          </a:p>
        </p:txBody>
      </p:sp>
      <p:sp>
        <p:nvSpPr>
          <p:cNvPr id="6" name="Title 1">
            <a:extLst>
              <a:ext uri="{FF2B5EF4-FFF2-40B4-BE49-F238E27FC236}">
                <a16:creationId xmlns:a16="http://schemas.microsoft.com/office/drawing/2014/main" id="{B6E84EF5-9F3F-BAD1-9C35-B4D6C0E445C9}"/>
              </a:ext>
            </a:extLst>
          </p:cNvPr>
          <p:cNvSpPr txBox="1">
            <a:spLocks/>
          </p:cNvSpPr>
          <p:nvPr/>
        </p:nvSpPr>
        <p:spPr>
          <a:xfrm>
            <a:off x="838200" y="1217880"/>
            <a:ext cx="10515600" cy="351147"/>
          </a:xfrm>
          <a:prstGeom prst="rect">
            <a:avLst/>
          </a:prstGeom>
          <a:solidFill>
            <a:schemeClr val="accent1"/>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GB" sz="1600" b="1"/>
              <a:t>Guaranteed Standards Scheme</a:t>
            </a:r>
          </a:p>
        </p:txBody>
      </p:sp>
      <p:sp>
        <p:nvSpPr>
          <p:cNvPr id="7" name="Content Placeholder 2">
            <a:extLst>
              <a:ext uri="{FF2B5EF4-FFF2-40B4-BE49-F238E27FC236}">
                <a16:creationId xmlns:a16="http://schemas.microsoft.com/office/drawing/2014/main" id="{EFB39CCD-D821-DEA9-4DE0-6B25C2AE1AA1}"/>
              </a:ext>
            </a:extLst>
          </p:cNvPr>
          <p:cNvSpPr txBox="1">
            <a:spLocks/>
          </p:cNvSpPr>
          <p:nvPr/>
        </p:nvSpPr>
        <p:spPr>
          <a:xfrm>
            <a:off x="838200" y="1970765"/>
            <a:ext cx="10515600" cy="410791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a:solidFill>
                  <a:srgbClr val="000000"/>
                </a:solidFill>
                <a:latin typeface="+mj-lt"/>
                <a:cs typeface="Arial" panose="020B0604020202020204" pitchFamily="34" charset="0"/>
              </a:rPr>
              <a:t>Standards of service</a:t>
            </a:r>
          </a:p>
          <a:p>
            <a:pPr marL="0" indent="0">
              <a:buFont typeface="Arial" panose="020B0604020202020204" pitchFamily="34" charset="0"/>
              <a:buNone/>
            </a:pPr>
            <a:r>
              <a:rPr lang="en-US" sz="1600">
                <a:latin typeface="+mj-lt"/>
                <a:cs typeface="Arial" panose="020B0604020202020204" pitchFamily="34" charset="0"/>
              </a:rPr>
              <a:t>All customers of water and sewerage companies are entitled to guaranteed minimum standards of service, as laid down by the Government. These rights are known as the guaranteed standards scheme. Where a company fails to meet any of these standards of service then it is required to make a specified payment to the affected customer. </a:t>
            </a:r>
          </a:p>
          <a:p>
            <a:pPr marL="0" indent="0">
              <a:buFont typeface="Arial" panose="020B0604020202020204" pitchFamily="34" charset="0"/>
              <a:buNone/>
            </a:pPr>
            <a:endParaRPr lang="en-US" sz="1600">
              <a:latin typeface="+mj-lt"/>
              <a:cs typeface="Arial" panose="020B0604020202020204" pitchFamily="34" charset="0"/>
            </a:endParaRPr>
          </a:p>
          <a:p>
            <a:pPr marL="0" indent="0">
              <a:buFont typeface="Arial" panose="020B0604020202020204" pitchFamily="34" charset="0"/>
              <a:buNone/>
            </a:pPr>
            <a:r>
              <a:rPr lang="en-US" sz="1600" b="1">
                <a:solidFill>
                  <a:srgbClr val="000000"/>
                </a:solidFill>
                <a:latin typeface="+mj-lt"/>
                <a:cs typeface="Arial" panose="020B0604020202020204" pitchFamily="34" charset="0"/>
              </a:rPr>
              <a:t>Compensation</a:t>
            </a:r>
          </a:p>
          <a:p>
            <a:pPr marL="0" indent="0">
              <a:buFont typeface="Arial" panose="020B0604020202020204" pitchFamily="34" charset="0"/>
              <a:buNone/>
            </a:pPr>
            <a:r>
              <a:rPr lang="en-US" sz="1600">
                <a:solidFill>
                  <a:srgbClr val="000000"/>
                </a:solidFill>
                <a:latin typeface="+mj-lt"/>
                <a:cs typeface="Arial" panose="020B0604020202020204" pitchFamily="34" charset="0"/>
              </a:rPr>
              <a:t>Details of payments water companies must make to household customers if it does not meet its service standards for water supply are </a:t>
            </a:r>
            <a:r>
              <a:rPr lang="en-US" sz="1600" err="1">
                <a:solidFill>
                  <a:srgbClr val="000000"/>
                </a:solidFill>
                <a:latin typeface="+mj-lt"/>
                <a:cs typeface="Arial" panose="020B0604020202020204" pitchFamily="34" charset="0"/>
              </a:rPr>
              <a:t>summarised</a:t>
            </a:r>
            <a:r>
              <a:rPr lang="en-US" sz="1600">
                <a:solidFill>
                  <a:srgbClr val="000000"/>
                </a:solidFill>
                <a:latin typeface="+mj-lt"/>
                <a:cs typeface="Arial" panose="020B0604020202020204" pitchFamily="34" charset="0"/>
              </a:rPr>
              <a:t> below. There are occasional circumstances when these payments do not apply. In particular, payments may not apply when severe or exceptional weather has prevented them from meeting their standards. </a:t>
            </a:r>
            <a:endParaRPr lang="en-US" sz="1600">
              <a:latin typeface="+mj-lt"/>
              <a:cs typeface="Arial" panose="020B0604020202020204" pitchFamily="34" charset="0"/>
            </a:endParaRPr>
          </a:p>
          <a:p>
            <a:r>
              <a:rPr lang="en-GB" sz="1600">
                <a:latin typeface="+mj-lt"/>
                <a:cs typeface="Arial" panose="020B0604020202020204" pitchFamily="34" charset="0"/>
              </a:rPr>
              <a:t>Incidences of low water pressure = £25</a:t>
            </a:r>
          </a:p>
          <a:p>
            <a:r>
              <a:rPr lang="en-GB" sz="1600">
                <a:latin typeface="+mj-lt"/>
                <a:cs typeface="Arial" panose="020B0604020202020204" pitchFamily="34" charset="0"/>
              </a:rPr>
              <a:t>Supply not restored (initial period) = £20</a:t>
            </a:r>
          </a:p>
          <a:p>
            <a:r>
              <a:rPr lang="en-GB" sz="1600">
                <a:latin typeface="+mj-lt"/>
                <a:cs typeface="Arial" panose="020B0604020202020204" pitchFamily="34" charset="0"/>
              </a:rPr>
              <a:t>Supply not restored (each further 24hrs) = £10</a:t>
            </a:r>
          </a:p>
        </p:txBody>
      </p:sp>
      <p:sp>
        <p:nvSpPr>
          <p:cNvPr id="3" name="Slide Number Placeholder 3">
            <a:extLst>
              <a:ext uri="{FF2B5EF4-FFF2-40B4-BE49-F238E27FC236}">
                <a16:creationId xmlns:a16="http://schemas.microsoft.com/office/drawing/2014/main" id="{9318B7B5-A315-F9D5-D220-422075466ABA}"/>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46</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54777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C4DFD-03E3-48F1-F46C-29F65DE052B3}"/>
              </a:ext>
            </a:extLst>
          </p:cNvPr>
          <p:cNvSpPr>
            <a:spLocks noGrp="1"/>
          </p:cNvSpPr>
          <p:nvPr>
            <p:ph type="body" sz="quarter" idx="12"/>
          </p:nvPr>
        </p:nvSpPr>
        <p:spPr>
          <a:solidFill>
            <a:schemeClr val="accent5">
              <a:lumMod val="75000"/>
            </a:schemeClr>
          </a:solidFill>
        </p:spPr>
        <p:txBody>
          <a:bodyPr/>
          <a:lstStyle/>
          <a:p>
            <a:r>
              <a:rPr lang="en-GB" sz="1800" dirty="0"/>
              <a:t>Stimulus</a:t>
            </a:r>
            <a:r>
              <a:rPr lang="en-GB" sz="1800"/>
              <a:t>: </a:t>
            </a:r>
            <a:r>
              <a:rPr lang="en-GB" sz="1800">
                <a:cs typeface="Times New Roman" panose="02020603050405020304" pitchFamily="18" charset="0"/>
              </a:rPr>
              <a:t>Priority Services Register</a:t>
            </a:r>
            <a:r>
              <a:rPr lang="en-GB" sz="1800" dirty="0">
                <a:cs typeface="Times New Roman" panose="02020603050405020304" pitchFamily="18" charset="0"/>
              </a:rPr>
              <a:t> qualification</a:t>
            </a:r>
            <a:endParaRPr lang="en-GB" sz="1800" dirty="0"/>
          </a:p>
        </p:txBody>
      </p:sp>
      <p:sp>
        <p:nvSpPr>
          <p:cNvPr id="4" name="Slide Number Placeholder 3">
            <a:extLst>
              <a:ext uri="{FF2B5EF4-FFF2-40B4-BE49-F238E27FC236}">
                <a16:creationId xmlns:a16="http://schemas.microsoft.com/office/drawing/2014/main" id="{B9CB2319-01B1-112F-EF3F-7B561DCB59E7}"/>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47</a:t>
            </a:fld>
            <a:endParaRPr lang="en-GB" b="1">
              <a:solidFill>
                <a:schemeClr val="bg1"/>
              </a:solidFill>
              <a:latin typeface="Century Gothic" panose="020B0502020202020204" pitchFamily="34" charset="0"/>
            </a:endParaRPr>
          </a:p>
        </p:txBody>
      </p:sp>
      <p:sp>
        <p:nvSpPr>
          <p:cNvPr id="10" name="TextBox 9">
            <a:extLst>
              <a:ext uri="{FF2B5EF4-FFF2-40B4-BE49-F238E27FC236}">
                <a16:creationId xmlns:a16="http://schemas.microsoft.com/office/drawing/2014/main" id="{3D94577D-1556-DD93-D7EA-ADC207AF79CA}"/>
              </a:ext>
            </a:extLst>
          </p:cNvPr>
          <p:cNvSpPr txBox="1"/>
          <p:nvPr/>
        </p:nvSpPr>
        <p:spPr>
          <a:xfrm>
            <a:off x="647700" y="2253223"/>
            <a:ext cx="1714500" cy="1454728"/>
          </a:xfrm>
          <a:prstGeom prst="rect">
            <a:avLst/>
          </a:prstGeom>
          <a:solidFill>
            <a:schemeClr val="accent1"/>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Physical disability</a:t>
            </a:r>
          </a:p>
        </p:txBody>
      </p:sp>
      <p:sp>
        <p:nvSpPr>
          <p:cNvPr id="11" name="TextBox 10">
            <a:extLst>
              <a:ext uri="{FF2B5EF4-FFF2-40B4-BE49-F238E27FC236}">
                <a16:creationId xmlns:a16="http://schemas.microsoft.com/office/drawing/2014/main" id="{526FFB87-5953-362B-8A8A-E8ABB818CFBB}"/>
              </a:ext>
            </a:extLst>
          </p:cNvPr>
          <p:cNvSpPr txBox="1"/>
          <p:nvPr/>
        </p:nvSpPr>
        <p:spPr>
          <a:xfrm>
            <a:off x="2514600" y="2253223"/>
            <a:ext cx="1714500" cy="1454728"/>
          </a:xfrm>
          <a:prstGeom prst="rect">
            <a:avLst/>
          </a:prstGeom>
          <a:solidFill>
            <a:schemeClr val="accent1">
              <a:lumMod val="40000"/>
              <a:lumOff val="60000"/>
            </a:schemeClr>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Blind or partial sight loss</a:t>
            </a:r>
          </a:p>
        </p:txBody>
      </p:sp>
      <p:sp>
        <p:nvSpPr>
          <p:cNvPr id="12" name="TextBox 11">
            <a:extLst>
              <a:ext uri="{FF2B5EF4-FFF2-40B4-BE49-F238E27FC236}">
                <a16:creationId xmlns:a16="http://schemas.microsoft.com/office/drawing/2014/main" id="{DA1D1627-4450-E05D-5419-135382A48F79}"/>
              </a:ext>
            </a:extLst>
          </p:cNvPr>
          <p:cNvSpPr txBox="1"/>
          <p:nvPr/>
        </p:nvSpPr>
        <p:spPr>
          <a:xfrm>
            <a:off x="4381500" y="2232717"/>
            <a:ext cx="1714500" cy="1454728"/>
          </a:xfrm>
          <a:prstGeom prst="rect">
            <a:avLst/>
          </a:prstGeom>
          <a:solidFill>
            <a:schemeClr val="accent1"/>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Difficulty hearing or speaking</a:t>
            </a:r>
          </a:p>
        </p:txBody>
      </p:sp>
      <p:sp>
        <p:nvSpPr>
          <p:cNvPr id="13" name="TextBox 12">
            <a:extLst>
              <a:ext uri="{FF2B5EF4-FFF2-40B4-BE49-F238E27FC236}">
                <a16:creationId xmlns:a16="http://schemas.microsoft.com/office/drawing/2014/main" id="{F47F56DC-1E42-1CA0-070D-C0944C34B075}"/>
              </a:ext>
            </a:extLst>
          </p:cNvPr>
          <p:cNvSpPr txBox="1"/>
          <p:nvPr/>
        </p:nvSpPr>
        <p:spPr>
          <a:xfrm>
            <a:off x="6248400" y="2232717"/>
            <a:ext cx="1714500" cy="1454728"/>
          </a:xfrm>
          <a:prstGeom prst="rect">
            <a:avLst/>
          </a:prstGeom>
          <a:solidFill>
            <a:schemeClr val="accent1">
              <a:lumMod val="40000"/>
              <a:lumOff val="60000"/>
            </a:schemeClr>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Health condition needing constant water supply </a:t>
            </a:r>
          </a:p>
          <a:p>
            <a:pPr algn="ctr"/>
            <a:r>
              <a:rPr lang="en-GB" sz="1400">
                <a:latin typeface="Arial" panose="020B0604020202020204" pitchFamily="34" charset="0"/>
                <a:cs typeface="Arial" panose="020B0604020202020204" pitchFamily="34" charset="0"/>
              </a:rPr>
              <a:t>e.g. dialysis</a:t>
            </a:r>
            <a:endParaRPr lang="en-GB" sz="160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B7722DA-B79F-25B4-F676-961D7F1DC668}"/>
              </a:ext>
            </a:extLst>
          </p:cNvPr>
          <p:cNvSpPr txBox="1"/>
          <p:nvPr/>
        </p:nvSpPr>
        <p:spPr>
          <a:xfrm>
            <a:off x="8115300" y="2235573"/>
            <a:ext cx="1714500" cy="1454728"/>
          </a:xfrm>
          <a:prstGeom prst="rect">
            <a:avLst/>
          </a:prstGeom>
          <a:solidFill>
            <a:schemeClr val="accent1"/>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Memory loss </a:t>
            </a:r>
            <a:r>
              <a:rPr lang="en-GB" sz="1400">
                <a:latin typeface="Arial" panose="020B0604020202020204" pitchFamily="34" charset="0"/>
                <a:cs typeface="Arial" panose="020B0604020202020204" pitchFamily="34" charset="0"/>
              </a:rPr>
              <a:t>e.g. dementia, Alzheimer’s</a:t>
            </a:r>
            <a:endParaRPr lang="en-GB" sz="160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FF04B10-29CF-FFE9-640D-969ABD685626}"/>
              </a:ext>
            </a:extLst>
          </p:cNvPr>
          <p:cNvSpPr txBox="1"/>
          <p:nvPr/>
        </p:nvSpPr>
        <p:spPr>
          <a:xfrm>
            <a:off x="9982200" y="2215067"/>
            <a:ext cx="1714500" cy="1454728"/>
          </a:xfrm>
          <a:prstGeom prst="rect">
            <a:avLst/>
          </a:prstGeom>
          <a:solidFill>
            <a:schemeClr val="accent1">
              <a:lumMod val="40000"/>
              <a:lumOff val="60000"/>
            </a:schemeClr>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Language other than English/literacy difficulty</a:t>
            </a:r>
          </a:p>
        </p:txBody>
      </p:sp>
      <p:sp>
        <p:nvSpPr>
          <p:cNvPr id="16" name="TextBox 15">
            <a:extLst>
              <a:ext uri="{FF2B5EF4-FFF2-40B4-BE49-F238E27FC236}">
                <a16:creationId xmlns:a16="http://schemas.microsoft.com/office/drawing/2014/main" id="{49D2DA9A-A07D-1D70-10E2-4D50ABB3F827}"/>
              </a:ext>
            </a:extLst>
          </p:cNvPr>
          <p:cNvSpPr txBox="1"/>
          <p:nvPr/>
        </p:nvSpPr>
        <p:spPr>
          <a:xfrm>
            <a:off x="647700" y="3832866"/>
            <a:ext cx="1714500" cy="1454728"/>
          </a:xfrm>
          <a:prstGeom prst="rect">
            <a:avLst/>
          </a:prstGeom>
          <a:solidFill>
            <a:schemeClr val="accent1">
              <a:lumMod val="40000"/>
              <a:lumOff val="60000"/>
            </a:schemeClr>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Mental health condition </a:t>
            </a:r>
          </a:p>
          <a:p>
            <a:pPr algn="ctr"/>
            <a:r>
              <a:rPr lang="en-GB" sz="1400">
                <a:latin typeface="Arial" panose="020B0604020202020204" pitchFamily="34" charset="0"/>
                <a:cs typeface="Arial" panose="020B0604020202020204" pitchFamily="34" charset="0"/>
              </a:rPr>
              <a:t>e.g. depression</a:t>
            </a:r>
            <a:endParaRPr lang="en-GB" sz="16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F8158E6-5B01-2F2D-4A3D-D1BBBF954C95}"/>
              </a:ext>
            </a:extLst>
          </p:cNvPr>
          <p:cNvSpPr txBox="1"/>
          <p:nvPr/>
        </p:nvSpPr>
        <p:spPr>
          <a:xfrm>
            <a:off x="2514600" y="3832866"/>
            <a:ext cx="1714500" cy="1454728"/>
          </a:xfrm>
          <a:prstGeom prst="rect">
            <a:avLst/>
          </a:prstGeom>
          <a:solidFill>
            <a:schemeClr val="accent1"/>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Older people</a:t>
            </a:r>
          </a:p>
        </p:txBody>
      </p:sp>
      <p:sp>
        <p:nvSpPr>
          <p:cNvPr id="18" name="TextBox 17">
            <a:extLst>
              <a:ext uri="{FF2B5EF4-FFF2-40B4-BE49-F238E27FC236}">
                <a16:creationId xmlns:a16="http://schemas.microsoft.com/office/drawing/2014/main" id="{69663FA1-28A1-568F-419E-98FC701005A6}"/>
              </a:ext>
            </a:extLst>
          </p:cNvPr>
          <p:cNvSpPr txBox="1"/>
          <p:nvPr/>
        </p:nvSpPr>
        <p:spPr>
          <a:xfrm>
            <a:off x="4381500" y="3812360"/>
            <a:ext cx="1714500" cy="1454728"/>
          </a:xfrm>
          <a:prstGeom prst="rect">
            <a:avLst/>
          </a:prstGeom>
          <a:solidFill>
            <a:schemeClr val="accent1">
              <a:lumMod val="40000"/>
              <a:lumOff val="60000"/>
            </a:schemeClr>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Unable to use internet </a:t>
            </a:r>
          </a:p>
          <a:p>
            <a:pPr algn="ctr"/>
            <a:r>
              <a:rPr lang="en-GB" sz="1400">
                <a:latin typeface="Arial" panose="020B0604020202020204" pitchFamily="34" charset="0"/>
                <a:cs typeface="Arial" panose="020B0604020202020204" pitchFamily="34" charset="0"/>
              </a:rPr>
              <a:t>(digitally excluded)</a:t>
            </a:r>
            <a:endParaRPr lang="en-GB" sz="160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A8A90DBB-5FB5-3EB7-3AF4-943942021304}"/>
              </a:ext>
            </a:extLst>
          </p:cNvPr>
          <p:cNvSpPr txBox="1"/>
          <p:nvPr/>
        </p:nvSpPr>
        <p:spPr>
          <a:xfrm>
            <a:off x="6248400" y="3812360"/>
            <a:ext cx="1714500" cy="1454728"/>
          </a:xfrm>
          <a:prstGeom prst="rect">
            <a:avLst/>
          </a:prstGeom>
          <a:solidFill>
            <a:schemeClr val="accent1"/>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Developmental condition </a:t>
            </a:r>
          </a:p>
          <a:p>
            <a:pPr algn="ctr"/>
            <a:r>
              <a:rPr lang="en-GB" sz="1400">
                <a:latin typeface="Arial" panose="020B0604020202020204" pitchFamily="34" charset="0"/>
                <a:cs typeface="Arial" panose="020B0604020202020204" pitchFamily="34" charset="0"/>
              </a:rPr>
              <a:t>e.g. Autism </a:t>
            </a:r>
            <a:endParaRPr lang="en-GB" sz="160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BC4B6EA-5851-1573-FC90-00DC95DF7428}"/>
              </a:ext>
            </a:extLst>
          </p:cNvPr>
          <p:cNvSpPr txBox="1"/>
          <p:nvPr/>
        </p:nvSpPr>
        <p:spPr>
          <a:xfrm>
            <a:off x="8115300" y="3815216"/>
            <a:ext cx="1714500" cy="1454728"/>
          </a:xfrm>
          <a:prstGeom prst="rect">
            <a:avLst/>
          </a:prstGeom>
          <a:solidFill>
            <a:schemeClr val="accent1">
              <a:lumMod val="40000"/>
              <a:lumOff val="60000"/>
            </a:schemeClr>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Ill health</a:t>
            </a:r>
          </a:p>
        </p:txBody>
      </p:sp>
      <p:sp>
        <p:nvSpPr>
          <p:cNvPr id="21" name="TextBox 20">
            <a:extLst>
              <a:ext uri="{FF2B5EF4-FFF2-40B4-BE49-F238E27FC236}">
                <a16:creationId xmlns:a16="http://schemas.microsoft.com/office/drawing/2014/main" id="{FCA1A987-8983-0DE7-BE3D-043F9BAD66CA}"/>
              </a:ext>
            </a:extLst>
          </p:cNvPr>
          <p:cNvSpPr txBox="1"/>
          <p:nvPr/>
        </p:nvSpPr>
        <p:spPr>
          <a:xfrm>
            <a:off x="9982200" y="3794710"/>
            <a:ext cx="1714500" cy="1454728"/>
          </a:xfrm>
          <a:prstGeom prst="rect">
            <a:avLst/>
          </a:prstGeom>
          <a:solidFill>
            <a:schemeClr val="accent1"/>
          </a:solidFill>
        </p:spPr>
        <p:txBody>
          <a:bodyPr wrap="square" rtlCol="0" anchor="ctr">
            <a:noAutofit/>
          </a:bodyPr>
          <a:lstStyle/>
          <a:p>
            <a:pPr algn="ctr"/>
            <a:r>
              <a:rPr lang="en-GB" sz="1600" b="1">
                <a:latin typeface="Arial" panose="020B0604020202020204" pitchFamily="34" charset="0"/>
                <a:cs typeface="Arial" panose="020B0604020202020204" pitchFamily="34" charset="0"/>
              </a:rPr>
              <a:t>Children aged under 5 in household</a:t>
            </a:r>
          </a:p>
        </p:txBody>
      </p:sp>
    </p:spTree>
    <p:extLst>
      <p:ext uri="{BB962C8B-B14F-4D97-AF65-F5344CB8AC3E}">
        <p14:creationId xmlns:p14="http://schemas.microsoft.com/office/powerpoint/2010/main" val="40154114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88318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DC4DFD-03E3-48F1-F46C-29F65DE052B3}"/>
              </a:ext>
            </a:extLst>
          </p:cNvPr>
          <p:cNvSpPr>
            <a:spLocks noGrp="1"/>
          </p:cNvSpPr>
          <p:nvPr>
            <p:ph type="body" sz="quarter" idx="12"/>
          </p:nvPr>
        </p:nvSpPr>
        <p:spPr>
          <a:solidFill>
            <a:schemeClr val="accent5">
              <a:lumMod val="75000"/>
            </a:schemeClr>
          </a:solidFill>
        </p:spPr>
        <p:txBody>
          <a:bodyPr/>
          <a:lstStyle/>
          <a:p>
            <a:r>
              <a:rPr lang="en-GB" sz="1800"/>
              <a:t>Objectives for this project</a:t>
            </a:r>
          </a:p>
        </p:txBody>
      </p:sp>
      <p:sp>
        <p:nvSpPr>
          <p:cNvPr id="3" name="Content Placeholder 2">
            <a:extLst>
              <a:ext uri="{FF2B5EF4-FFF2-40B4-BE49-F238E27FC236}">
                <a16:creationId xmlns:a16="http://schemas.microsoft.com/office/drawing/2014/main" id="{625C8E06-EEC0-F5F3-9204-8C62041FBED9}"/>
              </a:ext>
            </a:extLst>
          </p:cNvPr>
          <p:cNvSpPr>
            <a:spLocks noGrp="1"/>
          </p:cNvSpPr>
          <p:nvPr>
            <p:ph sz="quarter" idx="4294967295"/>
          </p:nvPr>
        </p:nvSpPr>
        <p:spPr>
          <a:xfrm>
            <a:off x="1402219" y="2277169"/>
            <a:ext cx="7299325" cy="322263"/>
          </a:xfrm>
        </p:spPr>
        <p:txBody>
          <a:bodyPr lIns="0" tIns="0" rIns="0" bIns="0">
            <a:noAutofit/>
          </a:bodyPr>
          <a:lstStyle/>
          <a:p>
            <a:pPr marL="0" indent="0">
              <a:lnSpc>
                <a:spcPct val="107000"/>
              </a:lnSpc>
              <a:spcBef>
                <a:spcPts val="0"/>
              </a:spcBef>
              <a:spcAft>
                <a:spcPts val="600"/>
              </a:spcAft>
              <a:buNone/>
            </a:pPr>
            <a:r>
              <a:rPr lang="en-GB" sz="1400">
                <a:effectLst/>
                <a:latin typeface="Century Gothic" panose="020B0502020202020204" pitchFamily="34" charset="0"/>
                <a:ea typeface="Calibri" panose="020F0502020204030204" pitchFamily="34" charset="0"/>
                <a:cs typeface="Calibri" panose="020F0502020204030204" pitchFamily="34" charset="0"/>
              </a:rPr>
              <a:t>The objectives for this specific project (the first in the programme) are as follows</a:t>
            </a:r>
            <a:r>
              <a:rPr lang="en-GB" sz="1400">
                <a:cs typeface="Calibri" panose="020F0502020204030204" pitchFamily="34" charset="0"/>
              </a:rPr>
              <a:t>:</a:t>
            </a:r>
          </a:p>
          <a:p>
            <a:pPr>
              <a:spcBef>
                <a:spcPts val="0"/>
              </a:spcBef>
              <a:spcAft>
                <a:spcPts val="600"/>
              </a:spcAft>
            </a:pPr>
            <a:endParaRPr lang="en-GB" sz="1600"/>
          </a:p>
        </p:txBody>
      </p:sp>
      <p:sp>
        <p:nvSpPr>
          <p:cNvPr id="12" name="Rectangle 11">
            <a:extLst>
              <a:ext uri="{FF2B5EF4-FFF2-40B4-BE49-F238E27FC236}">
                <a16:creationId xmlns:a16="http://schemas.microsoft.com/office/drawing/2014/main" id="{F8DFE681-506A-404D-24E4-B11BA45F38FC}"/>
              </a:ext>
            </a:extLst>
          </p:cNvPr>
          <p:cNvSpPr/>
          <p:nvPr/>
        </p:nvSpPr>
        <p:spPr>
          <a:xfrm>
            <a:off x="0" y="484755"/>
            <a:ext cx="12192001" cy="9000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GB" sz="14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The overarching goal of this long-term research programme is</a:t>
            </a:r>
            <a:r>
              <a:rPr lang="en-GB" sz="1400" b="1">
                <a:solidFill>
                  <a:schemeClr val="tx1"/>
                </a:solidFill>
                <a:latin typeface="Century Gothic" panose="020B0502020202020204" pitchFamily="34" charset="0"/>
                <a:ea typeface="Calibri" panose="020F0502020204030204" pitchFamily="34" charset="0"/>
                <a:cs typeface="Calibri" panose="020F0502020204030204" pitchFamily="34" charset="0"/>
              </a:rPr>
              <a:t> </a:t>
            </a:r>
            <a:r>
              <a:rPr lang="en-GB" sz="14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to better establish what customers’ </a:t>
            </a:r>
            <a:br>
              <a:rPr lang="en-GB" sz="14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br>
            <a:r>
              <a:rPr lang="en-GB" sz="1400" b="1">
                <a:solidFill>
                  <a:schemeClr val="tx1"/>
                </a:solidFill>
                <a:effectLst/>
                <a:latin typeface="Century Gothic" panose="020B0502020202020204" pitchFamily="34" charset="0"/>
                <a:ea typeface="Calibri" panose="020F0502020204030204" pitchFamily="34" charset="0"/>
                <a:cs typeface="Calibri" panose="020F0502020204030204" pitchFamily="34" charset="0"/>
              </a:rPr>
              <a:t>expectations of companies are when incidents occur and how well these are met. </a:t>
            </a:r>
            <a:endParaRPr lang="en-GB" sz="1400" b="1">
              <a:solidFill>
                <a:schemeClr val="tx1"/>
              </a:solidFill>
            </a:endParaRPr>
          </a:p>
        </p:txBody>
      </p:sp>
      <p:sp>
        <p:nvSpPr>
          <p:cNvPr id="4" name="Content Placeholder 2">
            <a:extLst>
              <a:ext uri="{FF2B5EF4-FFF2-40B4-BE49-F238E27FC236}">
                <a16:creationId xmlns:a16="http://schemas.microsoft.com/office/drawing/2014/main" id="{12A65722-5623-E8D2-8498-B29F926C439C}"/>
              </a:ext>
            </a:extLst>
          </p:cNvPr>
          <p:cNvSpPr txBox="1">
            <a:spLocks/>
          </p:cNvSpPr>
          <p:nvPr/>
        </p:nvSpPr>
        <p:spPr>
          <a:xfrm>
            <a:off x="2014219" y="3114661"/>
            <a:ext cx="8152792" cy="673774"/>
          </a:xfrm>
          <a:prstGeom prst="rect">
            <a:avLst/>
          </a:prstGeom>
        </p:spPr>
        <p:txBody>
          <a:bodyPr wrap="square" lIns="0" tIns="0" rIns="0" bIns="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2400"/>
              </a:spcAft>
              <a:buFont typeface="Arial" panose="020B0604020202020204" pitchFamily="34" charset="0"/>
              <a:buNone/>
            </a:pPr>
            <a:r>
              <a:rPr lang="en-GB" sz="1400" dirty="0">
                <a:cs typeface="Calibri" panose="020F0502020204030204" pitchFamily="34" charset="0"/>
              </a:rPr>
              <a:t>Understand the views, experiences and expectations of affected South East Water household customers following the June 2023 supply interruption incident, including views on South East Water’s speed of response, support, communication, compensation and overall resolution</a:t>
            </a:r>
          </a:p>
        </p:txBody>
      </p:sp>
      <p:sp>
        <p:nvSpPr>
          <p:cNvPr id="10" name="Content Placeholder 2">
            <a:extLst>
              <a:ext uri="{FF2B5EF4-FFF2-40B4-BE49-F238E27FC236}">
                <a16:creationId xmlns:a16="http://schemas.microsoft.com/office/drawing/2014/main" id="{5DD5EF22-9C1A-CCEB-D3B6-4E6487A67736}"/>
              </a:ext>
            </a:extLst>
          </p:cNvPr>
          <p:cNvSpPr txBox="1">
            <a:spLocks/>
          </p:cNvSpPr>
          <p:nvPr/>
        </p:nvSpPr>
        <p:spPr>
          <a:xfrm>
            <a:off x="2014219" y="4977439"/>
            <a:ext cx="8152792" cy="443263"/>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2400"/>
              </a:spcAft>
              <a:buFont typeface="Arial" panose="020B0604020202020204" pitchFamily="34" charset="0"/>
              <a:buNone/>
            </a:pPr>
            <a:r>
              <a:rPr lang="en-GB" sz="1400">
                <a:cs typeface="Calibri" panose="020F0502020204030204" pitchFamily="34" charset="0"/>
              </a:rPr>
              <a:t>Identify what parts of South East Water’s response to the June 2023 incident worked well and what could be improved</a:t>
            </a:r>
          </a:p>
        </p:txBody>
      </p:sp>
      <p:sp>
        <p:nvSpPr>
          <p:cNvPr id="13" name="Content Placeholder 2">
            <a:extLst>
              <a:ext uri="{FF2B5EF4-FFF2-40B4-BE49-F238E27FC236}">
                <a16:creationId xmlns:a16="http://schemas.microsoft.com/office/drawing/2014/main" id="{5143F78E-D0E4-BB4B-B7FB-C1E44E430B15}"/>
              </a:ext>
            </a:extLst>
          </p:cNvPr>
          <p:cNvSpPr txBox="1">
            <a:spLocks/>
          </p:cNvSpPr>
          <p:nvPr/>
        </p:nvSpPr>
        <p:spPr>
          <a:xfrm>
            <a:off x="2014220" y="4118752"/>
            <a:ext cx="8152791" cy="443263"/>
          </a:xfrm>
          <a:prstGeom prst="rect">
            <a:avLst/>
          </a:prstGeom>
        </p:spPr>
        <p:txBody>
          <a:bodyPr vert="horz" wrap="square" lIns="0" tIns="0" rIns="0" bIns="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spcAft>
                <a:spcPts val="2400"/>
              </a:spcAft>
              <a:buFont typeface="Arial" panose="020B0604020202020204" pitchFamily="34" charset="0"/>
              <a:buNone/>
            </a:pPr>
            <a:r>
              <a:rPr lang="en-GB" sz="1400">
                <a:cs typeface="Calibri" panose="020F0502020204030204" pitchFamily="34" charset="0"/>
              </a:rPr>
              <a:t>Determine any differences in the expectations and experiences of different customer groups affected by the incident</a:t>
            </a:r>
          </a:p>
        </p:txBody>
      </p:sp>
      <p:sp>
        <p:nvSpPr>
          <p:cNvPr id="7" name="Slide Number Placeholder 3">
            <a:extLst>
              <a:ext uri="{FF2B5EF4-FFF2-40B4-BE49-F238E27FC236}">
                <a16:creationId xmlns:a16="http://schemas.microsoft.com/office/drawing/2014/main" id="{F706AE99-734C-8C6F-F249-37FD2D3627C3}"/>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5</a:t>
            </a:fld>
            <a:endParaRPr lang="en-GB" b="1">
              <a:solidFill>
                <a:schemeClr val="bg1"/>
              </a:solidFill>
              <a:latin typeface="Century Gothic" panose="020B0502020202020204" pitchFamily="34" charset="0"/>
            </a:endParaRPr>
          </a:p>
        </p:txBody>
      </p:sp>
      <p:sp>
        <p:nvSpPr>
          <p:cNvPr id="9" name="Oval 8">
            <a:extLst>
              <a:ext uri="{FF2B5EF4-FFF2-40B4-BE49-F238E27FC236}">
                <a16:creationId xmlns:a16="http://schemas.microsoft.com/office/drawing/2014/main" id="{F022DBA4-588E-7613-D4A6-3D6FAA3154CA}"/>
              </a:ext>
            </a:extLst>
          </p:cNvPr>
          <p:cNvSpPr>
            <a:spLocks noChangeAspect="1"/>
          </p:cNvSpPr>
          <p:nvPr/>
        </p:nvSpPr>
        <p:spPr>
          <a:xfrm>
            <a:off x="1402219" y="3185910"/>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1</a:t>
            </a:r>
          </a:p>
        </p:txBody>
      </p:sp>
      <p:sp>
        <p:nvSpPr>
          <p:cNvPr id="11" name="Oval 10">
            <a:extLst>
              <a:ext uri="{FF2B5EF4-FFF2-40B4-BE49-F238E27FC236}">
                <a16:creationId xmlns:a16="http://schemas.microsoft.com/office/drawing/2014/main" id="{16F09859-5C85-3EC7-3E19-FC3F77025E19}"/>
              </a:ext>
            </a:extLst>
          </p:cNvPr>
          <p:cNvSpPr>
            <a:spLocks noChangeAspect="1"/>
          </p:cNvSpPr>
          <p:nvPr/>
        </p:nvSpPr>
        <p:spPr>
          <a:xfrm>
            <a:off x="1402219" y="4124384"/>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2</a:t>
            </a:r>
          </a:p>
        </p:txBody>
      </p:sp>
      <p:sp>
        <p:nvSpPr>
          <p:cNvPr id="14" name="Oval 13">
            <a:extLst>
              <a:ext uri="{FF2B5EF4-FFF2-40B4-BE49-F238E27FC236}">
                <a16:creationId xmlns:a16="http://schemas.microsoft.com/office/drawing/2014/main" id="{F180C299-17C0-9305-FEC7-7A4CE7BF816C}"/>
              </a:ext>
            </a:extLst>
          </p:cNvPr>
          <p:cNvSpPr>
            <a:spLocks noChangeAspect="1"/>
          </p:cNvSpPr>
          <p:nvPr/>
        </p:nvSpPr>
        <p:spPr>
          <a:xfrm>
            <a:off x="1402219" y="4988702"/>
            <a:ext cx="432000" cy="432000"/>
          </a:xfrm>
          <a:prstGeom prst="ellipse">
            <a:avLst/>
          </a:prstGeom>
          <a:solidFill>
            <a:schemeClr val="accent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rPr>
              <a:t>3</a:t>
            </a:r>
          </a:p>
        </p:txBody>
      </p:sp>
    </p:spTree>
    <p:extLst>
      <p:ext uri="{BB962C8B-B14F-4D97-AF65-F5344CB8AC3E}">
        <p14:creationId xmlns:p14="http://schemas.microsoft.com/office/powerpoint/2010/main" val="4275112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8DFE681-506A-404D-24E4-B11BA45F38FC}"/>
              </a:ext>
            </a:extLst>
          </p:cNvPr>
          <p:cNvSpPr/>
          <p:nvPr/>
        </p:nvSpPr>
        <p:spPr>
          <a:xfrm>
            <a:off x="0" y="489539"/>
            <a:ext cx="12192000" cy="9000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0" rIns="4032000" rtlCol="0" anchor="ctr"/>
          <a:lstStyle/>
          <a:p>
            <a:pPr>
              <a:spcAft>
                <a:spcPts val="600"/>
              </a:spcAft>
            </a:pPr>
            <a:r>
              <a:rPr lang="en-GB" sz="14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Ofwat and CCW</a:t>
            </a:r>
            <a:r>
              <a:rPr lang="en-GB" sz="1400" b="1">
                <a:solidFill>
                  <a:schemeClr val="tx1"/>
                </a:solidFill>
                <a:latin typeface="Century Gothic" panose="020B0502020202020204" pitchFamily="34" charset="0"/>
                <a:ea typeface="Calibri" panose="020F0502020204030204" pitchFamily="34" charset="0"/>
                <a:cs typeface="Times New Roman" panose="02020603050405020304" pitchFamily="18" charset="0"/>
              </a:rPr>
              <a:t> </a:t>
            </a:r>
            <a:r>
              <a:rPr lang="en-GB" sz="14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received complaints directly from </a:t>
            </a:r>
            <a:r>
              <a:rPr lang="en-GB" sz="1400" b="1">
                <a:solidFill>
                  <a:schemeClr val="tx1"/>
                </a:solidFill>
                <a:latin typeface="Century Gothic" panose="020B0502020202020204" pitchFamily="34" charset="0"/>
                <a:ea typeface="Calibri" panose="020F0502020204030204" pitchFamily="34" charset="0"/>
                <a:cs typeface="Times New Roman" panose="02020603050405020304" pitchFamily="18" charset="0"/>
              </a:rPr>
              <a:t>South East Water customers about supply issues they experienced in mid-June 2023. Ofwat and CCW chose to focus on </a:t>
            </a:r>
            <a:br>
              <a:rPr lang="en-GB" sz="1400" b="1">
                <a:solidFill>
                  <a:schemeClr val="tx1"/>
                </a:solidFill>
                <a:latin typeface="Century Gothic" panose="020B0502020202020204" pitchFamily="34" charset="0"/>
                <a:ea typeface="Calibri" panose="020F0502020204030204" pitchFamily="34" charset="0"/>
                <a:cs typeface="Times New Roman" panose="02020603050405020304" pitchFamily="18" charset="0"/>
              </a:rPr>
            </a:br>
            <a:r>
              <a:rPr lang="en-GB" sz="1400" b="1">
                <a:solidFill>
                  <a:schemeClr val="tx1"/>
                </a:solidFill>
                <a:latin typeface="Century Gothic" panose="020B0502020202020204" pitchFamily="34" charset="0"/>
                <a:ea typeface="Calibri" panose="020F0502020204030204" pitchFamily="34" charset="0"/>
                <a:cs typeface="Times New Roman" panose="02020603050405020304" pitchFamily="18" charset="0"/>
              </a:rPr>
              <a:t>these issues as the </a:t>
            </a:r>
            <a:r>
              <a:rPr lang="en-GB" sz="14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first part of </a:t>
            </a:r>
            <a:r>
              <a:rPr lang="en-GB" sz="1400" b="1">
                <a:solidFill>
                  <a:schemeClr val="tx1"/>
                </a:solidFill>
                <a:latin typeface="Century Gothic" panose="020B0502020202020204" pitchFamily="34" charset="0"/>
                <a:ea typeface="Calibri" panose="020F0502020204030204" pitchFamily="34" charset="0"/>
                <a:cs typeface="Times New Roman" panose="02020603050405020304" pitchFamily="18" charset="0"/>
              </a:rPr>
              <a:t>the</a:t>
            </a:r>
            <a:r>
              <a:rPr lang="en-GB" sz="1400" b="1">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rPr>
              <a:t> new research programme on incident response. </a:t>
            </a:r>
            <a:endParaRPr lang="en-GB"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 Placeholder 1">
            <a:extLst>
              <a:ext uri="{FF2B5EF4-FFF2-40B4-BE49-F238E27FC236}">
                <a16:creationId xmlns:a16="http://schemas.microsoft.com/office/drawing/2014/main" id="{D6DC4DFD-03E3-48F1-F46C-29F65DE052B3}"/>
              </a:ext>
            </a:extLst>
          </p:cNvPr>
          <p:cNvSpPr>
            <a:spLocks noGrp="1"/>
          </p:cNvSpPr>
          <p:nvPr>
            <p:ph type="body" sz="quarter" idx="12"/>
          </p:nvPr>
        </p:nvSpPr>
        <p:spPr>
          <a:solidFill>
            <a:schemeClr val="accent5">
              <a:lumMod val="75000"/>
            </a:schemeClr>
          </a:solidFill>
        </p:spPr>
        <p:txBody>
          <a:bodyPr/>
          <a:lstStyle/>
          <a:p>
            <a:r>
              <a:rPr lang="en-GB" sz="1800"/>
              <a:t>Introduction to the incident we explored</a:t>
            </a:r>
          </a:p>
        </p:txBody>
      </p:sp>
      <p:sp>
        <p:nvSpPr>
          <p:cNvPr id="3" name="Content Placeholder 2">
            <a:extLst>
              <a:ext uri="{FF2B5EF4-FFF2-40B4-BE49-F238E27FC236}">
                <a16:creationId xmlns:a16="http://schemas.microsoft.com/office/drawing/2014/main" id="{625C8E06-EEC0-F5F3-9204-8C62041FBED9}"/>
              </a:ext>
            </a:extLst>
          </p:cNvPr>
          <p:cNvSpPr>
            <a:spLocks noGrp="1"/>
          </p:cNvSpPr>
          <p:nvPr>
            <p:ph sz="quarter" idx="4294967295"/>
          </p:nvPr>
        </p:nvSpPr>
        <p:spPr>
          <a:xfrm>
            <a:off x="827360" y="1718569"/>
            <a:ext cx="7340766" cy="4067840"/>
          </a:xfrm>
        </p:spPr>
        <p:txBody>
          <a:bodyPr vert="horz" lIns="0" tIns="0" rIns="0" bIns="0" rtlCol="0" anchor="ctr">
            <a:normAutofit/>
          </a:bodyPr>
          <a:lstStyle/>
          <a:p>
            <a:pPr marL="0" indent="0">
              <a:lnSpc>
                <a:spcPct val="107000"/>
              </a:lnSpc>
              <a:spcBef>
                <a:spcPts val="0"/>
              </a:spcBef>
              <a:spcAft>
                <a:spcPts val="600"/>
              </a:spcAft>
              <a:buNone/>
            </a:pPr>
            <a:r>
              <a:rPr lang="en-GB" sz="1400">
                <a:cs typeface="Calibri" panose="020F0502020204030204" pitchFamily="34" charset="0"/>
              </a:rPr>
              <a:t>The incident explored:</a:t>
            </a:r>
          </a:p>
          <a:p>
            <a:pPr marL="0" indent="0">
              <a:lnSpc>
                <a:spcPct val="107000"/>
              </a:lnSpc>
              <a:spcBef>
                <a:spcPts val="0"/>
              </a:spcBef>
              <a:spcAft>
                <a:spcPts val="600"/>
              </a:spcAft>
              <a:buNone/>
            </a:pPr>
            <a:endParaRPr lang="en-GB" sz="1400">
              <a:cs typeface="Calibri" panose="020F0502020204030204" pitchFamily="34" charset="0"/>
            </a:endParaRPr>
          </a:p>
          <a:p>
            <a:pPr>
              <a:lnSpc>
                <a:spcPct val="107000"/>
              </a:lnSpc>
              <a:spcBef>
                <a:spcPts val="0"/>
              </a:spcBef>
              <a:spcAft>
                <a:spcPts val="600"/>
              </a:spcAft>
            </a:pPr>
            <a:r>
              <a:rPr lang="en-GB" sz="1400">
                <a:cs typeface="Calibri" panose="020F0502020204030204" pitchFamily="34" charset="0"/>
              </a:rPr>
              <a:t>In mid-June 2023, thousands of residents in the South East of England experienced supply issues including no water, intermittent supply or low pressure</a:t>
            </a:r>
          </a:p>
          <a:p>
            <a:pPr>
              <a:lnSpc>
                <a:spcPct val="107000"/>
              </a:lnSpc>
              <a:spcBef>
                <a:spcPts val="0"/>
              </a:spcBef>
              <a:spcAft>
                <a:spcPts val="600"/>
              </a:spcAft>
            </a:pPr>
            <a:r>
              <a:rPr lang="en-GB" sz="1400">
                <a:cs typeface="Calibri" panose="020F0502020204030204" pitchFamily="34" charset="0"/>
              </a:rPr>
              <a:t>Some residents experienced issues for a number of hours, for others it lasted for days, even up to a week</a:t>
            </a:r>
          </a:p>
          <a:p>
            <a:pPr>
              <a:lnSpc>
                <a:spcPct val="107000"/>
              </a:lnSpc>
              <a:spcBef>
                <a:spcPts val="0"/>
              </a:spcBef>
              <a:spcAft>
                <a:spcPts val="600"/>
              </a:spcAft>
            </a:pPr>
            <a:r>
              <a:rPr lang="en-GB" sz="1400">
                <a:cs typeface="Calibri" panose="020F0502020204030204" pitchFamily="34" charset="0"/>
              </a:rPr>
              <a:t>There has been significant media attention on the impact of the interruption, focusing on issues such as schools and businesses that had to shut, care homes sending residents in vulnerable circumstances to stay with relatives, and reports of animals in danger of death by dehydration </a:t>
            </a:r>
          </a:p>
          <a:p>
            <a:pPr>
              <a:lnSpc>
                <a:spcPct val="107000"/>
              </a:lnSpc>
              <a:spcBef>
                <a:spcPts val="0"/>
              </a:spcBef>
              <a:spcAft>
                <a:spcPts val="600"/>
              </a:spcAft>
            </a:pPr>
            <a:r>
              <a:rPr lang="en-GB" sz="1400">
                <a:latin typeface="Century Gothic"/>
                <a:cs typeface="Calibri"/>
              </a:rPr>
              <a:t>The outage was due to hot weather and high levels of demand. In response to the increased levels of demand, South East Water subsequently announced a hosepipe ban for Sussex and Kent which came into effect from June 26th and was lifted on the 4th of August</a:t>
            </a:r>
          </a:p>
          <a:p>
            <a:pPr>
              <a:spcBef>
                <a:spcPts val="0"/>
              </a:spcBef>
              <a:spcAft>
                <a:spcPts val="600"/>
              </a:spcAft>
            </a:pPr>
            <a:endParaRPr lang="en-GB" sz="1600"/>
          </a:p>
        </p:txBody>
      </p:sp>
      <p:pic>
        <p:nvPicPr>
          <p:cNvPr id="7" name="Picture 6">
            <a:extLst>
              <a:ext uri="{FF2B5EF4-FFF2-40B4-BE49-F238E27FC236}">
                <a16:creationId xmlns:a16="http://schemas.microsoft.com/office/drawing/2014/main" id="{0FDF96B4-FF4B-CCA3-0FC9-9DB648459320}"/>
              </a:ext>
            </a:extLst>
          </p:cNvPr>
          <p:cNvPicPr>
            <a:picLocks noChangeAspect="1"/>
          </p:cNvPicPr>
          <p:nvPr/>
        </p:nvPicPr>
        <p:blipFill>
          <a:blip r:embed="rId2"/>
          <a:stretch>
            <a:fillRect/>
          </a:stretch>
        </p:blipFill>
        <p:spPr>
          <a:xfrm>
            <a:off x="8418575" y="728663"/>
            <a:ext cx="2621205" cy="2151235"/>
          </a:xfrm>
          <a:prstGeom prst="rect">
            <a:avLst/>
          </a:prstGeom>
          <a:ln>
            <a:solidFill>
              <a:schemeClr val="bg2">
                <a:lumMod val="40000"/>
                <a:lumOff val="60000"/>
              </a:schemeClr>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CE71ABE4-5990-147D-DC48-826698AC6AEB}"/>
              </a:ext>
            </a:extLst>
          </p:cNvPr>
          <p:cNvPicPr>
            <a:picLocks noChangeAspect="1"/>
          </p:cNvPicPr>
          <p:nvPr/>
        </p:nvPicPr>
        <p:blipFill>
          <a:blip r:embed="rId3"/>
          <a:stretch>
            <a:fillRect/>
          </a:stretch>
        </p:blipFill>
        <p:spPr>
          <a:xfrm>
            <a:off x="9099149" y="2378781"/>
            <a:ext cx="2879405" cy="2316379"/>
          </a:xfrm>
          <a:prstGeom prst="rect">
            <a:avLst/>
          </a:prstGeom>
          <a:effectLst>
            <a:outerShdw blurRad="50800" dist="38100" algn="l" rotWithShape="0">
              <a:prstClr val="black">
                <a:alpha val="40000"/>
              </a:prstClr>
            </a:outerShdw>
          </a:effectLst>
        </p:spPr>
      </p:pic>
      <p:pic>
        <p:nvPicPr>
          <p:cNvPr id="8" name="Picture 7">
            <a:extLst>
              <a:ext uri="{FF2B5EF4-FFF2-40B4-BE49-F238E27FC236}">
                <a16:creationId xmlns:a16="http://schemas.microsoft.com/office/drawing/2014/main" id="{6951739F-3837-02B9-56A9-4E3EC2A37D3B}"/>
              </a:ext>
            </a:extLst>
          </p:cNvPr>
          <p:cNvPicPr>
            <a:picLocks noChangeAspect="1"/>
          </p:cNvPicPr>
          <p:nvPr/>
        </p:nvPicPr>
        <p:blipFill>
          <a:blip r:embed="rId4"/>
          <a:stretch>
            <a:fillRect/>
          </a:stretch>
        </p:blipFill>
        <p:spPr>
          <a:xfrm>
            <a:off x="8289474" y="3887570"/>
            <a:ext cx="2879405" cy="2298382"/>
          </a:xfrm>
          <a:prstGeom prst="rect">
            <a:avLst/>
          </a:prstGeom>
          <a:ln>
            <a:solidFill>
              <a:srgbClr val="4BACC6"/>
            </a:solidFill>
          </a:ln>
          <a:effectLst>
            <a:outerShdw blurRad="50800" dist="38100" algn="l" rotWithShape="0">
              <a:prstClr val="black">
                <a:alpha val="40000"/>
              </a:prstClr>
            </a:outerShdw>
          </a:effectLst>
        </p:spPr>
      </p:pic>
      <p:sp>
        <p:nvSpPr>
          <p:cNvPr id="4" name="TextBox 3">
            <a:extLst>
              <a:ext uri="{FF2B5EF4-FFF2-40B4-BE49-F238E27FC236}">
                <a16:creationId xmlns:a16="http://schemas.microsoft.com/office/drawing/2014/main" id="{7F7D7026-658B-DAC8-EAB8-1D36A363292D}"/>
              </a:ext>
            </a:extLst>
          </p:cNvPr>
          <p:cNvSpPr txBox="1"/>
          <p:nvPr/>
        </p:nvSpPr>
        <p:spPr>
          <a:xfrm>
            <a:off x="827360" y="5921490"/>
            <a:ext cx="7036480" cy="523220"/>
          </a:xfrm>
          <a:prstGeom prst="rect">
            <a:avLst/>
          </a:prstGeom>
          <a:solidFill>
            <a:schemeClr val="accent1"/>
          </a:solidFill>
        </p:spPr>
        <p:txBody>
          <a:bodyPr wrap="square" rtlCol="0">
            <a:spAutoFit/>
          </a:bodyPr>
          <a:lstStyle/>
          <a:p>
            <a:r>
              <a:rPr lang="en-GB" sz="1400" i="1"/>
              <a:t>Please see the appendix for a timeline of the incident based on information that was shared with regulators at the time of the incident.</a:t>
            </a:r>
          </a:p>
        </p:txBody>
      </p:sp>
      <p:sp>
        <p:nvSpPr>
          <p:cNvPr id="5" name="Slide Number Placeholder 3">
            <a:extLst>
              <a:ext uri="{FF2B5EF4-FFF2-40B4-BE49-F238E27FC236}">
                <a16:creationId xmlns:a16="http://schemas.microsoft.com/office/drawing/2014/main" id="{D09C8097-6E26-F5A4-ADE0-2CF5165545AD}"/>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6</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24324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5E97B1A-6C5B-6C7B-6E2E-372E1DA20F51}"/>
              </a:ext>
            </a:extLst>
          </p:cNvPr>
          <p:cNvSpPr>
            <a:spLocks noGrp="1"/>
          </p:cNvSpPr>
          <p:nvPr>
            <p:ph type="body" sz="quarter" idx="12"/>
          </p:nvPr>
        </p:nvSpPr>
        <p:spPr>
          <a:solidFill>
            <a:schemeClr val="accent5">
              <a:lumMod val="75000"/>
            </a:schemeClr>
          </a:solidFill>
        </p:spPr>
        <p:txBody>
          <a:bodyPr/>
          <a:lstStyle/>
          <a:p>
            <a:r>
              <a:rPr lang="en-GB" sz="1600"/>
              <a:t>Method overview</a:t>
            </a:r>
          </a:p>
        </p:txBody>
      </p:sp>
      <p:sp>
        <p:nvSpPr>
          <p:cNvPr id="6" name="Rectangle 5">
            <a:extLst>
              <a:ext uri="{FF2B5EF4-FFF2-40B4-BE49-F238E27FC236}">
                <a16:creationId xmlns:a16="http://schemas.microsoft.com/office/drawing/2014/main" id="{F4E64E14-2B8E-4A3B-6E18-22E261DBB8AB}"/>
              </a:ext>
            </a:extLst>
          </p:cNvPr>
          <p:cNvSpPr/>
          <p:nvPr/>
        </p:nvSpPr>
        <p:spPr>
          <a:xfrm>
            <a:off x="734237" y="3800857"/>
            <a:ext cx="3837762" cy="70789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sz="1100">
                <a:solidFill>
                  <a:schemeClr val="tx1"/>
                </a:solidFill>
              </a:rPr>
              <a:t>5 complainants </a:t>
            </a:r>
          </a:p>
          <a:p>
            <a:pPr marL="285750" indent="-285750">
              <a:spcAft>
                <a:spcPts val="600"/>
              </a:spcAft>
              <a:buFont typeface="Arial" panose="020B0604020202020204" pitchFamily="34" charset="0"/>
              <a:buChar char="•"/>
            </a:pPr>
            <a:r>
              <a:rPr lang="en-GB" sz="1100">
                <a:solidFill>
                  <a:schemeClr val="tx1"/>
                </a:solidFill>
              </a:rPr>
              <a:t>3 digitally excluded customers</a:t>
            </a:r>
          </a:p>
          <a:p>
            <a:pPr marL="285750" indent="-285750">
              <a:spcAft>
                <a:spcPts val="600"/>
              </a:spcAft>
              <a:buFont typeface="Arial" panose="020B0604020202020204" pitchFamily="34" charset="0"/>
              <a:buChar char="•"/>
            </a:pPr>
            <a:r>
              <a:rPr lang="en-GB" sz="1100">
                <a:solidFill>
                  <a:schemeClr val="tx1"/>
                </a:solidFill>
              </a:rPr>
              <a:t>4 customers in vulnerable circumstances</a:t>
            </a:r>
          </a:p>
        </p:txBody>
      </p:sp>
      <p:sp>
        <p:nvSpPr>
          <p:cNvPr id="7" name="Rectangle 6">
            <a:extLst>
              <a:ext uri="{FF2B5EF4-FFF2-40B4-BE49-F238E27FC236}">
                <a16:creationId xmlns:a16="http://schemas.microsoft.com/office/drawing/2014/main" id="{81C01607-AB8F-A257-0557-24EAD1B9BBDF}"/>
              </a:ext>
            </a:extLst>
          </p:cNvPr>
          <p:cNvSpPr/>
          <p:nvPr/>
        </p:nvSpPr>
        <p:spPr>
          <a:xfrm>
            <a:off x="734238" y="1792062"/>
            <a:ext cx="3837762" cy="14055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spcAft>
                <a:spcPts val="600"/>
              </a:spcAft>
              <a:buFont typeface="Arial" panose="020B0604020202020204" pitchFamily="34" charset="0"/>
              <a:buChar char="•"/>
            </a:pPr>
            <a:r>
              <a:rPr lang="en-GB" sz="1100">
                <a:solidFill>
                  <a:schemeClr val="tx1"/>
                </a:solidFill>
              </a:rPr>
              <a:t>Financially vulnerable, child-free households</a:t>
            </a:r>
          </a:p>
          <a:p>
            <a:pPr marL="285750" indent="-285750">
              <a:spcAft>
                <a:spcPts val="600"/>
              </a:spcAft>
              <a:buFont typeface="Arial" panose="020B0604020202020204" pitchFamily="34" charset="0"/>
              <a:buChar char="•"/>
            </a:pPr>
            <a:r>
              <a:rPr lang="en-GB" sz="1100">
                <a:solidFill>
                  <a:schemeClr val="tx1"/>
                </a:solidFill>
              </a:rPr>
              <a:t>Financially stable, child-free households</a:t>
            </a:r>
          </a:p>
          <a:p>
            <a:pPr marL="285750" indent="-285750">
              <a:spcAft>
                <a:spcPts val="600"/>
              </a:spcAft>
              <a:buFont typeface="Arial" panose="020B0604020202020204" pitchFamily="34" charset="0"/>
              <a:buChar char="•"/>
            </a:pPr>
            <a:r>
              <a:rPr lang="en-GB" sz="1100">
                <a:solidFill>
                  <a:schemeClr val="tx1"/>
                </a:solidFill>
              </a:rPr>
              <a:t>Households with children under 7 years</a:t>
            </a:r>
          </a:p>
          <a:p>
            <a:pPr marL="285750" indent="-285750">
              <a:spcAft>
                <a:spcPts val="600"/>
              </a:spcAft>
              <a:buFont typeface="Arial" panose="020B0604020202020204" pitchFamily="34" charset="0"/>
              <a:buChar char="•"/>
            </a:pPr>
            <a:r>
              <a:rPr lang="en-GB" sz="1100">
                <a:solidFill>
                  <a:schemeClr val="tx1"/>
                </a:solidFill>
              </a:rPr>
              <a:t>Households with dependent children 7+ years</a:t>
            </a:r>
          </a:p>
          <a:p>
            <a:pPr marL="285750" indent="-285750">
              <a:spcAft>
                <a:spcPts val="600"/>
              </a:spcAft>
              <a:buFont typeface="Arial" panose="020B0604020202020204" pitchFamily="34" charset="0"/>
              <a:buChar char="•"/>
            </a:pPr>
            <a:r>
              <a:rPr lang="en-GB" sz="1100">
                <a:solidFill>
                  <a:schemeClr val="tx1"/>
                </a:solidFill>
              </a:rPr>
              <a:t>Households in vulnerable circumstances</a:t>
            </a:r>
          </a:p>
        </p:txBody>
      </p:sp>
      <p:sp>
        <p:nvSpPr>
          <p:cNvPr id="8" name="Rectangle 7">
            <a:extLst>
              <a:ext uri="{FF2B5EF4-FFF2-40B4-BE49-F238E27FC236}">
                <a16:creationId xmlns:a16="http://schemas.microsoft.com/office/drawing/2014/main" id="{175CF4FB-4FA8-3661-E002-061B723A9158}"/>
              </a:ext>
            </a:extLst>
          </p:cNvPr>
          <p:cNvSpPr/>
          <p:nvPr/>
        </p:nvSpPr>
        <p:spPr>
          <a:xfrm>
            <a:off x="734238" y="1449184"/>
            <a:ext cx="3837762" cy="371857"/>
          </a:xfrm>
          <a:prstGeom prst="rect">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5 x 90-minute focus groups</a:t>
            </a:r>
          </a:p>
        </p:txBody>
      </p:sp>
      <p:sp>
        <p:nvSpPr>
          <p:cNvPr id="9" name="Rectangle 8">
            <a:extLst>
              <a:ext uri="{FF2B5EF4-FFF2-40B4-BE49-F238E27FC236}">
                <a16:creationId xmlns:a16="http://schemas.microsoft.com/office/drawing/2014/main" id="{529B382A-6396-EABE-6F93-9EC8C95D4DE3}"/>
              </a:ext>
            </a:extLst>
          </p:cNvPr>
          <p:cNvSpPr/>
          <p:nvPr/>
        </p:nvSpPr>
        <p:spPr>
          <a:xfrm>
            <a:off x="734238" y="3429000"/>
            <a:ext cx="3837762" cy="371857"/>
          </a:xfrm>
          <a:prstGeom prst="rect">
            <a:avLst/>
          </a:prstGeom>
          <a:solidFill>
            <a:schemeClr val="accent4"/>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bg1"/>
                </a:solidFill>
              </a:rPr>
              <a:t>12 x 1-hr depth interviews</a:t>
            </a:r>
          </a:p>
        </p:txBody>
      </p:sp>
      <p:sp>
        <p:nvSpPr>
          <p:cNvPr id="10" name="Content Placeholder 3">
            <a:extLst>
              <a:ext uri="{FF2B5EF4-FFF2-40B4-BE49-F238E27FC236}">
                <a16:creationId xmlns:a16="http://schemas.microsoft.com/office/drawing/2014/main" id="{E93CA569-D37A-2302-E0F0-7FD7E589B61B}"/>
              </a:ext>
            </a:extLst>
          </p:cNvPr>
          <p:cNvSpPr txBox="1">
            <a:spLocks/>
          </p:cNvSpPr>
          <p:nvPr/>
        </p:nvSpPr>
        <p:spPr>
          <a:xfrm>
            <a:off x="734237" y="4683827"/>
            <a:ext cx="3837762" cy="1473188"/>
          </a:xfrm>
          <a:prstGeom prst="rect">
            <a:avLst/>
          </a:prstGeom>
          <a:solidFill>
            <a:schemeClr val="accent1">
              <a:lumMod val="40000"/>
              <a:lumOff val="60000"/>
            </a:schemeClr>
          </a:solidFill>
        </p:spPr>
        <p:txBody>
          <a:bodyPr vert="horz" lIns="0" tIns="0" rIns="0" bIns="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a:t>Pre-task: </a:t>
            </a:r>
            <a:r>
              <a:rPr lang="en-GB" sz="1400"/>
              <a:t>All participants asked to complete a short pre-task, which included 3 questions about their experiences of the incident. </a:t>
            </a:r>
          </a:p>
          <a:p>
            <a:pPr marL="0" indent="0">
              <a:buNone/>
            </a:pPr>
            <a:r>
              <a:rPr lang="en-GB" sz="1400"/>
              <a:t>Participants were given the option to respond to this via video message, online survey or assisted telephone call.</a:t>
            </a:r>
          </a:p>
        </p:txBody>
      </p:sp>
      <p:sp>
        <p:nvSpPr>
          <p:cNvPr id="2" name="TextBox 1">
            <a:extLst>
              <a:ext uri="{FF2B5EF4-FFF2-40B4-BE49-F238E27FC236}">
                <a16:creationId xmlns:a16="http://schemas.microsoft.com/office/drawing/2014/main" id="{1CAB52A5-C6C0-5F52-455B-5C10D609F571}"/>
              </a:ext>
            </a:extLst>
          </p:cNvPr>
          <p:cNvSpPr txBox="1"/>
          <p:nvPr/>
        </p:nvSpPr>
        <p:spPr>
          <a:xfrm>
            <a:off x="5103582" y="5914641"/>
            <a:ext cx="5592771" cy="4847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1" u="none" strike="noStrike" kern="1200" cap="none" spc="0" normalizeH="0" baseline="0" noProof="0" dirty="0">
                <a:ln>
                  <a:noFill/>
                </a:ln>
                <a:solidFill>
                  <a:srgbClr val="494949"/>
                </a:solidFill>
                <a:effectLst/>
                <a:uLnTx/>
                <a:uFillTx/>
                <a:latin typeface="Century Gothic" panose="020F0302020204030204"/>
                <a:ea typeface="+mn-ea"/>
                <a:cs typeface="+mn-cs"/>
              </a:rPr>
              <a:t>*</a:t>
            </a:r>
            <a:r>
              <a:rPr lang="en-GB" sz="1050" i="1" dirty="0">
                <a:solidFill>
                  <a:srgbClr val="494949"/>
                </a:solidFill>
                <a:latin typeface="Century Gothic" panose="020F0302020204030204"/>
              </a:rPr>
              <a:t>Priority Services Register</a:t>
            </a:r>
            <a:r>
              <a:rPr kumimoji="0" lang="en-GB" sz="1050" b="0" i="1" u="none" strike="noStrike" kern="1200" cap="none" spc="0" normalizeH="0" baseline="0" noProof="0" dirty="0">
                <a:ln>
                  <a:noFill/>
                </a:ln>
                <a:solidFill>
                  <a:srgbClr val="494949"/>
                </a:solidFill>
                <a:effectLst/>
                <a:uLnTx/>
                <a:uFillTx/>
                <a:latin typeface="Century Gothic" panose="020F0302020204030204"/>
                <a:ea typeface="+mn-ea"/>
                <a:cs typeface="+mn-cs"/>
              </a:rPr>
              <a:t> is a scheme which provides enhanced services to those who might need extra support, such as braille bills, or increased warning ahead of planned works. (</a:t>
            </a:r>
            <a:r>
              <a:rPr kumimoji="0" lang="en-GB" sz="1050" b="0" i="1" u="none" strike="noStrike" kern="1200" cap="none" spc="0" normalizeH="0" baseline="0" noProof="0" dirty="0">
                <a:ln>
                  <a:noFill/>
                </a:ln>
                <a:solidFill>
                  <a:srgbClr val="494949"/>
                </a:solidFill>
                <a:effectLst/>
                <a:uLnTx/>
                <a:uFillTx/>
                <a:latin typeface="Century Gothic" panose="020F0302020204030204"/>
                <a:ea typeface="+mn-ea"/>
                <a:cs typeface="+mn-cs"/>
                <a:hlinkClick r:id="rId2"/>
              </a:rPr>
              <a:t>https://www.southeastwater.co.uk/help/priority-services/</a:t>
            </a:r>
            <a:r>
              <a:rPr kumimoji="0" lang="en-GB" sz="1050" b="0" i="1" u="none" strike="noStrike" kern="1200" cap="none" spc="0" normalizeH="0" baseline="0" noProof="0" dirty="0">
                <a:ln>
                  <a:noFill/>
                </a:ln>
                <a:solidFill>
                  <a:srgbClr val="494949"/>
                </a:solidFill>
                <a:effectLst/>
                <a:uLnTx/>
                <a:uFillTx/>
                <a:latin typeface="Century Gothic" panose="020F0302020204030204"/>
                <a:ea typeface="+mn-ea"/>
                <a:cs typeface="+mn-cs"/>
              </a:rPr>
              <a:t>)</a:t>
            </a:r>
            <a:endParaRPr kumimoji="0" lang="en-US" sz="1050" b="0" i="1" u="none" strike="noStrike" kern="1200" cap="none" spc="0" normalizeH="0" baseline="0" noProof="0" dirty="0">
              <a:ln>
                <a:noFill/>
              </a:ln>
              <a:solidFill>
                <a:srgbClr val="494949"/>
              </a:solidFill>
              <a:effectLst/>
              <a:uLnTx/>
              <a:uFillTx/>
              <a:latin typeface="Century Gothic" panose="020F0302020204030204"/>
              <a:ea typeface="+mn-ea"/>
              <a:cs typeface="+mn-cs"/>
            </a:endParaRPr>
          </a:p>
        </p:txBody>
      </p:sp>
      <p:sp>
        <p:nvSpPr>
          <p:cNvPr id="3" name="Slide Number Placeholder 3">
            <a:extLst>
              <a:ext uri="{FF2B5EF4-FFF2-40B4-BE49-F238E27FC236}">
                <a16:creationId xmlns:a16="http://schemas.microsoft.com/office/drawing/2014/main" id="{E7802F7F-DBC8-FB51-BA6B-8F627D9503AC}"/>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7</a:t>
            </a:fld>
            <a:endParaRPr lang="en-GB" b="1">
              <a:solidFill>
                <a:schemeClr val="bg1"/>
              </a:solidFill>
              <a:latin typeface="Century Gothic" panose="020B0502020202020204" pitchFamily="34" charset="0"/>
            </a:endParaRPr>
          </a:p>
        </p:txBody>
      </p:sp>
      <p:sp>
        <p:nvSpPr>
          <p:cNvPr id="17" name="Text Placeholder 4">
            <a:extLst>
              <a:ext uri="{FF2B5EF4-FFF2-40B4-BE49-F238E27FC236}">
                <a16:creationId xmlns:a16="http://schemas.microsoft.com/office/drawing/2014/main" id="{E5801803-2FE1-2545-E4F4-A0B60993FFEE}"/>
              </a:ext>
            </a:extLst>
          </p:cNvPr>
          <p:cNvSpPr txBox="1">
            <a:spLocks/>
          </p:cNvSpPr>
          <p:nvPr/>
        </p:nvSpPr>
        <p:spPr>
          <a:xfrm>
            <a:off x="0" y="458837"/>
            <a:ext cx="12192000" cy="669882"/>
          </a:xfrm>
          <a:prstGeom prst="rect">
            <a:avLst/>
          </a:prstGeom>
          <a:solidFill>
            <a:schemeClr val="accent1">
              <a:lumMod val="40000"/>
              <a:lumOff val="60000"/>
            </a:schemeClr>
          </a:solidFill>
        </p:spPr>
        <p:txBody>
          <a:bodyPr vert="horz" lIns="36000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800" b="1" kern="1200">
                <a:solidFill>
                  <a:schemeClr val="bg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sz="1400" b="0">
                <a:solidFill>
                  <a:schemeClr val="tx1"/>
                </a:solidFill>
              </a:rPr>
              <a:t>We conducted qualitative research with 43 household customers from affected areas within the South East Water region, </a:t>
            </a:r>
            <a:br>
              <a:rPr lang="en-GB" sz="1400" b="0">
                <a:solidFill>
                  <a:schemeClr val="tx1"/>
                </a:solidFill>
              </a:rPr>
            </a:br>
            <a:r>
              <a:rPr lang="en-GB" sz="1400" b="0">
                <a:solidFill>
                  <a:schemeClr val="tx1"/>
                </a:solidFill>
              </a:rPr>
              <a:t>to understand customers’ experiences first-hand. Fieldwork was conducted online and via telephone.</a:t>
            </a:r>
          </a:p>
        </p:txBody>
      </p:sp>
      <p:sp>
        <p:nvSpPr>
          <p:cNvPr id="11" name="Content Placeholder 3">
            <a:extLst>
              <a:ext uri="{FF2B5EF4-FFF2-40B4-BE49-F238E27FC236}">
                <a16:creationId xmlns:a16="http://schemas.microsoft.com/office/drawing/2014/main" id="{7FCC1BEA-BF8B-B4DA-44BD-09DC2D28936A}"/>
              </a:ext>
            </a:extLst>
          </p:cNvPr>
          <p:cNvSpPr txBox="1">
            <a:spLocks/>
          </p:cNvSpPr>
          <p:nvPr/>
        </p:nvSpPr>
        <p:spPr>
          <a:xfrm>
            <a:off x="5103583" y="1814706"/>
            <a:ext cx="5592770" cy="2976153"/>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400"/>
              <a:t>Customers were purposely recruited to include a range of experiences and perspectives on the incident:</a:t>
            </a:r>
          </a:p>
          <a:p>
            <a:r>
              <a:rPr lang="en-GB" sz="1400"/>
              <a:t>Length of disruption – from 12 hours up to 1 week</a:t>
            </a:r>
          </a:p>
          <a:p>
            <a:r>
              <a:rPr lang="en-GB" sz="1400"/>
              <a:t>Extent of disruption – all were affected at their own home, with some also affected at work, at children’s schools/nurseries or at the home of someone they care for</a:t>
            </a:r>
          </a:p>
          <a:p>
            <a:r>
              <a:rPr lang="en-GB" sz="1400"/>
              <a:t>Priority Services Register* (PSR) status – including some who reported being on the Priority Services Register</a:t>
            </a:r>
            <a:endParaRPr lang="en-US" altLang="zh-CN" sz="1400"/>
          </a:p>
          <a:p>
            <a:r>
              <a:rPr lang="en-GB" sz="1400"/>
              <a:t>Access to transport – we recruited some customers who did not have access to a car</a:t>
            </a:r>
          </a:p>
          <a:p>
            <a:r>
              <a:rPr lang="en-GB" sz="1400"/>
              <a:t>Billing status – including some who were not billed directly (e.g. water supply is in landlord’s name)</a:t>
            </a:r>
          </a:p>
          <a:p>
            <a:pPr marL="0" indent="0">
              <a:buNone/>
            </a:pPr>
            <a:endParaRPr lang="en-GB" sz="1400"/>
          </a:p>
          <a:p>
            <a:pPr marL="0" indent="0">
              <a:buNone/>
            </a:pPr>
            <a:r>
              <a:rPr lang="en-GB" sz="1400"/>
              <a:t>For further information on the sample, please see the appendix.</a:t>
            </a:r>
          </a:p>
        </p:txBody>
      </p:sp>
    </p:spTree>
    <p:extLst>
      <p:ext uri="{BB962C8B-B14F-4D97-AF65-F5344CB8AC3E}">
        <p14:creationId xmlns:p14="http://schemas.microsoft.com/office/powerpoint/2010/main" val="3989786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013916D-183C-A4EB-1B8F-71BE1DB01CC7}"/>
              </a:ext>
            </a:extLst>
          </p:cNvPr>
          <p:cNvSpPr>
            <a:spLocks noGrp="1"/>
          </p:cNvSpPr>
          <p:nvPr>
            <p:ph type="body" sz="quarter" idx="10"/>
          </p:nvPr>
        </p:nvSpPr>
        <p:spPr/>
        <p:txBody>
          <a:bodyPr anchor="ctr">
            <a:normAutofit/>
          </a:bodyPr>
          <a:lstStyle/>
          <a:p>
            <a:r>
              <a:rPr lang="en-GB" sz="4800"/>
              <a:t>Summary of findings</a:t>
            </a:r>
          </a:p>
        </p:txBody>
      </p:sp>
    </p:spTree>
    <p:extLst>
      <p:ext uri="{BB962C8B-B14F-4D97-AF65-F5344CB8AC3E}">
        <p14:creationId xmlns:p14="http://schemas.microsoft.com/office/powerpoint/2010/main" val="3888053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0CE813F-391A-A352-24DF-420C76CCC4A6}"/>
              </a:ext>
            </a:extLst>
          </p:cNvPr>
          <p:cNvSpPr>
            <a:spLocks noGrp="1"/>
          </p:cNvSpPr>
          <p:nvPr>
            <p:ph type="body" sz="quarter" idx="14"/>
          </p:nvPr>
        </p:nvSpPr>
        <p:spPr>
          <a:xfrm>
            <a:off x="1159648" y="1109817"/>
            <a:ext cx="10229400" cy="775597"/>
          </a:xfrm>
        </p:spPr>
        <p:txBody>
          <a:bodyPr wrap="square" lIns="0" tIns="0" rIns="0" bIns="0" anchor="ctr">
            <a:spAutoFit/>
          </a:bodyPr>
          <a:lstStyle/>
          <a:p>
            <a:pPr>
              <a:spcBef>
                <a:spcPts val="0"/>
              </a:spcBef>
              <a:spcAft>
                <a:spcPts val="600"/>
              </a:spcAft>
            </a:pPr>
            <a:r>
              <a:rPr lang="en-GB" sz="1400"/>
              <a:t>Almost all participants were disappointed by South East Water’s management of the June incident – they said the company had not learnt from previous incidents. Participants believed that the handling of the incident made the experience worse for residents. This led to feelings of frustration and, in some cases, anger, and a loss of trust in the company.</a:t>
            </a:r>
          </a:p>
        </p:txBody>
      </p:sp>
      <p:sp>
        <p:nvSpPr>
          <p:cNvPr id="4" name="Text Placeholder 3">
            <a:extLst>
              <a:ext uri="{FF2B5EF4-FFF2-40B4-BE49-F238E27FC236}">
                <a16:creationId xmlns:a16="http://schemas.microsoft.com/office/drawing/2014/main" id="{AAF46123-E858-759E-B3B6-96C0BFDDE5C4}"/>
              </a:ext>
            </a:extLst>
          </p:cNvPr>
          <p:cNvSpPr>
            <a:spLocks noGrp="1"/>
          </p:cNvSpPr>
          <p:nvPr>
            <p:ph type="body" sz="quarter" idx="15"/>
          </p:nvPr>
        </p:nvSpPr>
        <p:spPr>
          <a:xfrm>
            <a:off x="1159648" y="2029867"/>
            <a:ext cx="10229400" cy="969496"/>
          </a:xfrm>
        </p:spPr>
        <p:txBody>
          <a:bodyPr wrap="square" lIns="0" tIns="0" rIns="0" bIns="0" anchor="ctr">
            <a:spAutoFit/>
          </a:bodyPr>
          <a:lstStyle/>
          <a:p>
            <a:pPr>
              <a:spcBef>
                <a:spcPts val="0"/>
              </a:spcBef>
              <a:spcAft>
                <a:spcPts val="600"/>
              </a:spcAft>
            </a:pPr>
            <a:r>
              <a:rPr lang="en-GB" sz="1400"/>
              <a:t>Participants reported the company's communication with them was poor. They wanted the company to be more proactive in telling them about the supply problems, and more open and honest in the information they did provide (for example, restoration timeframes). Better and more accurate information would have helped them plan and manage during the incident. Participants were frustrated and this was exacerbated by the tone of some of the communications.</a:t>
            </a:r>
          </a:p>
        </p:txBody>
      </p:sp>
      <p:sp>
        <p:nvSpPr>
          <p:cNvPr id="5" name="Text Placeholder 4">
            <a:extLst>
              <a:ext uri="{FF2B5EF4-FFF2-40B4-BE49-F238E27FC236}">
                <a16:creationId xmlns:a16="http://schemas.microsoft.com/office/drawing/2014/main" id="{BF94F48C-7C5C-6F3E-909B-C4C4315DB81D}"/>
              </a:ext>
            </a:extLst>
          </p:cNvPr>
          <p:cNvSpPr>
            <a:spLocks noGrp="1"/>
          </p:cNvSpPr>
          <p:nvPr>
            <p:ph type="body" sz="quarter" idx="16"/>
          </p:nvPr>
        </p:nvSpPr>
        <p:spPr>
          <a:xfrm>
            <a:off x="1159648" y="3143817"/>
            <a:ext cx="10229400" cy="775597"/>
          </a:xfrm>
        </p:spPr>
        <p:txBody>
          <a:bodyPr wrap="square" lIns="0" tIns="0" rIns="0" bIns="0" anchor="ctr">
            <a:spAutoFit/>
          </a:bodyPr>
          <a:lstStyle/>
          <a:p>
            <a:pPr>
              <a:spcBef>
                <a:spcPts val="0"/>
              </a:spcBef>
              <a:spcAft>
                <a:spcPts val="600"/>
              </a:spcAft>
            </a:pPr>
            <a:r>
              <a:rPr lang="en-GB" sz="1400"/>
              <a:t>Most participants did not feel supported by South East Water throughout the incident – they did not feel the alternative water provided was sufficient to meet their needs. Water stations were viewed as being not well publicised, hard to access and chaotic. Water deliveries felt sporadic and unpredictable, and therefore not as helpful as they could have been.</a:t>
            </a:r>
          </a:p>
        </p:txBody>
      </p:sp>
      <p:sp>
        <p:nvSpPr>
          <p:cNvPr id="6" name="Text Placeholder 5">
            <a:extLst>
              <a:ext uri="{FF2B5EF4-FFF2-40B4-BE49-F238E27FC236}">
                <a16:creationId xmlns:a16="http://schemas.microsoft.com/office/drawing/2014/main" id="{8D64238B-F78E-3847-9077-3F605348C80D}"/>
              </a:ext>
            </a:extLst>
          </p:cNvPr>
          <p:cNvSpPr>
            <a:spLocks noGrp="1"/>
          </p:cNvSpPr>
          <p:nvPr>
            <p:ph type="body" sz="quarter" idx="17"/>
          </p:nvPr>
        </p:nvSpPr>
        <p:spPr>
          <a:xfrm>
            <a:off x="1159648" y="4163602"/>
            <a:ext cx="10229400" cy="775597"/>
          </a:xfrm>
        </p:spPr>
        <p:txBody>
          <a:bodyPr wrap="square" lIns="0" tIns="0" rIns="0" bIns="0" anchor="ctr">
            <a:spAutoFit/>
          </a:bodyPr>
          <a:lstStyle/>
          <a:p>
            <a:pPr>
              <a:spcBef>
                <a:spcPts val="0"/>
              </a:spcBef>
              <a:spcAft>
                <a:spcPts val="600"/>
              </a:spcAft>
            </a:pPr>
            <a:r>
              <a:rPr lang="en-GB" sz="1400"/>
              <a:t>Vulnerable customers, including those who reported being on the Priority Services Register, had mixed experiences of the incident. Some received water deliveries from the company, while others, who believed they had registered for extra help, did not get water delivered. Very few participants were contacted by the company directly with an offer of support.</a:t>
            </a:r>
          </a:p>
        </p:txBody>
      </p:sp>
      <p:sp>
        <p:nvSpPr>
          <p:cNvPr id="7" name="Text Placeholder 6">
            <a:extLst>
              <a:ext uri="{FF2B5EF4-FFF2-40B4-BE49-F238E27FC236}">
                <a16:creationId xmlns:a16="http://schemas.microsoft.com/office/drawing/2014/main" id="{7537B230-6F52-4FE0-E995-18657A3F300D}"/>
              </a:ext>
            </a:extLst>
          </p:cNvPr>
          <p:cNvSpPr>
            <a:spLocks noGrp="1"/>
          </p:cNvSpPr>
          <p:nvPr>
            <p:ph type="body" sz="quarter" idx="18"/>
          </p:nvPr>
        </p:nvSpPr>
        <p:spPr>
          <a:xfrm>
            <a:off x="1159648" y="5247249"/>
            <a:ext cx="10229400" cy="581698"/>
          </a:xfrm>
        </p:spPr>
        <p:txBody>
          <a:bodyPr wrap="square" lIns="0" tIns="0" rIns="0" bIns="0" anchor="ctr">
            <a:spAutoFit/>
          </a:bodyPr>
          <a:lstStyle/>
          <a:p>
            <a:pPr>
              <a:spcBef>
                <a:spcPts val="0"/>
              </a:spcBef>
              <a:spcAft>
                <a:spcPts val="600"/>
              </a:spcAft>
            </a:pPr>
            <a:r>
              <a:rPr lang="en-GB" sz="1400"/>
              <a:t>At the time of the fieldwork (July – August 2023), very few participants reported hearing from South East Water since the incident. Only a few had received compensation, and numerous participants had been told by the company that they were not entitled to compensation.</a:t>
            </a:r>
          </a:p>
        </p:txBody>
      </p:sp>
      <p:sp>
        <p:nvSpPr>
          <p:cNvPr id="8" name="Text Placeholder 7">
            <a:extLst>
              <a:ext uri="{FF2B5EF4-FFF2-40B4-BE49-F238E27FC236}">
                <a16:creationId xmlns:a16="http://schemas.microsoft.com/office/drawing/2014/main" id="{74138C44-9FC1-8F2D-90B7-FE5661E5ACE9}"/>
              </a:ext>
            </a:extLst>
          </p:cNvPr>
          <p:cNvSpPr>
            <a:spLocks noGrp="1"/>
          </p:cNvSpPr>
          <p:nvPr>
            <p:ph type="body" sz="quarter" idx="19"/>
          </p:nvPr>
        </p:nvSpPr>
        <p:spPr>
          <a:xfrm>
            <a:off x="586952" y="1176464"/>
            <a:ext cx="432000" cy="612000"/>
          </a:xfrm>
          <a:solidFill>
            <a:schemeClr val="accent1"/>
          </a:solidFill>
        </p:spPr>
        <p:txBody>
          <a:bodyPr lIns="0" tIns="0" rIns="0" bIns="0"/>
          <a:lstStyle/>
          <a:p>
            <a:r>
              <a:rPr lang="en-GB"/>
              <a:t>1</a:t>
            </a:r>
          </a:p>
        </p:txBody>
      </p:sp>
      <p:sp>
        <p:nvSpPr>
          <p:cNvPr id="9" name="Text Placeholder 8">
            <a:extLst>
              <a:ext uri="{FF2B5EF4-FFF2-40B4-BE49-F238E27FC236}">
                <a16:creationId xmlns:a16="http://schemas.microsoft.com/office/drawing/2014/main" id="{0F3E303D-CDCA-BE10-6900-573ACD6DF612}"/>
              </a:ext>
            </a:extLst>
          </p:cNvPr>
          <p:cNvSpPr>
            <a:spLocks noGrp="1"/>
          </p:cNvSpPr>
          <p:nvPr>
            <p:ph type="body" sz="quarter" idx="20"/>
          </p:nvPr>
        </p:nvSpPr>
        <p:spPr>
          <a:xfrm>
            <a:off x="586952" y="2193464"/>
            <a:ext cx="432000" cy="612000"/>
          </a:xfrm>
          <a:solidFill>
            <a:schemeClr val="accent1"/>
          </a:solidFill>
        </p:spPr>
        <p:txBody>
          <a:bodyPr lIns="0" tIns="0" rIns="0" bIns="0"/>
          <a:lstStyle/>
          <a:p>
            <a:r>
              <a:rPr lang="en-GB"/>
              <a:t>2</a:t>
            </a:r>
          </a:p>
        </p:txBody>
      </p:sp>
      <p:sp>
        <p:nvSpPr>
          <p:cNvPr id="10" name="Text Placeholder 9">
            <a:extLst>
              <a:ext uri="{FF2B5EF4-FFF2-40B4-BE49-F238E27FC236}">
                <a16:creationId xmlns:a16="http://schemas.microsoft.com/office/drawing/2014/main" id="{CC704CCB-B15D-69A6-25E0-A39C31618962}"/>
              </a:ext>
            </a:extLst>
          </p:cNvPr>
          <p:cNvSpPr>
            <a:spLocks noGrp="1"/>
          </p:cNvSpPr>
          <p:nvPr>
            <p:ph type="body" sz="quarter" idx="21"/>
          </p:nvPr>
        </p:nvSpPr>
        <p:spPr>
          <a:xfrm>
            <a:off x="586952" y="3210464"/>
            <a:ext cx="432000" cy="612000"/>
          </a:xfrm>
          <a:solidFill>
            <a:schemeClr val="accent1"/>
          </a:solidFill>
        </p:spPr>
        <p:txBody>
          <a:bodyPr lIns="0" tIns="0" rIns="0" bIns="0"/>
          <a:lstStyle/>
          <a:p>
            <a:r>
              <a:rPr lang="en-GB"/>
              <a:t>3</a:t>
            </a:r>
          </a:p>
        </p:txBody>
      </p:sp>
      <p:sp>
        <p:nvSpPr>
          <p:cNvPr id="11" name="Text Placeholder 10">
            <a:extLst>
              <a:ext uri="{FF2B5EF4-FFF2-40B4-BE49-F238E27FC236}">
                <a16:creationId xmlns:a16="http://schemas.microsoft.com/office/drawing/2014/main" id="{38E5CE56-BFC2-2693-4019-DF2780084093}"/>
              </a:ext>
            </a:extLst>
          </p:cNvPr>
          <p:cNvSpPr>
            <a:spLocks noGrp="1"/>
          </p:cNvSpPr>
          <p:nvPr>
            <p:ph type="body" sz="quarter" idx="22"/>
          </p:nvPr>
        </p:nvSpPr>
        <p:spPr>
          <a:xfrm>
            <a:off x="586952" y="4227464"/>
            <a:ext cx="432000" cy="612000"/>
          </a:xfrm>
          <a:solidFill>
            <a:schemeClr val="accent1"/>
          </a:solidFill>
        </p:spPr>
        <p:txBody>
          <a:bodyPr lIns="0" tIns="0" rIns="0" bIns="0"/>
          <a:lstStyle/>
          <a:p>
            <a:r>
              <a:rPr lang="en-GB"/>
              <a:t>4</a:t>
            </a:r>
          </a:p>
        </p:txBody>
      </p:sp>
      <p:sp>
        <p:nvSpPr>
          <p:cNvPr id="12" name="Text Placeholder 11">
            <a:extLst>
              <a:ext uri="{FF2B5EF4-FFF2-40B4-BE49-F238E27FC236}">
                <a16:creationId xmlns:a16="http://schemas.microsoft.com/office/drawing/2014/main" id="{388110D3-02B9-D66B-F8BC-499A4F1C0019}"/>
              </a:ext>
            </a:extLst>
          </p:cNvPr>
          <p:cNvSpPr>
            <a:spLocks noGrp="1"/>
          </p:cNvSpPr>
          <p:nvPr>
            <p:ph type="body" sz="quarter" idx="23"/>
          </p:nvPr>
        </p:nvSpPr>
        <p:spPr>
          <a:xfrm>
            <a:off x="586952" y="5244464"/>
            <a:ext cx="432000" cy="612000"/>
          </a:xfrm>
          <a:solidFill>
            <a:schemeClr val="accent1"/>
          </a:solidFill>
        </p:spPr>
        <p:txBody>
          <a:bodyPr lIns="0" tIns="0" rIns="0" bIns="0"/>
          <a:lstStyle/>
          <a:p>
            <a:r>
              <a:rPr lang="en-GB">
                <a:solidFill>
                  <a:schemeClr val="tx1"/>
                </a:solidFill>
              </a:rPr>
              <a:t>5</a:t>
            </a:r>
          </a:p>
        </p:txBody>
      </p:sp>
      <p:sp>
        <p:nvSpPr>
          <p:cNvPr id="2" name="Text Placeholder 1">
            <a:extLst>
              <a:ext uri="{FF2B5EF4-FFF2-40B4-BE49-F238E27FC236}">
                <a16:creationId xmlns:a16="http://schemas.microsoft.com/office/drawing/2014/main" id="{D56BFE51-97B8-16AA-9295-8B473B7C7B35}"/>
              </a:ext>
            </a:extLst>
          </p:cNvPr>
          <p:cNvSpPr>
            <a:spLocks noGrp="1"/>
          </p:cNvSpPr>
          <p:nvPr>
            <p:ph type="body" sz="quarter" idx="12"/>
          </p:nvPr>
        </p:nvSpPr>
        <p:spPr>
          <a:xfrm>
            <a:off x="0" y="0"/>
            <a:ext cx="12192000" cy="468000"/>
          </a:xfrm>
        </p:spPr>
        <p:txBody>
          <a:bodyPr/>
          <a:lstStyle/>
          <a:p>
            <a:r>
              <a:rPr lang="en-GB" sz="1800"/>
              <a:t>Key findings</a:t>
            </a:r>
          </a:p>
        </p:txBody>
      </p:sp>
      <p:sp>
        <p:nvSpPr>
          <p:cNvPr id="13" name="Slide Number Placeholder 3">
            <a:extLst>
              <a:ext uri="{FF2B5EF4-FFF2-40B4-BE49-F238E27FC236}">
                <a16:creationId xmlns:a16="http://schemas.microsoft.com/office/drawing/2014/main" id="{31DF4A9F-F385-CFDB-F040-C04CA412DB39}"/>
              </a:ext>
            </a:extLst>
          </p:cNvPr>
          <p:cNvSpPr txBox="1">
            <a:spLocks/>
          </p:cNvSpPr>
          <p:nvPr/>
        </p:nvSpPr>
        <p:spPr>
          <a:xfrm>
            <a:off x="11389048" y="14748"/>
            <a:ext cx="720080" cy="469403"/>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17C9725-CDDF-4E1F-A5C1-71F9C95A39C6}" type="slidenum">
              <a:rPr lang="en-GB" b="1" smtClean="0">
                <a:solidFill>
                  <a:schemeClr val="bg1"/>
                </a:solidFill>
                <a:latin typeface="Century Gothic" panose="020B0502020202020204" pitchFamily="34" charset="0"/>
              </a:rPr>
              <a:pPr algn="ctr"/>
              <a:t>9</a:t>
            </a:fld>
            <a:endParaRPr lang="en-GB" b="1">
              <a:solidFill>
                <a:schemeClr val="bg1"/>
              </a:solidFill>
              <a:latin typeface="Century Gothic" panose="020B0502020202020204" pitchFamily="34" charset="0"/>
            </a:endParaRPr>
          </a:p>
        </p:txBody>
      </p:sp>
    </p:spTree>
    <p:extLst>
      <p:ext uri="{BB962C8B-B14F-4D97-AF65-F5344CB8AC3E}">
        <p14:creationId xmlns:p14="http://schemas.microsoft.com/office/powerpoint/2010/main" val="1754344686"/>
      </p:ext>
    </p:extLst>
  </p:cSld>
  <p:clrMapOvr>
    <a:masterClrMapping/>
  </p:clrMapOvr>
</p:sld>
</file>

<file path=ppt/theme/theme1.xml><?xml version="1.0" encoding="utf-8"?>
<a:theme xmlns:a="http://schemas.openxmlformats.org/drawingml/2006/main" name="Office Theme">
  <a:themeElements>
    <a:clrScheme name="BLUE MARBLE">
      <a:dk1>
        <a:srgbClr val="000000"/>
      </a:dk1>
      <a:lt1>
        <a:sysClr val="window" lastClr="FFFFFF"/>
      </a:lt1>
      <a:dk2>
        <a:srgbClr val="4BACC6"/>
      </a:dk2>
      <a:lt2>
        <a:srgbClr val="7F7F7F"/>
      </a:lt2>
      <a:accent1>
        <a:srgbClr val="59B3AA"/>
      </a:accent1>
      <a:accent2>
        <a:srgbClr val="448424"/>
      </a:accent2>
      <a:accent3>
        <a:srgbClr val="675D5F"/>
      </a:accent3>
      <a:accent4>
        <a:srgbClr val="314364"/>
      </a:accent4>
      <a:accent5>
        <a:srgbClr val="4BACC6"/>
      </a:accent5>
      <a:accent6>
        <a:srgbClr val="FC6E42"/>
      </a:accent6>
      <a:hlink>
        <a:srgbClr val="4BACC6"/>
      </a:hlink>
      <a:folHlink>
        <a:srgbClr val="C4E38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A703C2A-5538-40A0-AACA-BCD4CBE540F3}" vid="{992EDB8E-041C-46B3-8D33-FABEDCD4560B}"/>
    </a:ext>
  </a:extLst>
</a:theme>
</file>

<file path=ppt/theme/theme2.xml><?xml version="1.0" encoding="utf-8"?>
<a:theme xmlns:a="http://schemas.openxmlformats.org/drawingml/2006/main" name="BT New PPT Theme 080321">
  <a:themeElements>
    <a:clrScheme name="BT Colours">
      <a:dk1>
        <a:srgbClr val="494949"/>
      </a:dk1>
      <a:lt1>
        <a:srgbClr val="FFFFFF"/>
      </a:lt1>
      <a:dk2>
        <a:srgbClr val="494949"/>
      </a:dk2>
      <a:lt2>
        <a:srgbClr val="FFFFFF"/>
      </a:lt2>
      <a:accent1>
        <a:srgbClr val="3BA9F3"/>
      </a:accent1>
      <a:accent2>
        <a:srgbClr val="37CEAC"/>
      </a:accent2>
      <a:accent3>
        <a:srgbClr val="B5CDCD"/>
      </a:accent3>
      <a:accent4>
        <a:srgbClr val="A6D9E2"/>
      </a:accent4>
      <a:accent5>
        <a:srgbClr val="99C7EC"/>
      </a:accent5>
      <a:accent6>
        <a:srgbClr val="F9C5B1"/>
      </a:accent6>
      <a:hlink>
        <a:srgbClr val="006DA6"/>
      </a:hlink>
      <a:folHlink>
        <a:srgbClr val="006D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T New PPT Theme 080321" id="{CC9C0C73-F3B4-AE40-A89B-241C225A0686}" vid="{75C8C8D1-9D67-6645-AFEA-8531AD559687}"/>
    </a:ext>
  </a:extLst>
</a:theme>
</file>

<file path=ppt/theme/theme3.xml><?xml version="1.0" encoding="utf-8"?>
<a:theme xmlns:a="http://schemas.openxmlformats.org/drawingml/2006/main" name="1_Office Theme">
  <a:themeElements>
    <a:clrScheme name="BLUE MARBLE">
      <a:dk1>
        <a:srgbClr val="000000"/>
      </a:dk1>
      <a:lt1>
        <a:sysClr val="window" lastClr="FFFFFF"/>
      </a:lt1>
      <a:dk2>
        <a:srgbClr val="4BACC6"/>
      </a:dk2>
      <a:lt2>
        <a:srgbClr val="7F7F7F"/>
      </a:lt2>
      <a:accent1>
        <a:srgbClr val="59B3AA"/>
      </a:accent1>
      <a:accent2>
        <a:srgbClr val="448424"/>
      </a:accent2>
      <a:accent3>
        <a:srgbClr val="675D5F"/>
      </a:accent3>
      <a:accent4>
        <a:srgbClr val="314364"/>
      </a:accent4>
      <a:accent5>
        <a:srgbClr val="4BACC6"/>
      </a:accent5>
      <a:accent6>
        <a:srgbClr val="FC6E42"/>
      </a:accent6>
      <a:hlink>
        <a:srgbClr val="4BACC6"/>
      </a:hlink>
      <a:folHlink>
        <a:srgbClr val="C4E38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A703C2A-5538-40A0-AACA-BCD4CBE540F3}" vid="{992EDB8E-041C-46B3-8D33-FABEDCD4560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6fab4a6-80df-4a7c-bb3b-6c2b7d5de4ba">
      <Terms xmlns="http://schemas.microsoft.com/office/infopath/2007/PartnerControls"/>
    </lcf76f155ced4ddcb4097134ff3c332f>
    <TaxCatchAll xmlns="3357c445-5d5f-49b3-a55e-4b852474d258" xsi:nil="true"/>
    <SharedWithUsers xmlns="3357c445-5d5f-49b3-a55e-4b852474d258">
      <UserInfo>
        <DisplayName>Emma Rose</DisplayName>
        <AccountId>1791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386CD7AC061B43A898D0D64EBD88AB" ma:contentTypeVersion="17" ma:contentTypeDescription="Create a new document." ma:contentTypeScope="" ma:versionID="b9e23a284d8f2c2b205cbcbf0085bc9a">
  <xsd:schema xmlns:xsd="http://www.w3.org/2001/XMLSchema" xmlns:xs="http://www.w3.org/2001/XMLSchema" xmlns:p="http://schemas.microsoft.com/office/2006/metadata/properties" xmlns:ns2="06fab4a6-80df-4a7c-bb3b-6c2b7d5de4ba" xmlns:ns3="3357c445-5d5f-49b3-a55e-4b852474d258" targetNamespace="http://schemas.microsoft.com/office/2006/metadata/properties" ma:root="true" ma:fieldsID="a187c4588d088b2abf901a161db4e767" ns2:_="" ns3:_="">
    <xsd:import namespace="06fab4a6-80df-4a7c-bb3b-6c2b7d5de4ba"/>
    <xsd:import namespace="3357c445-5d5f-49b3-a55e-4b852474d25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fab4a6-80df-4a7c-bb3b-6c2b7d5de4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e87e8a4-2442-4162-8ee1-ac6050365e72"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57c445-5d5f-49b3-a55e-4b852474d25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d5c29b9-a47f-484e-859a-0de28b51d26d}" ma:internalName="TaxCatchAll" ma:showField="CatchAllData" ma:web="3357c445-5d5f-49b3-a55e-4b852474d2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8E4B93-F425-41FB-8377-38D7F79941D0}">
  <ds:schemaRefs>
    <ds:schemaRef ds:uri="http://schemas.microsoft.com/sharepoint/v3/contenttype/forms"/>
  </ds:schemaRefs>
</ds:datastoreItem>
</file>

<file path=customXml/itemProps2.xml><?xml version="1.0" encoding="utf-8"?>
<ds:datastoreItem xmlns:ds="http://schemas.openxmlformats.org/officeDocument/2006/customXml" ds:itemID="{61042F22-DDC8-4A82-B62A-EC906079F191}">
  <ds:schemaRefs>
    <ds:schemaRef ds:uri="http://schemas.microsoft.com/office/2006/metadata/properties"/>
    <ds:schemaRef ds:uri="http://schemas.openxmlformats.org/package/2006/metadata/core-properties"/>
    <ds:schemaRef ds:uri="http://schemas.microsoft.com/office/2006/documentManagement/types"/>
    <ds:schemaRef ds:uri="http://www.w3.org/XML/1998/namespace"/>
    <ds:schemaRef ds:uri="06fab4a6-80df-4a7c-bb3b-6c2b7d5de4ba"/>
    <ds:schemaRef ds:uri="http://purl.org/dc/elements/1.1/"/>
    <ds:schemaRef ds:uri="http://purl.org/dc/dcmitype/"/>
    <ds:schemaRef ds:uri="http://purl.org/dc/terms/"/>
    <ds:schemaRef ds:uri="http://schemas.microsoft.com/office/infopath/2007/PartnerControls"/>
    <ds:schemaRef ds:uri="3357c445-5d5f-49b3-a55e-4b852474d258"/>
  </ds:schemaRefs>
</ds:datastoreItem>
</file>

<file path=customXml/itemProps3.xml><?xml version="1.0" encoding="utf-8"?>
<ds:datastoreItem xmlns:ds="http://schemas.openxmlformats.org/officeDocument/2006/customXml" ds:itemID="{09CA2DEB-2F49-4D1D-95D4-0A45540A796E}">
  <ds:schemaRefs>
    <ds:schemaRef ds:uri="06fab4a6-80df-4a7c-bb3b-6c2b7d5de4ba"/>
    <ds:schemaRef ds:uri="3357c445-5d5f-49b3-a55e-4b852474d2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Blue Marble_2022 PPT Template_FINAL</Template>
  <TotalTime>448</TotalTime>
  <Words>10499</Words>
  <Application>Microsoft Office PowerPoint</Application>
  <PresentationFormat>Widescreen</PresentationFormat>
  <Paragraphs>744</Paragraphs>
  <Slides>48</Slides>
  <Notes>17</Notes>
  <HiddenSlides>0</HiddenSlides>
  <MMClips>2</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48</vt:i4>
      </vt:variant>
    </vt:vector>
  </HeadingPairs>
  <TitlesOfParts>
    <vt:vector size="59" baseType="lpstr">
      <vt:lpstr>宋体</vt:lpstr>
      <vt:lpstr>Arial</vt:lpstr>
      <vt:lpstr>Calibri</vt:lpstr>
      <vt:lpstr>Century Gothic</vt:lpstr>
      <vt:lpstr>Montserrat</vt:lpstr>
      <vt:lpstr>Söhne</vt:lpstr>
      <vt:lpstr>Symbol</vt:lpstr>
      <vt:lpstr>Times New Roman</vt:lpstr>
      <vt:lpstr>Office Theme</vt:lpstr>
      <vt:lpstr>BT New PPT Theme 080321</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Clarkson</dc:creator>
  <cp:lastModifiedBy>Roper Grainne</cp:lastModifiedBy>
  <cp:revision>4</cp:revision>
  <cp:lastPrinted>2023-10-02T19:15:05Z</cp:lastPrinted>
  <dcterms:created xsi:type="dcterms:W3CDTF">2023-01-04T09:34:13Z</dcterms:created>
  <dcterms:modified xsi:type="dcterms:W3CDTF">2023-11-16T07:21:40Z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0x0101006B386CD7AC061B43A898D0D64EBD88AB</vt:lpwstr>
  </property>
  <property fmtid="{D5CDD505-2E9C-101B-9397-08002B2CF9AE}" pid="3" name="MediaServiceImageTags">
    <vt:lpwstr/>
  </property>
</Properties>
</file>